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96"/>
  </p:notesMasterIdLst>
  <p:sldIdLst>
    <p:sldId id="256" r:id="rId2"/>
    <p:sldId id="258" r:id="rId3"/>
    <p:sldId id="257" r:id="rId4"/>
    <p:sldId id="259" r:id="rId5"/>
    <p:sldId id="260" r:id="rId6"/>
    <p:sldId id="261" r:id="rId7"/>
    <p:sldId id="262" r:id="rId8"/>
    <p:sldId id="263" r:id="rId9"/>
    <p:sldId id="266" r:id="rId10"/>
    <p:sldId id="267" r:id="rId11"/>
    <p:sldId id="276" r:id="rId12"/>
    <p:sldId id="277" r:id="rId13"/>
    <p:sldId id="264" r:id="rId14"/>
    <p:sldId id="265" r:id="rId15"/>
    <p:sldId id="268" r:id="rId16"/>
    <p:sldId id="269" r:id="rId17"/>
    <p:sldId id="270" r:id="rId18"/>
    <p:sldId id="271" r:id="rId19"/>
    <p:sldId id="272" r:id="rId20"/>
    <p:sldId id="273" r:id="rId21"/>
    <p:sldId id="274" r:id="rId22"/>
    <p:sldId id="275" r:id="rId23"/>
    <p:sldId id="278" r:id="rId24"/>
    <p:sldId id="279" r:id="rId25"/>
    <p:sldId id="280" r:id="rId26"/>
    <p:sldId id="281" r:id="rId27"/>
    <p:sldId id="282" r:id="rId28"/>
    <p:sldId id="28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347" r:id="rId73"/>
    <p:sldId id="348" r:id="rId74"/>
    <p:sldId id="349" r:id="rId75"/>
    <p:sldId id="284" r:id="rId76"/>
    <p:sldId id="285" r:id="rId77"/>
    <p:sldId id="286" r:id="rId78"/>
    <p:sldId id="350" r:id="rId79"/>
    <p:sldId id="287" r:id="rId80"/>
    <p:sldId id="288" r:id="rId81"/>
    <p:sldId id="289" r:id="rId82"/>
    <p:sldId id="290" r:id="rId83"/>
    <p:sldId id="291" r:id="rId84"/>
    <p:sldId id="292" r:id="rId85"/>
    <p:sldId id="293" r:id="rId86"/>
    <p:sldId id="294" r:id="rId87"/>
    <p:sldId id="295" r:id="rId88"/>
    <p:sldId id="298" r:id="rId89"/>
    <p:sldId id="299" r:id="rId90"/>
    <p:sldId id="300" r:id="rId91"/>
    <p:sldId id="302" r:id="rId92"/>
    <p:sldId id="352" r:id="rId93"/>
    <p:sldId id="351" r:id="rId94"/>
    <p:sldId id="353"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47F23C-5015-4F16-B1BE-F8BD931F9756}" v="16" dt="2022-01-23T23:08:05.191"/>
    <p1510:client id="{6E462B05-E227-4D30-905A-D0F9A24693CE}" v="6" dt="2022-01-23T23:09:11.8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 Kim Phuong Nguyen" userId="S::80447@student.ue.poznan.pl::3b312410-a13f-4ff0-8a07-6c3cebc40cb6" providerId="AD" clId="Web-{2347F23C-5015-4F16-B1BE-F8BD931F9756}"/>
    <pc:docChg chg="modSld">
      <pc:chgData name="Thi Kim Phuong Nguyen" userId="S::80447@student.ue.poznan.pl::3b312410-a13f-4ff0-8a07-6c3cebc40cb6" providerId="AD" clId="Web-{2347F23C-5015-4F16-B1BE-F8BD931F9756}" dt="2022-01-23T23:08:05.191" v="13"/>
      <pc:docMkLst>
        <pc:docMk/>
      </pc:docMkLst>
      <pc:sldChg chg="modSp">
        <pc:chgData name="Thi Kim Phuong Nguyen" userId="S::80447@student.ue.poznan.pl::3b312410-a13f-4ff0-8a07-6c3cebc40cb6" providerId="AD" clId="Web-{2347F23C-5015-4F16-B1BE-F8BD931F9756}" dt="2022-01-23T23:06:18.970" v="1"/>
        <pc:sldMkLst>
          <pc:docMk/>
          <pc:sldMk cId="3224501062" sldId="310"/>
        </pc:sldMkLst>
        <pc:graphicFrameChg chg="mod modGraphic">
          <ac:chgData name="Thi Kim Phuong Nguyen" userId="S::80447@student.ue.poznan.pl::3b312410-a13f-4ff0-8a07-6c3cebc40cb6" providerId="AD" clId="Web-{2347F23C-5015-4F16-B1BE-F8BD931F9756}" dt="2022-01-23T23:06:18.970" v="1"/>
          <ac:graphicFrameMkLst>
            <pc:docMk/>
            <pc:sldMk cId="3224501062" sldId="310"/>
            <ac:graphicFrameMk id="2" creationId="{68EC0C2D-40A9-A446-92E9-A6EA29A63B40}"/>
          </ac:graphicFrameMkLst>
        </pc:graphicFrameChg>
      </pc:sldChg>
      <pc:sldChg chg="modSp">
        <pc:chgData name="Thi Kim Phuong Nguyen" userId="S::80447@student.ue.poznan.pl::3b312410-a13f-4ff0-8a07-6c3cebc40cb6" providerId="AD" clId="Web-{2347F23C-5015-4F16-B1BE-F8BD931F9756}" dt="2022-01-23T23:06:51.877" v="5"/>
        <pc:sldMkLst>
          <pc:docMk/>
          <pc:sldMk cId="2265286313" sldId="311"/>
        </pc:sldMkLst>
        <pc:graphicFrameChg chg="mod modGraphic">
          <ac:chgData name="Thi Kim Phuong Nguyen" userId="S::80447@student.ue.poznan.pl::3b312410-a13f-4ff0-8a07-6c3cebc40cb6" providerId="AD" clId="Web-{2347F23C-5015-4F16-B1BE-F8BD931F9756}" dt="2022-01-23T23:06:51.877" v="5"/>
          <ac:graphicFrameMkLst>
            <pc:docMk/>
            <pc:sldMk cId="2265286313" sldId="311"/>
            <ac:graphicFrameMk id="2" creationId="{68EC0C2D-40A9-A446-92E9-A6EA29A63B40}"/>
          </ac:graphicFrameMkLst>
        </pc:graphicFrameChg>
      </pc:sldChg>
      <pc:sldChg chg="modSp">
        <pc:chgData name="Thi Kim Phuong Nguyen" userId="S::80447@student.ue.poznan.pl::3b312410-a13f-4ff0-8a07-6c3cebc40cb6" providerId="AD" clId="Web-{2347F23C-5015-4F16-B1BE-F8BD931F9756}" dt="2022-01-23T23:07:34.128" v="7"/>
        <pc:sldMkLst>
          <pc:docMk/>
          <pc:sldMk cId="705854692" sldId="318"/>
        </pc:sldMkLst>
        <pc:graphicFrameChg chg="mod modGraphic">
          <ac:chgData name="Thi Kim Phuong Nguyen" userId="S::80447@student.ue.poznan.pl::3b312410-a13f-4ff0-8a07-6c3cebc40cb6" providerId="AD" clId="Web-{2347F23C-5015-4F16-B1BE-F8BD931F9756}" dt="2022-01-23T23:07:34.128" v="7"/>
          <ac:graphicFrameMkLst>
            <pc:docMk/>
            <pc:sldMk cId="705854692" sldId="318"/>
            <ac:graphicFrameMk id="2" creationId="{5FE329F3-021B-1C4A-A4BE-56674F284FFC}"/>
          </ac:graphicFrameMkLst>
        </pc:graphicFrameChg>
      </pc:sldChg>
      <pc:sldChg chg="modSp">
        <pc:chgData name="Thi Kim Phuong Nguyen" userId="S::80447@student.ue.poznan.pl::3b312410-a13f-4ff0-8a07-6c3cebc40cb6" providerId="AD" clId="Web-{2347F23C-5015-4F16-B1BE-F8BD931F9756}" dt="2022-01-23T23:07:50.832" v="11"/>
        <pc:sldMkLst>
          <pc:docMk/>
          <pc:sldMk cId="3949271324" sldId="320"/>
        </pc:sldMkLst>
        <pc:graphicFrameChg chg="mod modGraphic">
          <ac:chgData name="Thi Kim Phuong Nguyen" userId="S::80447@student.ue.poznan.pl::3b312410-a13f-4ff0-8a07-6c3cebc40cb6" providerId="AD" clId="Web-{2347F23C-5015-4F16-B1BE-F8BD931F9756}" dt="2022-01-23T23:07:50.832" v="11"/>
          <ac:graphicFrameMkLst>
            <pc:docMk/>
            <pc:sldMk cId="3949271324" sldId="320"/>
            <ac:graphicFrameMk id="2" creationId="{96CBEB9E-A0E6-9248-829C-B9DEB07A9139}"/>
          </ac:graphicFrameMkLst>
        </pc:graphicFrameChg>
      </pc:sldChg>
      <pc:sldChg chg="modSp">
        <pc:chgData name="Thi Kim Phuong Nguyen" userId="S::80447@student.ue.poznan.pl::3b312410-a13f-4ff0-8a07-6c3cebc40cb6" providerId="AD" clId="Web-{2347F23C-5015-4F16-B1BE-F8BD931F9756}" dt="2022-01-23T23:08:05.191" v="13"/>
        <pc:sldMkLst>
          <pc:docMk/>
          <pc:sldMk cId="1522404524" sldId="323"/>
        </pc:sldMkLst>
        <pc:graphicFrameChg chg="mod modGraphic">
          <ac:chgData name="Thi Kim Phuong Nguyen" userId="S::80447@student.ue.poznan.pl::3b312410-a13f-4ff0-8a07-6c3cebc40cb6" providerId="AD" clId="Web-{2347F23C-5015-4F16-B1BE-F8BD931F9756}" dt="2022-01-23T23:08:05.191" v="13"/>
          <ac:graphicFrameMkLst>
            <pc:docMk/>
            <pc:sldMk cId="1522404524" sldId="323"/>
            <ac:graphicFrameMk id="2" creationId="{96CBEB9E-A0E6-9248-829C-B9DEB07A9139}"/>
          </ac:graphicFrameMkLst>
        </pc:graphicFrameChg>
      </pc:sldChg>
    </pc:docChg>
  </pc:docChgLst>
  <pc:docChgLst>
    <pc:chgData name="Thi Kim Phuong Nguyen" userId="S::80447@student.ue.poznan.pl::3b312410-a13f-4ff0-8a07-6c3cebc40cb6" providerId="AD" clId="Web-{6E462B05-E227-4D30-905A-D0F9A24693CE}"/>
    <pc:docChg chg="modSld">
      <pc:chgData name="Thi Kim Phuong Nguyen" userId="S::80447@student.ue.poznan.pl::3b312410-a13f-4ff0-8a07-6c3cebc40cb6" providerId="AD" clId="Web-{6E462B05-E227-4D30-905A-D0F9A24693CE}" dt="2022-01-23T23:09:06.539" v="3"/>
      <pc:docMkLst>
        <pc:docMk/>
      </pc:docMkLst>
      <pc:sldChg chg="modSp">
        <pc:chgData name="Thi Kim Phuong Nguyen" userId="S::80447@student.ue.poznan.pl::3b312410-a13f-4ff0-8a07-6c3cebc40cb6" providerId="AD" clId="Web-{6E462B05-E227-4D30-905A-D0F9A24693CE}" dt="2022-01-23T23:09:06.539" v="3"/>
        <pc:sldMkLst>
          <pc:docMk/>
          <pc:sldMk cId="1100657691" sldId="308"/>
        </pc:sldMkLst>
        <pc:graphicFrameChg chg="mod modGraphic">
          <ac:chgData name="Thi Kim Phuong Nguyen" userId="S::80447@student.ue.poznan.pl::3b312410-a13f-4ff0-8a07-6c3cebc40cb6" providerId="AD" clId="Web-{6E462B05-E227-4D30-905A-D0F9A24693CE}" dt="2022-01-23T23:09:06.539" v="3"/>
          <ac:graphicFrameMkLst>
            <pc:docMk/>
            <pc:sldMk cId="1100657691" sldId="308"/>
            <ac:graphicFrameMk id="10" creationId="{4192C117-0B2F-E741-9E50-F1C555C775B8}"/>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AC6D7E-57DF-4FB9-9C01-FEC7A54B2714}"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CBD0F-08EF-4D23-9A09-DB95B997E758}" type="slidenum">
              <a:rPr lang="en-US" smtClean="0"/>
              <a:t>‹#›</a:t>
            </a:fld>
            <a:endParaRPr lang="en-US"/>
          </a:p>
        </p:txBody>
      </p:sp>
    </p:spTree>
    <p:extLst>
      <p:ext uri="{BB962C8B-B14F-4D97-AF65-F5344CB8AC3E}">
        <p14:creationId xmlns:p14="http://schemas.microsoft.com/office/powerpoint/2010/main" val="2019016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in 2009 presents an update of the structural </a:t>
            </a:r>
            <a:r>
              <a:rPr lang="en-US" err="1"/>
              <a:t>macroeconometric</a:t>
            </a:r>
            <a:r>
              <a:rPr lang="en-US"/>
              <a:t> model of the Polish economy NECMOD. The updated version of the model is, similarly </a:t>
            </a:r>
            <a:r>
              <a:rPr lang="en-US" err="1"/>
              <a:t>decessor</a:t>
            </a:r>
            <a:r>
              <a:rPr lang="en-US"/>
              <a:t>, used at the National Bank of Poland for forecasting and policy simulation exercises. </a:t>
            </a:r>
          </a:p>
          <a:p>
            <a:r>
              <a:rPr lang="en-US"/>
              <a:t>The present version of NECMOD was estimated on the data covering a period from 1995 to 2008.  </a:t>
            </a:r>
          </a:p>
          <a:p>
            <a:pPr algn="just">
              <a:lnSpc>
                <a:spcPct val="150000"/>
              </a:lnSpc>
            </a:pPr>
            <a:r>
              <a:rPr lang="en-PL"/>
              <a:t>There are some main change</a:t>
            </a:r>
            <a:r>
              <a:rPr lang="en-US"/>
              <a:t>s</a:t>
            </a:r>
            <a:r>
              <a:rPr lang="en-PL"/>
              <a:t>:</a:t>
            </a:r>
            <a:endParaRPr lang="en-US"/>
          </a:p>
          <a:p>
            <a:pPr marL="573088" indent="-285750" algn="just">
              <a:lnSpc>
                <a:spcPct val="150000"/>
              </a:lnSpc>
              <a:buFont typeface="Arial" panose="020B0604020202020204" pitchFamily="34" charset="0"/>
              <a:buChar char="•"/>
            </a:pPr>
            <a:r>
              <a:rPr lang="en-US" err="1"/>
              <a:t>Reestimation</a:t>
            </a:r>
            <a:r>
              <a:rPr lang="en-US"/>
              <a:t> on the data sample from 1995 to 2008</a:t>
            </a:r>
            <a:endParaRPr lang="en-PL"/>
          </a:p>
          <a:p>
            <a:pPr marL="573088" indent="-285750" algn="just">
              <a:lnSpc>
                <a:spcPct val="150000"/>
              </a:lnSpc>
              <a:buFont typeface="Arial" panose="020B0604020202020204" pitchFamily="34" charset="0"/>
              <a:buChar char="•"/>
            </a:pPr>
            <a:r>
              <a:rPr lang="en-US"/>
              <a:t>The block of external sector with exchange rate determination derived from the taste-for-variety theory.</a:t>
            </a:r>
          </a:p>
          <a:p>
            <a:pPr marL="573088" indent="-285750" algn="just">
              <a:lnSpc>
                <a:spcPct val="150000"/>
              </a:lnSpc>
              <a:buFont typeface="Arial" panose="020B0604020202020204" pitchFamily="34" charset="0"/>
              <a:buChar char="•"/>
            </a:pPr>
            <a:r>
              <a:rPr lang="en-US"/>
              <a:t>More precise definition of household wealth,</a:t>
            </a:r>
          </a:p>
          <a:p>
            <a:pPr marL="573088" indent="-285750" algn="just">
              <a:lnSpc>
                <a:spcPct val="150000"/>
              </a:lnSpc>
              <a:buFont typeface="Arial" panose="020B0604020202020204" pitchFamily="34" charset="0"/>
              <a:buChar char="•"/>
            </a:pPr>
            <a:r>
              <a:rPr lang="en-US"/>
              <a:t>Higher level of fiscal sector sophistication,</a:t>
            </a:r>
          </a:p>
          <a:p>
            <a:pPr marL="573088" indent="-285750" algn="just">
              <a:lnSpc>
                <a:spcPct val="150000"/>
              </a:lnSpc>
              <a:buFont typeface="Arial" panose="020B0604020202020204" pitchFamily="34" charset="0"/>
              <a:buChar char="•"/>
            </a:pPr>
            <a:r>
              <a:rPr lang="en-US"/>
              <a:t>Refurbished specification of dynamics of inventories</a:t>
            </a:r>
            <a:endParaRPr lang="en-PL"/>
          </a:p>
          <a:p>
            <a:pPr algn="just">
              <a:lnSpc>
                <a:spcPct val="150000"/>
              </a:lnSpc>
            </a:pPr>
            <a:r>
              <a:rPr lang="en-PL"/>
              <a:t>Data:</a:t>
            </a:r>
          </a:p>
          <a:p>
            <a:pPr marL="285750" indent="-285750" algn="just">
              <a:lnSpc>
                <a:spcPct val="150000"/>
              </a:lnSpc>
              <a:buFontTx/>
              <a:buChar char="-"/>
            </a:pPr>
            <a:r>
              <a:rPr lang="en-PL"/>
              <a:t>Main source: national accounts</a:t>
            </a:r>
          </a:p>
          <a:p>
            <a:pPr marL="285750" indent="-285750" algn="just">
              <a:lnSpc>
                <a:spcPct val="150000"/>
              </a:lnSpc>
              <a:buFontTx/>
              <a:buChar char="-"/>
            </a:pPr>
            <a:r>
              <a:rPr lang="en-PL"/>
              <a:t>Information about labour market</a:t>
            </a:r>
            <a:r>
              <a:rPr lang="en-US"/>
              <a:t>, General government, </a:t>
            </a:r>
            <a:r>
              <a:rPr lang="en-PL"/>
              <a:t>prices of consumer goods</a:t>
            </a:r>
            <a:r>
              <a:rPr lang="en-US"/>
              <a:t>, </a:t>
            </a:r>
            <a:r>
              <a:rPr lang="en-PL"/>
              <a:t>financial data from BNP</a:t>
            </a:r>
          </a:p>
          <a:p>
            <a:endParaRPr lang="en-US"/>
          </a:p>
        </p:txBody>
      </p:sp>
      <p:sp>
        <p:nvSpPr>
          <p:cNvPr id="4" name="Slide Number Placeholder 3"/>
          <p:cNvSpPr>
            <a:spLocks noGrp="1"/>
          </p:cNvSpPr>
          <p:nvPr>
            <p:ph type="sldNum" sz="quarter" idx="5"/>
          </p:nvPr>
        </p:nvSpPr>
        <p:spPr/>
        <p:txBody>
          <a:bodyPr/>
          <a:lstStyle/>
          <a:p>
            <a:fld id="{922927E0-D504-410E-8467-FA6E1296AF4B}" type="slidenum">
              <a:rPr lang="en-US" smtClean="0"/>
              <a:t>30</a:t>
            </a:fld>
            <a:endParaRPr lang="en-US"/>
          </a:p>
        </p:txBody>
      </p:sp>
    </p:spTree>
    <p:extLst>
      <p:ext uri="{BB962C8B-B14F-4D97-AF65-F5344CB8AC3E}">
        <p14:creationId xmlns:p14="http://schemas.microsoft.com/office/powerpoint/2010/main" val="31251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responsiveness of NAWRU to economic developments over the cycle is mainly determined by </a:t>
            </a:r>
            <a:r>
              <a:rPr lang="en-US" err="1"/>
              <a:t>labour</a:t>
            </a:r>
            <a:r>
              <a:rPr lang="en-US"/>
              <a:t> share in GDP and semi-elasticity of wages with respect to unemployment.</a:t>
            </a:r>
          </a:p>
          <a:p>
            <a:r>
              <a:rPr lang="en-US"/>
              <a:t>(Phuong </a:t>
            </a:r>
            <a:r>
              <a:rPr lang="en-US" err="1"/>
              <a:t>trinh</a:t>
            </a:r>
            <a:r>
              <a:rPr lang="en-US"/>
              <a:t> t2) In the short-run wages are sticky. Their deviations from the long-term path are as- sociated with the growth rate of </a:t>
            </a:r>
            <a:r>
              <a:rPr lang="en-US" err="1"/>
              <a:t>labour</a:t>
            </a:r>
            <a:r>
              <a:rPr lang="en-US"/>
              <a:t> productivity and changes in unemployment rate. Employment also exhibits certain degree of inertia. Short-run dynamics of employment is also tied to changes in the aggregate demand and real </a:t>
            </a:r>
            <a:r>
              <a:rPr lang="en-US" err="1"/>
              <a:t>labour</a:t>
            </a:r>
            <a:r>
              <a:rPr lang="en-US"/>
              <a:t> costs.</a:t>
            </a:r>
          </a:p>
        </p:txBody>
      </p:sp>
      <p:sp>
        <p:nvSpPr>
          <p:cNvPr id="4" name="Slide Number Placeholder 3"/>
          <p:cNvSpPr>
            <a:spLocks noGrp="1"/>
          </p:cNvSpPr>
          <p:nvPr>
            <p:ph type="sldNum" sz="quarter" idx="5"/>
          </p:nvPr>
        </p:nvSpPr>
        <p:spPr/>
        <p:txBody>
          <a:bodyPr/>
          <a:lstStyle/>
          <a:p>
            <a:fld id="{922927E0-D504-410E-8467-FA6E1296AF4B}" type="slidenum">
              <a:rPr lang="en-US" smtClean="0"/>
              <a:t>40</a:t>
            </a:fld>
            <a:endParaRPr lang="en-US"/>
          </a:p>
        </p:txBody>
      </p:sp>
    </p:spTree>
    <p:extLst>
      <p:ext uri="{BB962C8B-B14F-4D97-AF65-F5344CB8AC3E}">
        <p14:creationId xmlns:p14="http://schemas.microsoft.com/office/powerpoint/2010/main" val="69074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external sector of the model is based on the fundamental equilibrium exchange rate model, where trade integration of the country </a:t>
            </a:r>
            <a:r>
              <a:rPr lang="en-US" err="1"/>
              <a:t>realtes</a:t>
            </a:r>
            <a:r>
              <a:rPr lang="en-US"/>
              <a:t> to the taste-for-variety theory.</a:t>
            </a:r>
          </a:p>
          <a:p>
            <a:r>
              <a:rPr lang="en-US"/>
              <a:t>Specification of the external sector is the furthest reaching change in the NECMOD model as compared to its original version. It offers a number of advantages over the former set-up. The former specification of the external sector block separated driving forces of observed trend exchange rate appreciation and the progressing integration of the Polish economy.</a:t>
            </a:r>
          </a:p>
          <a:p>
            <a:endParaRPr lang="en-US"/>
          </a:p>
          <a:p>
            <a:r>
              <a:rPr lang="en-US"/>
              <a:t>Export activity is proportionate to the potential product and import intensity to the potential product of trade partners. The attractive feature of the modelling approach is the implied exchange rate appreciation tied to the country's convergence.</a:t>
            </a:r>
          </a:p>
        </p:txBody>
      </p:sp>
      <p:sp>
        <p:nvSpPr>
          <p:cNvPr id="4" name="Slide Number Placeholder 3"/>
          <p:cNvSpPr>
            <a:spLocks noGrp="1"/>
          </p:cNvSpPr>
          <p:nvPr>
            <p:ph type="sldNum" sz="quarter" idx="5"/>
          </p:nvPr>
        </p:nvSpPr>
        <p:spPr/>
        <p:txBody>
          <a:bodyPr/>
          <a:lstStyle/>
          <a:p>
            <a:fld id="{922927E0-D504-410E-8467-FA6E1296AF4B}" type="slidenum">
              <a:rPr lang="en-US" smtClean="0"/>
              <a:t>41</a:t>
            </a:fld>
            <a:endParaRPr lang="en-US"/>
          </a:p>
        </p:txBody>
      </p:sp>
    </p:spTree>
    <p:extLst>
      <p:ext uri="{BB962C8B-B14F-4D97-AF65-F5344CB8AC3E}">
        <p14:creationId xmlns:p14="http://schemas.microsoft.com/office/powerpoint/2010/main" val="2447539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current version of NECMOD, the process of world trade integration is closely tied to GDP level convergence. The equilibrium exchange rate assures </a:t>
            </a:r>
            <a:r>
              <a:rPr lang="en-US" err="1"/>
              <a:t>stabilisation</a:t>
            </a:r>
            <a:r>
              <a:rPr lang="en-US"/>
              <a:t> of foreign assets to GDP ratio at its equilibrium level. And then </a:t>
            </a:r>
          </a:p>
          <a:p>
            <a:r>
              <a:rPr lang="en-US"/>
              <a:t>The net foreign assets accumulation equation sums up current account balances over periods and explicitly accounts for the valuation effects. The target current account balance is defined as the current account balance consistent with convergence of the net foreign assets to GDP ratio to its steady-state value. It depends on the speed of the net foreign assets convergence and long-run levels of inflation and GDP growth at home and abroad. Accordingly, the equilibrium exchange rate is determined as an exchange rate consistent with the target current account.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922927E0-D504-410E-8467-FA6E1296AF4B}" type="slidenum">
              <a:rPr lang="en-US" smtClean="0"/>
              <a:t>42</a:t>
            </a:fld>
            <a:endParaRPr lang="en-US"/>
          </a:p>
        </p:txBody>
      </p:sp>
    </p:spTree>
    <p:extLst>
      <p:ext uri="{BB962C8B-B14F-4D97-AF65-F5344CB8AC3E}">
        <p14:creationId xmlns:p14="http://schemas.microsoft.com/office/powerpoint/2010/main" val="125438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worth noting that properties of the model are such that, in line with medium term appreciation of the Polish zloty, import and export prices decrease in relation to producer prices, while terms-of-trade gradually worsen. Still, to assure that home prices are in the long-run driven solely by the unit </a:t>
            </a:r>
            <a:r>
              <a:rPr lang="en-US" err="1"/>
              <a:t>labour</a:t>
            </a:r>
            <a:r>
              <a:rPr lang="en-US"/>
              <a:t> cost dynamics, trend decline in relative import prices does not impact producer and consumer prices relations which has been achieved via introduction of appropriate adjustment in price equations.</a:t>
            </a:r>
          </a:p>
          <a:p>
            <a:r>
              <a:rPr lang="en-US"/>
              <a:t>That is all information about External sector.</a:t>
            </a:r>
          </a:p>
          <a:p>
            <a:r>
              <a:rPr lang="en-US"/>
              <a:t>Now let move to 6 sector.</a:t>
            </a:r>
          </a:p>
        </p:txBody>
      </p:sp>
      <p:sp>
        <p:nvSpPr>
          <p:cNvPr id="4" name="Slide Number Placeholder 3"/>
          <p:cNvSpPr>
            <a:spLocks noGrp="1"/>
          </p:cNvSpPr>
          <p:nvPr>
            <p:ph type="sldNum" sz="quarter" idx="5"/>
          </p:nvPr>
        </p:nvSpPr>
        <p:spPr/>
        <p:txBody>
          <a:bodyPr/>
          <a:lstStyle/>
          <a:p>
            <a:fld id="{922927E0-D504-410E-8467-FA6E1296AF4B}" type="slidenum">
              <a:rPr lang="en-US" smtClean="0"/>
              <a:t>43</a:t>
            </a:fld>
            <a:endParaRPr lang="en-US"/>
          </a:p>
        </p:txBody>
      </p:sp>
    </p:spTree>
    <p:extLst>
      <p:ext uri="{BB962C8B-B14F-4D97-AF65-F5344CB8AC3E}">
        <p14:creationId xmlns:p14="http://schemas.microsoft.com/office/powerpoint/2010/main" val="1414346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sector, GDP deflator is derived as ratio of the nominal to the real product". The potential output is derived from the production function, where effective </a:t>
            </a:r>
            <a:r>
              <a:rPr lang="en-US" err="1"/>
              <a:t>labour</a:t>
            </a:r>
            <a:r>
              <a:rPr lang="en-US"/>
              <a:t> supply is approximated by population corrected for the equilibrium unemployment and the equilibrium participation rate. </a:t>
            </a:r>
          </a:p>
        </p:txBody>
      </p:sp>
      <p:sp>
        <p:nvSpPr>
          <p:cNvPr id="4" name="Slide Number Placeholder 3"/>
          <p:cNvSpPr>
            <a:spLocks noGrp="1"/>
          </p:cNvSpPr>
          <p:nvPr>
            <p:ph type="sldNum" sz="quarter" idx="5"/>
          </p:nvPr>
        </p:nvSpPr>
        <p:spPr/>
        <p:txBody>
          <a:bodyPr/>
          <a:lstStyle/>
          <a:p>
            <a:fld id="{922927E0-D504-410E-8467-FA6E1296AF4B}" type="slidenum">
              <a:rPr lang="en-US" smtClean="0"/>
              <a:t>44</a:t>
            </a:fld>
            <a:endParaRPr lang="en-US"/>
          </a:p>
        </p:txBody>
      </p:sp>
    </p:spTree>
    <p:extLst>
      <p:ext uri="{BB962C8B-B14F-4D97-AF65-F5344CB8AC3E}">
        <p14:creationId xmlns:p14="http://schemas.microsoft.com/office/powerpoint/2010/main" val="221907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Price block of the model is based on the cost theory of prices. Core inflation and value- added deflator depend on unit </a:t>
            </a:r>
            <a:r>
              <a:rPr lang="en-US" err="1"/>
              <a:t>labour</a:t>
            </a:r>
            <a:r>
              <a:rPr lang="en-US"/>
              <a:t> costs and import prices. The price block is closed with equations representing food and energy prices that relate home food and energy price inflation to commodity prices in the world markets, as well as overall price level in the domestic market. In the short run, the </a:t>
            </a:r>
            <a:r>
              <a:rPr lang="en-US" err="1"/>
              <a:t>behaviour</a:t>
            </a:r>
            <a:r>
              <a:rPr lang="en-US"/>
              <a:t> of core inflation and the deflator is influenced by inflation expectations (both backward- and forward-looking), short-run unit </a:t>
            </a:r>
            <a:r>
              <a:rPr lang="en-US" err="1"/>
              <a:t>labour</a:t>
            </a:r>
            <a:r>
              <a:rPr lang="en-US"/>
              <a:t> costs and import prices developments.</a:t>
            </a:r>
          </a:p>
        </p:txBody>
      </p:sp>
      <p:sp>
        <p:nvSpPr>
          <p:cNvPr id="4" name="Slide Number Placeholder 3"/>
          <p:cNvSpPr>
            <a:spLocks noGrp="1"/>
          </p:cNvSpPr>
          <p:nvPr>
            <p:ph type="sldNum" sz="quarter" idx="5"/>
          </p:nvPr>
        </p:nvSpPr>
        <p:spPr/>
        <p:txBody>
          <a:bodyPr/>
          <a:lstStyle/>
          <a:p>
            <a:fld id="{922927E0-D504-410E-8467-FA6E1296AF4B}" type="slidenum">
              <a:rPr lang="en-US" smtClean="0"/>
              <a:t>45</a:t>
            </a:fld>
            <a:endParaRPr lang="en-US"/>
          </a:p>
        </p:txBody>
      </p:sp>
    </p:spTree>
    <p:extLst>
      <p:ext uri="{BB962C8B-B14F-4D97-AF65-F5344CB8AC3E}">
        <p14:creationId xmlns:p14="http://schemas.microsoft.com/office/powerpoint/2010/main" val="158032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Both expenditure and revenue side of the fiscal sector are modelled separately at a relatively very detailed level. Here, we will concentrate on differences in comparison with the previous model version.</a:t>
            </a:r>
          </a:p>
          <a:p>
            <a:r>
              <a:rPr lang="en-US"/>
              <a:t>In the current version of the model social benefits have been divided into more subcategories in order to enrich analysis of the impact of social benefits on the </a:t>
            </a:r>
            <a:r>
              <a:rPr lang="en-US" err="1"/>
              <a:t>labour</a:t>
            </a:r>
            <a:r>
              <a:rPr lang="en-US"/>
              <a:t> market. In the previous version of the model social benefits other than social transfers in kind were divided into expenditures on pensions, unemployment benefit expenditures, and other so- </a:t>
            </a:r>
            <a:r>
              <a:rPr lang="en-US" err="1"/>
              <a:t>cial</a:t>
            </a:r>
            <a:r>
              <a:rPr lang="en-US"/>
              <a:t> relief expenditures. Now the latter has been replaced with its subcomponents - family benefits, preretirement benefits, social insurance benefits, i.e. health, maternity benefits and expenditure on social assistance - e.g. social pensions, housing benefits. </a:t>
            </a:r>
          </a:p>
          <a:p>
            <a:endParaRPr lang="en-US"/>
          </a:p>
          <a:p>
            <a:r>
              <a:rPr lang="en-US"/>
              <a:t>All the four new variables enter the nominal disposable income of households. Apart from social assistance benefits they affect government revenues via personal income tax and compulsory health care contribution. And finally, only family benefits influence social Security contributions paid by employers and employees. </a:t>
            </a:r>
          </a:p>
        </p:txBody>
      </p:sp>
      <p:sp>
        <p:nvSpPr>
          <p:cNvPr id="4" name="Slide Number Placeholder 3"/>
          <p:cNvSpPr>
            <a:spLocks noGrp="1"/>
          </p:cNvSpPr>
          <p:nvPr>
            <p:ph type="sldNum" sz="quarter" idx="5"/>
          </p:nvPr>
        </p:nvSpPr>
        <p:spPr/>
        <p:txBody>
          <a:bodyPr/>
          <a:lstStyle/>
          <a:p>
            <a:fld id="{922927E0-D504-410E-8467-FA6E1296AF4B}" type="slidenum">
              <a:rPr lang="en-US" smtClean="0"/>
              <a:t>46</a:t>
            </a:fld>
            <a:endParaRPr lang="en-US"/>
          </a:p>
        </p:txBody>
      </p:sp>
    </p:spTree>
    <p:extLst>
      <p:ext uri="{BB962C8B-B14F-4D97-AF65-F5344CB8AC3E}">
        <p14:creationId xmlns:p14="http://schemas.microsoft.com/office/powerpoint/2010/main" val="2985098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government debt has been divided into four categories, distinguished by both currency denomination and debt ownership. Each subcomponent of debt is now modelled separately with debt accumulation equation in which corresponding part of current budget deficit adds itself up to the existing stock of debt of a given category (foreign debt accumulation is also affected by changes in the exchange rate) </a:t>
            </a:r>
          </a:p>
          <a:p>
            <a:endParaRPr lang="en-US"/>
          </a:p>
          <a:p>
            <a:r>
              <a:rPr lang="en-US"/>
              <a:t>Cost of debt servicing is modelled for domestic and foreign currency denominated debt separately. Formula for servicing cost of domestic debt takes into account average debt duration, while that for foreign debt is affected by exchange rate movements. Costs of resident and non-resident debt are shared according to the ownership structure.</a:t>
            </a:r>
          </a:p>
        </p:txBody>
      </p:sp>
      <p:sp>
        <p:nvSpPr>
          <p:cNvPr id="4" name="Slide Number Placeholder 3"/>
          <p:cNvSpPr>
            <a:spLocks noGrp="1"/>
          </p:cNvSpPr>
          <p:nvPr>
            <p:ph type="sldNum" sz="quarter" idx="5"/>
          </p:nvPr>
        </p:nvSpPr>
        <p:spPr/>
        <p:txBody>
          <a:bodyPr/>
          <a:lstStyle/>
          <a:p>
            <a:fld id="{922927E0-D504-410E-8467-FA6E1296AF4B}" type="slidenum">
              <a:rPr lang="en-US" smtClean="0"/>
              <a:t>47</a:t>
            </a:fld>
            <a:endParaRPr lang="en-US"/>
          </a:p>
        </p:txBody>
      </p:sp>
    </p:spTree>
    <p:extLst>
      <p:ext uri="{BB962C8B-B14F-4D97-AF65-F5344CB8AC3E}">
        <p14:creationId xmlns:p14="http://schemas.microsoft.com/office/powerpoint/2010/main" val="1579316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follow the </a:t>
            </a:r>
            <a:r>
              <a:rPr lang="en-US" err="1"/>
              <a:t>behaviour</a:t>
            </a:r>
            <a:r>
              <a:rPr lang="en-US"/>
              <a:t> of the monetary aggregates the money demand function has been introduced. The equation that governs money demand is based on the quantitative theory of money and does not influence other equations of the model. For the modelling perspective M3 has been chosen, as the broadest and the least volatile money aggregate. </a:t>
            </a:r>
          </a:p>
          <a:p>
            <a:r>
              <a:rPr lang="en-US"/>
              <a:t>It is assumed that in the long run money demand depends on nominal GDP (scale variable) and nominal short and long interests rates spread (between 3 months WIBOR I_3M and 5 years government bonds I 5Y) as a proxy for opportunity cost of holding money. Short-term fluctuations are driven by nominal GDP changes and, nominal exchange rate (S_NEER), as recently many loans are denominated in foreign currencies.</a:t>
            </a:r>
          </a:p>
        </p:txBody>
      </p:sp>
      <p:sp>
        <p:nvSpPr>
          <p:cNvPr id="4" name="Slide Number Placeholder 3"/>
          <p:cNvSpPr>
            <a:spLocks noGrp="1"/>
          </p:cNvSpPr>
          <p:nvPr>
            <p:ph type="sldNum" sz="quarter" idx="5"/>
          </p:nvPr>
        </p:nvSpPr>
        <p:spPr/>
        <p:txBody>
          <a:bodyPr/>
          <a:lstStyle/>
          <a:p>
            <a:fld id="{922927E0-D504-410E-8467-FA6E1296AF4B}" type="slidenum">
              <a:rPr lang="en-US" smtClean="0"/>
              <a:t>48</a:t>
            </a:fld>
            <a:endParaRPr lang="en-US"/>
          </a:p>
        </p:txBody>
      </p:sp>
    </p:spTree>
    <p:extLst>
      <p:ext uri="{BB962C8B-B14F-4D97-AF65-F5344CB8AC3E}">
        <p14:creationId xmlns:p14="http://schemas.microsoft.com/office/powerpoint/2010/main" val="3298052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0000"/>
              </a:lnSpc>
              <a:spcBef>
                <a:spcPts val="1200"/>
              </a:spcBef>
              <a:buFont typeface="Arial" panose="020B0604020202020204" pitchFamily="34" charset="0"/>
              <a:buChar char="•"/>
            </a:pPr>
            <a:r>
              <a:rPr lang="en-US" sz="1200"/>
              <a:t>The current model version differs from the version published in 2008 primarily by the </a:t>
            </a:r>
            <a:r>
              <a:rPr lang="en-US" sz="1200" err="1"/>
              <a:t>endogenisation</a:t>
            </a:r>
            <a:r>
              <a:rPr lang="en-US" sz="1200"/>
              <a:t> of variables which have been henceforth assumed to be exogenous and enrichment of the model through the introduction of further linkages between its blocks. </a:t>
            </a:r>
          </a:p>
          <a:p>
            <a:pPr marL="285750" indent="-285750">
              <a:lnSpc>
                <a:spcPct val="100000"/>
              </a:lnSpc>
              <a:spcBef>
                <a:spcPts val="1200"/>
              </a:spcBef>
              <a:buFont typeface="Arial" panose="020B0604020202020204" pitchFamily="34" charset="0"/>
              <a:buChar char="•"/>
            </a:pPr>
            <a:r>
              <a:rPr lang="en-US" sz="1200"/>
              <a:t>The endogenization mostly concerns current account components, while the latter affects trade, fiscal and household sector variables</a:t>
            </a:r>
            <a:endParaRPr lang="en-PL" sz="1200"/>
          </a:p>
          <a:p>
            <a:r>
              <a:rPr lang="en-US"/>
              <a:t>(SAU ĐÓ ĐỌC SLIDE)</a:t>
            </a:r>
          </a:p>
        </p:txBody>
      </p:sp>
      <p:sp>
        <p:nvSpPr>
          <p:cNvPr id="4" name="Slide Number Placeholder 3"/>
          <p:cNvSpPr>
            <a:spLocks noGrp="1"/>
          </p:cNvSpPr>
          <p:nvPr>
            <p:ph type="sldNum" sz="quarter" idx="5"/>
          </p:nvPr>
        </p:nvSpPr>
        <p:spPr/>
        <p:txBody>
          <a:bodyPr/>
          <a:lstStyle/>
          <a:p>
            <a:fld id="{922927E0-D504-410E-8467-FA6E1296AF4B}" type="slidenum">
              <a:rPr lang="en-US" smtClean="0"/>
              <a:t>49</a:t>
            </a:fld>
            <a:endParaRPr lang="en-US"/>
          </a:p>
        </p:txBody>
      </p:sp>
    </p:spTree>
    <p:extLst>
      <p:ext uri="{BB962C8B-B14F-4D97-AF65-F5344CB8AC3E}">
        <p14:creationId xmlns:p14="http://schemas.microsoft.com/office/powerpoint/2010/main" val="254844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2927E0-D504-410E-8467-FA6E1296AF4B}" type="slidenum">
              <a:rPr lang="en-US" smtClean="0"/>
              <a:t>31</a:t>
            </a:fld>
            <a:endParaRPr lang="en-US"/>
          </a:p>
        </p:txBody>
      </p:sp>
    </p:spTree>
    <p:extLst>
      <p:ext uri="{BB962C8B-B14F-4D97-AF65-F5344CB8AC3E}">
        <p14:creationId xmlns:p14="http://schemas.microsoft.com/office/powerpoint/2010/main" val="3052470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many </a:t>
            </a:r>
            <a:r>
              <a:rPr lang="en-US" sz="1200"/>
              <a:t>m</a:t>
            </a:r>
            <a:r>
              <a:rPr lang="en-PL" sz="1200"/>
              <a:t>odel’s impulse response functions</a:t>
            </a:r>
            <a:r>
              <a:rPr lang="en-US" sz="1200"/>
              <a:t>. However the time is limited so I focus on 3 main impulse</a:t>
            </a:r>
            <a:endParaRPr lang="en-PL" sz="1200"/>
          </a:p>
          <a:p>
            <a:endParaRPr lang="en-US"/>
          </a:p>
        </p:txBody>
      </p:sp>
      <p:sp>
        <p:nvSpPr>
          <p:cNvPr id="4" name="Slide Number Placeholder 3"/>
          <p:cNvSpPr>
            <a:spLocks noGrp="1"/>
          </p:cNvSpPr>
          <p:nvPr>
            <p:ph type="sldNum" sz="quarter" idx="5"/>
          </p:nvPr>
        </p:nvSpPr>
        <p:spPr/>
        <p:txBody>
          <a:bodyPr/>
          <a:lstStyle/>
          <a:p>
            <a:fld id="{922927E0-D504-410E-8467-FA6E1296AF4B}" type="slidenum">
              <a:rPr lang="en-US" smtClean="0"/>
              <a:t>50</a:t>
            </a:fld>
            <a:endParaRPr lang="en-US"/>
          </a:p>
        </p:txBody>
      </p:sp>
    </p:spTree>
    <p:extLst>
      <p:ext uri="{BB962C8B-B14F-4D97-AF65-F5344CB8AC3E}">
        <p14:creationId xmlns:p14="http://schemas.microsoft.com/office/powerpoint/2010/main" val="1185913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monetary impulse is defined as an unexpected one-quarter increase in the short-term interest rate by 100 basis points, </a:t>
            </a:r>
          </a:p>
          <a:p>
            <a:r>
              <a:rPr lang="en-US"/>
              <a:t>Following the shock, the interest rate moves in line with the monetary feedback rule, staying above the baseline for 12 quarters as an effect of the smoothing mechanism. The fiscal rule is switched on. Impulse response functions of key </a:t>
            </a:r>
            <a:r>
              <a:rPr lang="en-US" err="1"/>
              <a:t>macrocategories</a:t>
            </a:r>
            <a:r>
              <a:rPr lang="en-US"/>
              <a:t> are given.</a:t>
            </a:r>
          </a:p>
          <a:p>
            <a:endParaRPr lang="en-US"/>
          </a:p>
          <a:p>
            <a:r>
              <a:rPr lang="en-US"/>
              <a:t>Monetary policy tightening leads to a reduction in GDP growth rate, with the strongest effects observed in the fourth quarter after the shock. Contraction in economic activity is mainly related to a fall in investment demand and net exports. Contractionary monetary policy effect on private consumption is limited. On the one hand, households postpone consumption and cut on housing expenditure when the real interest rates are higher. Lower housing demand depresses prices and value of households wealth, further aggravating consumption demand. On the other hand, consumption growth is sustained by zloty appreciation that leads to an increase in the value of households wealth via improvement in net foreign assets. </a:t>
            </a:r>
          </a:p>
          <a:p>
            <a:endParaRPr lang="en-US"/>
          </a:p>
          <a:p>
            <a:r>
              <a:rPr lang="en-US"/>
              <a:t>As aggregate demand declines, firms reduce employment and wages to bring down their unit </a:t>
            </a:r>
            <a:r>
              <a:rPr lang="en-US" err="1"/>
              <a:t>labour</a:t>
            </a:r>
            <a:r>
              <a:rPr lang="en-US"/>
              <a:t> costs. Inflation is further reduced by lower growth rate of import prices, driven by domestic currency appreciation. The negative effects of interest rate shock on inflation are strongest in the fifth quarter after the shock.</a:t>
            </a:r>
          </a:p>
          <a:p>
            <a:endParaRPr lang="en-US"/>
          </a:p>
          <a:p>
            <a:r>
              <a:rPr lang="en-US"/>
              <a:t> In response to GDP growth decline and falling rate of inflation, monetary policy stance is eventually reversed as indicated by the Taylor rule. Economic activity restores and inflation increases as the economy converges to the path consistent with the baseline.</a:t>
            </a:r>
          </a:p>
        </p:txBody>
      </p:sp>
      <p:sp>
        <p:nvSpPr>
          <p:cNvPr id="4" name="Slide Number Placeholder 3"/>
          <p:cNvSpPr>
            <a:spLocks noGrp="1"/>
          </p:cNvSpPr>
          <p:nvPr>
            <p:ph type="sldNum" sz="quarter" idx="5"/>
          </p:nvPr>
        </p:nvSpPr>
        <p:spPr/>
        <p:txBody>
          <a:bodyPr/>
          <a:lstStyle/>
          <a:p>
            <a:fld id="{922927E0-D504-410E-8467-FA6E1296AF4B}" type="slidenum">
              <a:rPr lang="en-US" smtClean="0"/>
              <a:t>51</a:t>
            </a:fld>
            <a:endParaRPr lang="en-US"/>
          </a:p>
        </p:txBody>
      </p:sp>
    </p:spTree>
    <p:extLst>
      <p:ext uri="{BB962C8B-B14F-4D97-AF65-F5344CB8AC3E}">
        <p14:creationId xmlns:p14="http://schemas.microsoft.com/office/powerpoint/2010/main" val="2349518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exchange rate impulse is defined as an unexpected one-quarter appreciation of the real (and nominal) effective exchange rate of 10%. The simulation is conducted with both monetary and fiscal policy rules enabled. </a:t>
            </a:r>
          </a:p>
          <a:p>
            <a:endParaRPr lang="en-US"/>
          </a:p>
          <a:p>
            <a:r>
              <a:rPr lang="en-US"/>
              <a:t> Exchange rate appreciation leads to a reduction in import prices and, consequently, to a fall in the core inflation rate. Food and energy inflation also decrease as prices of these commodities traded on the world markets fall when expressed in zlotys. </a:t>
            </a:r>
          </a:p>
          <a:p>
            <a:endParaRPr lang="en-US"/>
          </a:p>
          <a:p>
            <a:r>
              <a:rPr lang="en-US"/>
              <a:t>Concerning the real side of the economy, as domestically produced goods become less competitive, </a:t>
            </a:r>
            <a:r>
              <a:rPr lang="en-US" err="1"/>
              <a:t>eexports</a:t>
            </a:r>
            <a:r>
              <a:rPr lang="en-US"/>
              <a:t> fall while imports increase, and thus negative contribution of net exports depresses output. </a:t>
            </a:r>
          </a:p>
          <a:p>
            <a:endParaRPr lang="en-US"/>
          </a:p>
          <a:p>
            <a:r>
              <a:rPr lang="en-US"/>
              <a:t>Just after the initial shock, exchange rate starts to depreciate converging to its </a:t>
            </a:r>
            <a:r>
              <a:rPr lang="en-US" err="1"/>
              <a:t>equi</a:t>
            </a:r>
            <a:r>
              <a:rPr lang="en-US"/>
              <a:t>- </a:t>
            </a:r>
            <a:r>
              <a:rPr lang="en-US" err="1"/>
              <a:t>librium</a:t>
            </a:r>
            <a:r>
              <a:rPr lang="en-US"/>
              <a:t> path. In the subsequent quarters the process of depreciation is reinforced by reaction of monetary policy (interest rate cuts in response to lower inflation and GDP growth) and widened current account imbalance. Inflation and GDP components growth rates accelerate on their way back to </a:t>
            </a:r>
            <a:r>
              <a:rPr lang="en-US" err="1"/>
              <a:t>bascline</a:t>
            </a:r>
            <a:r>
              <a:rPr lang="en-US"/>
              <a:t>.</a:t>
            </a:r>
          </a:p>
        </p:txBody>
      </p:sp>
      <p:sp>
        <p:nvSpPr>
          <p:cNvPr id="4" name="Slide Number Placeholder 3"/>
          <p:cNvSpPr>
            <a:spLocks noGrp="1"/>
          </p:cNvSpPr>
          <p:nvPr>
            <p:ph type="sldNum" sz="quarter" idx="5"/>
          </p:nvPr>
        </p:nvSpPr>
        <p:spPr/>
        <p:txBody>
          <a:bodyPr/>
          <a:lstStyle/>
          <a:p>
            <a:fld id="{922927E0-D504-410E-8467-FA6E1296AF4B}" type="slidenum">
              <a:rPr lang="en-US" smtClean="0"/>
              <a:t>52</a:t>
            </a:fld>
            <a:endParaRPr lang="en-US"/>
          </a:p>
        </p:txBody>
      </p:sp>
    </p:spTree>
    <p:extLst>
      <p:ext uri="{BB962C8B-B14F-4D97-AF65-F5344CB8AC3E}">
        <p14:creationId xmlns:p14="http://schemas.microsoft.com/office/powerpoint/2010/main" val="3161536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Tx/>
              <a:buChar char="-"/>
            </a:pPr>
            <a:endParaRPr lang="en-US" sz="1200"/>
          </a:p>
          <a:p>
            <a:pPr marL="342900" indent="-342900">
              <a:lnSpc>
                <a:spcPct val="150000"/>
              </a:lnSpc>
              <a:buFontTx/>
              <a:buChar char="-"/>
            </a:pPr>
            <a:r>
              <a:rPr lang="en-US"/>
              <a:t>as compared to the previous version, is a more detailed and coherent approach to the modelling of the external sector block. Now, secular changes in the exchange rate and foreign trade dynamics are explained- jointly with reference to the taste-for-variety theory. Moreover, the current version of the model better reflects interdependencies between domestic and external sector, i.e. via exchange rate - wealth channel</a:t>
            </a:r>
            <a:endParaRPr lang="en-PL"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Improvement of seasonal adjustment algorithms</a:t>
            </a:r>
          </a:p>
          <a:p>
            <a:endParaRPr lang="en-US"/>
          </a:p>
        </p:txBody>
      </p:sp>
      <p:sp>
        <p:nvSpPr>
          <p:cNvPr id="4" name="Slide Number Placeholder 3"/>
          <p:cNvSpPr>
            <a:spLocks noGrp="1"/>
          </p:cNvSpPr>
          <p:nvPr>
            <p:ph type="sldNum" sz="quarter" idx="5"/>
          </p:nvPr>
        </p:nvSpPr>
        <p:spPr/>
        <p:txBody>
          <a:bodyPr/>
          <a:lstStyle/>
          <a:p>
            <a:fld id="{922927E0-D504-410E-8467-FA6E1296AF4B}" type="slidenum">
              <a:rPr lang="en-US" smtClean="0"/>
              <a:t>54</a:t>
            </a:fld>
            <a:endParaRPr lang="en-US"/>
          </a:p>
        </p:txBody>
      </p:sp>
    </p:spTree>
    <p:extLst>
      <p:ext uri="{BB962C8B-B14F-4D97-AF65-F5344CB8AC3E}">
        <p14:creationId xmlns:p14="http://schemas.microsoft.com/office/powerpoint/2010/main" val="4155657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Major challenges tackled in the current version of the model originate in the gradual process of economic convergence and integration of Polish economy into European and global environment,</a:t>
            </a:r>
          </a:p>
          <a:p>
            <a:endParaRPr lang="en-US"/>
          </a:p>
          <a:p>
            <a:r>
              <a:rPr lang="en-US"/>
              <a:t>Compared to the previous model version, closer look was given to coherency of specification of the trade block jointly with the equilibrium exchange rate,</a:t>
            </a:r>
          </a:p>
          <a:p>
            <a:endParaRPr lang="en-US"/>
          </a:p>
          <a:p>
            <a:r>
              <a:rPr lang="en-US"/>
              <a:t>An advantage of the model is its explicit treatment of policies (i.e. inflow of structural funds) and phenomena (i.e. stronger inflow of remittances) connected with Polish participation in the European Union,</a:t>
            </a:r>
          </a:p>
          <a:p>
            <a:endParaRPr lang="en-US"/>
          </a:p>
          <a:p>
            <a:r>
              <a:rPr lang="en-US"/>
              <a:t>Current version of the model has not only better simulation properties but also offers more promising framework for forecasting in conditions of strong fluctuations of global demand and high medium-run volatility of the exchange rate</a:t>
            </a:r>
          </a:p>
        </p:txBody>
      </p:sp>
      <p:sp>
        <p:nvSpPr>
          <p:cNvPr id="4" name="Slide Number Placeholder 3"/>
          <p:cNvSpPr>
            <a:spLocks noGrp="1"/>
          </p:cNvSpPr>
          <p:nvPr>
            <p:ph type="sldNum" sz="quarter" idx="5"/>
          </p:nvPr>
        </p:nvSpPr>
        <p:spPr/>
        <p:txBody>
          <a:bodyPr/>
          <a:lstStyle/>
          <a:p>
            <a:fld id="{922927E0-D504-410E-8467-FA6E1296AF4B}" type="slidenum">
              <a:rPr lang="en-US" smtClean="0"/>
              <a:t>55</a:t>
            </a:fld>
            <a:endParaRPr lang="en-US"/>
          </a:p>
        </p:txBody>
      </p:sp>
    </p:spTree>
    <p:extLst>
      <p:ext uri="{BB962C8B-B14F-4D97-AF65-F5344CB8AC3E}">
        <p14:creationId xmlns:p14="http://schemas.microsoft.com/office/powerpoint/2010/main" val="42590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In 2012, the economic activity block was re-specified</a:t>
            </a:r>
          </a:p>
          <a:p>
            <a:r>
              <a:rPr lang="en-US" sz="1200" b="0" i="0" u="none" strike="noStrike" kern="1200" baseline="0">
                <a:solidFill>
                  <a:schemeClr val="tx1"/>
                </a:solidFill>
                <a:latin typeface="+mn-lt"/>
                <a:ea typeface="+mn-ea"/>
                <a:cs typeface="+mn-cs"/>
              </a:rPr>
              <a:t>to ensure stronger impact of legal changes limiting the number of persons eligible for</a:t>
            </a:r>
          </a:p>
          <a:p>
            <a:r>
              <a:rPr lang="en-US" sz="1200" b="0" i="0" u="none" strike="noStrike" kern="1200" baseline="0">
                <a:solidFill>
                  <a:schemeClr val="tx1"/>
                </a:solidFill>
                <a:latin typeface="+mn-lt"/>
                <a:ea typeface="+mn-ea"/>
                <a:cs typeface="+mn-cs"/>
              </a:rPr>
              <a:t>retirement pay on the number of economically active persons.</a:t>
            </a:r>
            <a:endParaRPr lang="en-US"/>
          </a:p>
        </p:txBody>
      </p:sp>
      <p:sp>
        <p:nvSpPr>
          <p:cNvPr id="4" name="Slide Number Placeholder 3"/>
          <p:cNvSpPr>
            <a:spLocks noGrp="1"/>
          </p:cNvSpPr>
          <p:nvPr>
            <p:ph type="sldNum" sz="quarter" idx="10"/>
          </p:nvPr>
        </p:nvSpPr>
        <p:spPr/>
        <p:txBody>
          <a:bodyPr/>
          <a:lstStyle/>
          <a:p>
            <a:fld id="{9F6CBD0F-08EF-4D23-9A09-DB95B997E758}" type="slidenum">
              <a:rPr lang="en-US" smtClean="0"/>
              <a:t>75</a:t>
            </a:fld>
            <a:endParaRPr lang="en-US"/>
          </a:p>
        </p:txBody>
      </p:sp>
    </p:spTree>
    <p:extLst>
      <p:ext uri="{BB962C8B-B14F-4D97-AF65-F5344CB8AC3E}">
        <p14:creationId xmlns:p14="http://schemas.microsoft.com/office/powerpoint/2010/main" val="287551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Production function constitutes the core of the supply inputs (</a:t>
            </a:r>
            <a:r>
              <a:rPr lang="en-US" err="1"/>
              <a:t>labour</a:t>
            </a:r>
            <a:r>
              <a:rPr lang="en-US"/>
              <a:t> and productive capital) with a Cobb-Douglas technology</a:t>
            </a:r>
          </a:p>
          <a:p>
            <a:pPr marL="171450" indent="-171450">
              <a:buFontTx/>
              <a:buChar char="-"/>
            </a:pPr>
            <a:r>
              <a:rPr lang="en-US" b="1"/>
              <a:t>KN_P and KN_G </a:t>
            </a:r>
            <a:r>
              <a:rPr lang="en-US"/>
              <a:t>Corporate and public capital, accumulated in line with perpetual inventory idea are bundled into productive capital under assumption of imperfect substitutability (</a:t>
            </a:r>
            <a:r>
              <a:rPr lang="en-US" err="1"/>
              <a:t>KNt</a:t>
            </a:r>
            <a:r>
              <a:rPr lang="en-US"/>
              <a:t>).</a:t>
            </a:r>
          </a:p>
          <a:p>
            <a:pPr marL="171450" indent="-171450">
              <a:buFontTx/>
              <a:buChar char="-"/>
            </a:pPr>
            <a:endParaRPr lang="en-US"/>
          </a:p>
          <a:p>
            <a:pPr marL="0" indent="0">
              <a:buFontTx/>
              <a:buNone/>
            </a:pPr>
            <a:r>
              <a:rPr lang="en-US"/>
              <a:t>After some transformations, The financial position of enterprises serves as proxy for financial accelerator effect Public investments evolve with nominal GDP changes. </a:t>
            </a:r>
          </a:p>
          <a:p>
            <a:pPr marL="0" indent="0">
              <a:buFontTx/>
              <a:buNone/>
            </a:pPr>
            <a:r>
              <a:rPr lang="en-US"/>
              <a:t>Finally, short-run variation of inventories is tied to changes in the level of sales.</a:t>
            </a:r>
          </a:p>
        </p:txBody>
      </p:sp>
      <p:sp>
        <p:nvSpPr>
          <p:cNvPr id="4" name="Slide Number Placeholder 3"/>
          <p:cNvSpPr>
            <a:spLocks noGrp="1"/>
          </p:cNvSpPr>
          <p:nvPr>
            <p:ph type="sldNum" sz="quarter" idx="5"/>
          </p:nvPr>
        </p:nvSpPr>
        <p:spPr/>
        <p:txBody>
          <a:bodyPr/>
          <a:lstStyle/>
          <a:p>
            <a:fld id="{922927E0-D504-410E-8467-FA6E1296AF4B}" type="slidenum">
              <a:rPr lang="en-US" smtClean="0"/>
              <a:t>33</a:t>
            </a:fld>
            <a:endParaRPr lang="en-US"/>
          </a:p>
        </p:txBody>
      </p:sp>
    </p:spTree>
    <p:extLst>
      <p:ext uri="{BB962C8B-B14F-4D97-AF65-F5344CB8AC3E}">
        <p14:creationId xmlns:p14="http://schemas.microsoft.com/office/powerpoint/2010/main" val="997142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move to section 2: Households’ sector</a:t>
            </a:r>
          </a:p>
        </p:txBody>
      </p:sp>
      <p:sp>
        <p:nvSpPr>
          <p:cNvPr id="4" name="Slide Number Placeholder 3"/>
          <p:cNvSpPr>
            <a:spLocks noGrp="1"/>
          </p:cNvSpPr>
          <p:nvPr>
            <p:ph type="sldNum" sz="quarter" idx="5"/>
          </p:nvPr>
        </p:nvSpPr>
        <p:spPr/>
        <p:txBody>
          <a:bodyPr/>
          <a:lstStyle/>
          <a:p>
            <a:fld id="{922927E0-D504-410E-8467-FA6E1296AF4B}" type="slidenum">
              <a:rPr lang="en-US" smtClean="0"/>
              <a:t>34</a:t>
            </a:fld>
            <a:endParaRPr lang="en-US"/>
          </a:p>
        </p:txBody>
      </p:sp>
    </p:spTree>
    <p:extLst>
      <p:ext uri="{BB962C8B-B14F-4D97-AF65-F5344CB8AC3E}">
        <p14:creationId xmlns:p14="http://schemas.microsoft.com/office/powerpoint/2010/main" val="4259693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a:solidFill>
                  <a:srgbClr val="000000"/>
                </a:solidFill>
                <a:effectLst/>
                <a:latin typeface="NimbusSanL-Regu"/>
              </a:rPr>
              <a:t>Consumption:</a:t>
            </a:r>
            <a:br>
              <a:rPr lang="en-US" sz="1800" i="0">
                <a:solidFill>
                  <a:srgbClr val="000000"/>
                </a:solidFill>
                <a:effectLst/>
                <a:latin typeface="NimbusSanL-Regu"/>
              </a:rPr>
            </a:br>
            <a:r>
              <a:rPr lang="en-US" sz="1800" i="0">
                <a:solidFill>
                  <a:srgbClr val="000000"/>
                </a:solidFill>
                <a:effectLst/>
                <a:latin typeface="NimbusSanL-Regu"/>
              </a:rPr>
              <a:t>- modelled in line with the </a:t>
            </a:r>
            <a:r>
              <a:rPr lang="en-US" sz="1800" i="0" err="1">
                <a:solidFill>
                  <a:srgbClr val="000000"/>
                </a:solidFill>
                <a:effectLst/>
                <a:latin typeface="NimbusSanL-Regu"/>
              </a:rPr>
              <a:t>permament</a:t>
            </a:r>
            <a:r>
              <a:rPr lang="en-US" sz="1800" i="0">
                <a:solidFill>
                  <a:srgbClr val="000000"/>
                </a:solidFill>
                <a:effectLst/>
                <a:latin typeface="NimbusSanL-Regu"/>
              </a:rPr>
              <a:t> income hypothesis,</a:t>
            </a:r>
            <a:br>
              <a:rPr lang="en-US" sz="1800" i="0">
                <a:solidFill>
                  <a:srgbClr val="000000"/>
                </a:solidFill>
                <a:effectLst/>
                <a:latin typeface="NimbusSanL-Regu"/>
              </a:rPr>
            </a:br>
            <a:r>
              <a:rPr lang="en-US" sz="1800" i="0">
                <a:solidFill>
                  <a:srgbClr val="000000"/>
                </a:solidFill>
                <a:effectLst/>
                <a:latin typeface="NimbusSanL-Regu"/>
              </a:rPr>
              <a:t>- the permanent income proxied by the weighted average of wealth and disposable income of households,</a:t>
            </a:r>
            <a:br>
              <a:rPr lang="en-US" sz="1800" i="0">
                <a:solidFill>
                  <a:srgbClr val="000000"/>
                </a:solidFill>
                <a:effectLst/>
                <a:latin typeface="NimbusSanL-Regu"/>
              </a:rPr>
            </a:br>
            <a:r>
              <a:rPr lang="en-US" sz="1800" i="0">
                <a:solidFill>
                  <a:srgbClr val="000000"/>
                </a:solidFill>
                <a:effectLst/>
                <a:latin typeface="NimbusSanL-Regu"/>
              </a:rPr>
              <a:t>- set of explanatory variables extended to include households’ net wealth ratio (difference between their assets and liabilities normalized by nominal wealth) to capture the effects of an increase in households’ debt at the end of the sample period,</a:t>
            </a:r>
            <a:br>
              <a:rPr lang="en-US" sz="1800" i="0">
                <a:solidFill>
                  <a:srgbClr val="000000"/>
                </a:solidFill>
                <a:effectLst/>
                <a:latin typeface="NimbusSanL-Regu"/>
              </a:rPr>
            </a:br>
            <a:r>
              <a:rPr lang="en-US" sz="1800" i="0">
                <a:solidFill>
                  <a:srgbClr val="000000"/>
                </a:solidFill>
                <a:effectLst/>
                <a:latin typeface="NimbusSanL-Regu"/>
              </a:rPr>
              <a:t> You can see the first equation with …..</a:t>
            </a:r>
          </a:p>
          <a:p>
            <a:r>
              <a:rPr lang="en-US" sz="1800" i="0">
                <a:solidFill>
                  <a:srgbClr val="000000"/>
                </a:solidFill>
                <a:effectLst/>
                <a:latin typeface="NimbusSanL-Regu"/>
              </a:rPr>
              <a:t>the second equation show that Households' disposable income is a sum of remuneration from work (aggregate wages) plus social security and social assistance benefits net of income and property taxes and social security contributions. Disposable income also includes gross operating </a:t>
            </a:r>
            <a:r>
              <a:rPr lang="en-US" sz="1800" i="0" err="1">
                <a:solidFill>
                  <a:srgbClr val="000000"/>
                </a:solidFill>
                <a:effectLst/>
                <a:latin typeface="NimbusSanL-Regu"/>
              </a:rPr>
              <a:t>surpluS</a:t>
            </a:r>
            <a:r>
              <a:rPr lang="en-US" sz="1800" i="0">
                <a:solidFill>
                  <a:srgbClr val="000000"/>
                </a:solidFill>
                <a:effectLst/>
                <a:latin typeface="NimbusSanL-Regu"/>
              </a:rPr>
              <a:t> generated by micro-firms and farmers, property income including interests on public debt owned by residential households, general government expenditure on social relief in kind, direct transfers to farmers financed from the Common Agricultural Policy funds or co- financed by the government, as well as the balance of remittances. </a:t>
            </a:r>
          </a:p>
        </p:txBody>
      </p:sp>
      <p:sp>
        <p:nvSpPr>
          <p:cNvPr id="4" name="Slide Number Placeholder 3"/>
          <p:cNvSpPr>
            <a:spLocks noGrp="1"/>
          </p:cNvSpPr>
          <p:nvPr>
            <p:ph type="sldNum" sz="quarter" idx="5"/>
          </p:nvPr>
        </p:nvSpPr>
        <p:spPr/>
        <p:txBody>
          <a:bodyPr/>
          <a:lstStyle/>
          <a:p>
            <a:fld id="{922927E0-D504-410E-8467-FA6E1296AF4B}" type="slidenum">
              <a:rPr lang="en-US" smtClean="0"/>
              <a:t>35</a:t>
            </a:fld>
            <a:endParaRPr lang="en-US"/>
          </a:p>
        </p:txBody>
      </p:sp>
    </p:spTree>
    <p:extLst>
      <p:ext uri="{BB962C8B-B14F-4D97-AF65-F5344CB8AC3E}">
        <p14:creationId xmlns:p14="http://schemas.microsoft.com/office/powerpoint/2010/main" val="5344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a:solidFill>
                  <a:srgbClr val="000000"/>
                </a:solidFill>
                <a:effectLst/>
                <a:latin typeface="NimbusSanL-Regu"/>
              </a:rPr>
              <a:t>In the short run fluctuations of consumption depend on real interests rate and dis- posable income changes. Residential investments in the short run exhibits some degree of inertia. Finally, prices of residential capital depend on the cost of residential capital, consumer and property prices and on the output gap. The latter element allows for higher volatility of housing prices as compared to other prices in the business cycle.</a:t>
            </a:r>
          </a:p>
          <a:p>
            <a:endParaRPr lang="en-US" sz="1800" i="0">
              <a:solidFill>
                <a:srgbClr val="000000"/>
              </a:solidFill>
              <a:effectLst/>
              <a:latin typeface="NimbusSanL-Regu"/>
            </a:endParaRPr>
          </a:p>
          <a:p>
            <a:r>
              <a:rPr lang="en-US" sz="1800" i="0">
                <a:solidFill>
                  <a:srgbClr val="000000"/>
                </a:solidFill>
                <a:effectLst/>
                <a:latin typeface="NimbusSanL-Regu"/>
              </a:rPr>
              <a:t>That is all of information about the second sectors.</a:t>
            </a:r>
          </a:p>
          <a:p>
            <a:r>
              <a:rPr lang="en-US" sz="1800" i="0">
                <a:solidFill>
                  <a:srgbClr val="000000"/>
                </a:solidFill>
                <a:effectLst/>
                <a:latin typeface="NimbusSanL-Regu"/>
              </a:rPr>
              <a:t>Let move to third sector: </a:t>
            </a:r>
            <a:r>
              <a:rPr lang="en-US" sz="1800" i="0" err="1">
                <a:solidFill>
                  <a:srgbClr val="000000"/>
                </a:solidFill>
                <a:effectLst/>
                <a:latin typeface="NimbusSanL-Regu"/>
              </a:rPr>
              <a:t>Labour</a:t>
            </a:r>
            <a:r>
              <a:rPr lang="en-US" sz="1800" i="0">
                <a:solidFill>
                  <a:srgbClr val="000000"/>
                </a:solidFill>
                <a:effectLst/>
                <a:latin typeface="NimbusSanL-Regu"/>
              </a:rPr>
              <a:t> supply</a:t>
            </a:r>
            <a:br>
              <a:rPr lang="en-US" sz="1800" i="0">
                <a:solidFill>
                  <a:srgbClr val="000000"/>
                </a:solidFill>
                <a:effectLst/>
                <a:latin typeface="NimbusSanL-Regu"/>
              </a:rPr>
            </a:br>
            <a:endParaRPr lang="en-US"/>
          </a:p>
        </p:txBody>
      </p:sp>
      <p:sp>
        <p:nvSpPr>
          <p:cNvPr id="4" name="Slide Number Placeholder 3"/>
          <p:cNvSpPr>
            <a:spLocks noGrp="1"/>
          </p:cNvSpPr>
          <p:nvPr>
            <p:ph type="sldNum" sz="quarter" idx="5"/>
          </p:nvPr>
        </p:nvSpPr>
        <p:spPr/>
        <p:txBody>
          <a:bodyPr/>
          <a:lstStyle/>
          <a:p>
            <a:fld id="{922927E0-D504-410E-8467-FA6E1296AF4B}" type="slidenum">
              <a:rPr lang="en-US" smtClean="0"/>
              <a:t>36</a:t>
            </a:fld>
            <a:endParaRPr lang="en-US"/>
          </a:p>
        </p:txBody>
      </p:sp>
    </p:spTree>
    <p:extLst>
      <p:ext uri="{BB962C8B-B14F-4D97-AF65-F5344CB8AC3E}">
        <p14:creationId xmlns:p14="http://schemas.microsoft.com/office/powerpoint/2010/main" val="253338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a:solidFill>
                  <a:srgbClr val="000000"/>
                </a:solidFill>
                <a:effectLst/>
                <a:latin typeface="NimbusSanL-Regu"/>
              </a:rPr>
              <a:t>The approach refers to the discouragement and marginal worker effects,</a:t>
            </a:r>
            <a:br>
              <a:rPr lang="en-US" sz="1800" i="0">
                <a:solidFill>
                  <a:srgbClr val="000000"/>
                </a:solidFill>
                <a:effectLst/>
                <a:latin typeface="NimbusSanL-Regu"/>
              </a:rPr>
            </a:br>
            <a:r>
              <a:rPr lang="en-US" sz="1800" i="0">
                <a:solidFill>
                  <a:srgbClr val="000000"/>
                </a:solidFill>
                <a:effectLst/>
                <a:latin typeface="NimbusSanL-Regu"/>
              </a:rPr>
              <a:t>- modelled </a:t>
            </a:r>
            <a:r>
              <a:rPr lang="en-US" sz="1800" i="0" err="1">
                <a:solidFill>
                  <a:srgbClr val="000000"/>
                </a:solidFill>
                <a:effectLst/>
                <a:latin typeface="NimbusSanL-Regu"/>
              </a:rPr>
              <a:t>sepratelly</a:t>
            </a:r>
            <a:r>
              <a:rPr lang="en-US" sz="1800" i="0">
                <a:solidFill>
                  <a:srgbClr val="000000"/>
                </a:solidFill>
                <a:effectLst/>
                <a:latin typeface="NimbusSanL-Regu"/>
              </a:rPr>
              <a:t> for three different age groups from 15 to 24 years </a:t>
            </a:r>
            <a:r>
              <a:rPr lang="en-US" sz="1800" i="0" err="1">
                <a:solidFill>
                  <a:srgbClr val="000000"/>
                </a:solidFill>
                <a:effectLst/>
                <a:latin typeface="NimbusSanL-Regu"/>
              </a:rPr>
              <a:t>olds</a:t>
            </a:r>
            <a:r>
              <a:rPr lang="en-US" sz="1800" i="0">
                <a:solidFill>
                  <a:srgbClr val="000000"/>
                </a:solidFill>
                <a:effectLst/>
                <a:latin typeface="NimbusSanL-Regu"/>
              </a:rPr>
              <a:t>, from 25 to 44 years old and from 45 plus (to reflect different factors impinging upon </a:t>
            </a:r>
            <a:r>
              <a:rPr lang="en-US" sz="1800" i="0" err="1">
                <a:solidFill>
                  <a:srgbClr val="000000"/>
                </a:solidFill>
                <a:effectLst/>
                <a:latin typeface="NimbusSanL-Regu"/>
              </a:rPr>
              <a:t>labour</a:t>
            </a:r>
            <a:r>
              <a:rPr lang="en-US" sz="1800" i="0">
                <a:solidFill>
                  <a:srgbClr val="000000"/>
                </a:solidFill>
                <a:effectLst/>
                <a:latin typeface="NimbusSanL-Regu"/>
              </a:rPr>
              <a:t> activity in each age group),</a:t>
            </a:r>
            <a:br>
              <a:rPr lang="en-US" sz="1800" i="0">
                <a:solidFill>
                  <a:srgbClr val="000000"/>
                </a:solidFill>
                <a:effectLst/>
                <a:latin typeface="NimbusSanL-Regu"/>
              </a:rPr>
            </a:br>
            <a:r>
              <a:rPr lang="en-US" sz="1800" i="0">
                <a:solidFill>
                  <a:srgbClr val="000000"/>
                </a:solidFill>
                <a:effectLst/>
                <a:latin typeface="NimbusSanL-Regu"/>
              </a:rPr>
              <a:t>and the participation rate fluctuates with changes in the demographic structure of population of Poland</a:t>
            </a:r>
          </a:p>
          <a:p>
            <a:endParaRPr lang="en-US" sz="1800" i="0">
              <a:solidFill>
                <a:srgbClr val="000000"/>
              </a:solidFill>
              <a:effectLst/>
              <a:latin typeface="NimbusSanL-Regu"/>
            </a:endParaRPr>
          </a:p>
          <a:p>
            <a:r>
              <a:rPr lang="en-US" sz="1800" i="0">
                <a:solidFill>
                  <a:srgbClr val="000000"/>
                </a:solidFill>
                <a:effectLst/>
                <a:latin typeface="NimbusSanL-Regu"/>
              </a:rPr>
              <a:t>From that, we can se the short run solution of age groups</a:t>
            </a:r>
            <a:br>
              <a:rPr lang="en-US" sz="1800" i="0">
                <a:solidFill>
                  <a:srgbClr val="000000"/>
                </a:solidFill>
                <a:effectLst/>
                <a:latin typeface="NimbusSanL-Regu"/>
              </a:rPr>
            </a:br>
            <a:br>
              <a:rPr lang="en-US" sz="1800" i="0">
                <a:solidFill>
                  <a:srgbClr val="000000"/>
                </a:solidFill>
                <a:effectLst/>
                <a:latin typeface="NimbusSanL-Regu"/>
              </a:rPr>
            </a:br>
            <a:endParaRPr lang="en-US"/>
          </a:p>
        </p:txBody>
      </p:sp>
      <p:sp>
        <p:nvSpPr>
          <p:cNvPr id="4" name="Slide Number Placeholder 3"/>
          <p:cNvSpPr>
            <a:spLocks noGrp="1"/>
          </p:cNvSpPr>
          <p:nvPr>
            <p:ph type="sldNum" sz="quarter" idx="5"/>
          </p:nvPr>
        </p:nvSpPr>
        <p:spPr/>
        <p:txBody>
          <a:bodyPr/>
          <a:lstStyle/>
          <a:p>
            <a:fld id="{922927E0-D504-410E-8467-FA6E1296AF4B}" type="slidenum">
              <a:rPr lang="en-US" smtClean="0"/>
              <a:t>37</a:t>
            </a:fld>
            <a:endParaRPr lang="en-US"/>
          </a:p>
        </p:txBody>
      </p:sp>
    </p:spTree>
    <p:extLst>
      <p:ext uri="{BB962C8B-B14F-4D97-AF65-F5344CB8AC3E}">
        <p14:creationId xmlns:p14="http://schemas.microsoft.com/office/powerpoint/2010/main" val="2046146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a:solidFill>
                  <a:srgbClr val="000000"/>
                </a:solidFill>
                <a:effectLst/>
                <a:latin typeface="NimbusSanL-Regu"/>
              </a:rPr>
              <a:t>Then let move to the next sector</a:t>
            </a:r>
            <a:br>
              <a:rPr lang="en-US" sz="1800" i="0">
                <a:solidFill>
                  <a:srgbClr val="000000"/>
                </a:solidFill>
                <a:effectLst/>
                <a:latin typeface="NimbusSanL-Regu"/>
              </a:rPr>
            </a:br>
            <a:endParaRPr lang="en-US"/>
          </a:p>
        </p:txBody>
      </p:sp>
      <p:sp>
        <p:nvSpPr>
          <p:cNvPr id="4" name="Slide Number Placeholder 3"/>
          <p:cNvSpPr>
            <a:spLocks noGrp="1"/>
          </p:cNvSpPr>
          <p:nvPr>
            <p:ph type="sldNum" sz="quarter" idx="5"/>
          </p:nvPr>
        </p:nvSpPr>
        <p:spPr/>
        <p:txBody>
          <a:bodyPr/>
          <a:lstStyle/>
          <a:p>
            <a:fld id="{922927E0-D504-410E-8467-FA6E1296AF4B}" type="slidenum">
              <a:rPr lang="en-US" smtClean="0"/>
              <a:t>38</a:t>
            </a:fld>
            <a:endParaRPr lang="en-US"/>
          </a:p>
        </p:txBody>
      </p:sp>
    </p:spTree>
    <p:extLst>
      <p:ext uri="{BB962C8B-B14F-4D97-AF65-F5344CB8AC3E}">
        <p14:creationId xmlns:p14="http://schemas.microsoft.com/office/powerpoint/2010/main" val="233365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Wages are set in the bargaining process between firms and workers. This process is rep- resented by long-run </a:t>
            </a:r>
            <a:r>
              <a:rPr lang="en-US" err="1"/>
              <a:t>labour</a:t>
            </a:r>
            <a:r>
              <a:rPr lang="en-US"/>
              <a:t> demand and supply curves that together with short-term dynamics of </a:t>
            </a:r>
            <a:r>
              <a:rPr lang="en-US" err="1"/>
              <a:t>labour</a:t>
            </a:r>
            <a:r>
              <a:rPr lang="en-US"/>
              <a:t> productivity and the unemployment rate, determine </a:t>
            </a:r>
            <a:r>
              <a:rPr lang="en-US" err="1"/>
              <a:t>behaviour</a:t>
            </a:r>
            <a:r>
              <a:rPr lang="en-US"/>
              <a:t> of wages. You can see here is the equation of wages with variable:</a:t>
            </a:r>
          </a:p>
          <a:p>
            <a:endParaRPr lang="en-US"/>
          </a:p>
          <a:p>
            <a:r>
              <a:rPr lang="en-US"/>
              <a:t>Once evaluated at equilibrium, </a:t>
            </a:r>
            <a:r>
              <a:rPr lang="en-US" err="1"/>
              <a:t>labour</a:t>
            </a:r>
            <a:r>
              <a:rPr lang="en-US"/>
              <a:t> demand and supply uniquely define NAWRU. </a:t>
            </a:r>
          </a:p>
        </p:txBody>
      </p:sp>
      <p:sp>
        <p:nvSpPr>
          <p:cNvPr id="4" name="Slide Number Placeholder 3"/>
          <p:cNvSpPr>
            <a:spLocks noGrp="1"/>
          </p:cNvSpPr>
          <p:nvPr>
            <p:ph type="sldNum" sz="quarter" idx="5"/>
          </p:nvPr>
        </p:nvSpPr>
        <p:spPr/>
        <p:txBody>
          <a:bodyPr/>
          <a:lstStyle/>
          <a:p>
            <a:fld id="{922927E0-D504-410E-8467-FA6E1296AF4B}" type="slidenum">
              <a:rPr lang="en-US" smtClean="0"/>
              <a:t>39</a:t>
            </a:fld>
            <a:endParaRPr lang="en-US"/>
          </a:p>
        </p:txBody>
      </p:sp>
    </p:spTree>
    <p:extLst>
      <p:ext uri="{BB962C8B-B14F-4D97-AF65-F5344CB8AC3E}">
        <p14:creationId xmlns:p14="http://schemas.microsoft.com/office/powerpoint/2010/main" val="880863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7" name="Date Placeholder 6"/>
          <p:cNvSpPr>
            <a:spLocks noGrp="1"/>
          </p:cNvSpPr>
          <p:nvPr>
            <p:ph type="dt" sz="half" idx="10"/>
          </p:nvPr>
        </p:nvSpPr>
        <p:spPr/>
        <p:txBody>
          <a:bodyPr/>
          <a:lstStyle/>
          <a:p>
            <a:fld id="{C35D3635-2254-324E-A5A5-B5B6004CCA1A}" type="datetimeFigureOut">
              <a:rPr lang="en-PL" smtClean="0"/>
              <a:t>01/23/2022</a:t>
            </a:fld>
            <a:endParaRPr lang="en-PL"/>
          </a:p>
        </p:txBody>
      </p:sp>
      <p:sp>
        <p:nvSpPr>
          <p:cNvPr id="8" name="Footer Placeholder 7"/>
          <p:cNvSpPr>
            <a:spLocks noGrp="1"/>
          </p:cNvSpPr>
          <p:nvPr>
            <p:ph type="ftr" sz="quarter" idx="11"/>
          </p:nvPr>
        </p:nvSpPr>
        <p:spPr/>
        <p:txBody>
          <a:bodyPr/>
          <a:lstStyle/>
          <a:p>
            <a:endParaRPr lang="en-PL"/>
          </a:p>
        </p:txBody>
      </p:sp>
      <p:sp>
        <p:nvSpPr>
          <p:cNvPr id="9" name="Slide Number Placeholder 8"/>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8742861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35D3635-2254-324E-A5A5-B5B6004CCA1A}" type="datetimeFigureOut">
              <a:rPr lang="en-PL" smtClean="0"/>
              <a:t>01/23/2022</a:t>
            </a:fld>
            <a:endParaRPr lang="en-PL"/>
          </a:p>
        </p:txBody>
      </p:sp>
      <p:sp>
        <p:nvSpPr>
          <p:cNvPr id="5" name="Footer Placeholder 4"/>
          <p:cNvSpPr>
            <a:spLocks noGrp="1"/>
          </p:cNvSpPr>
          <p:nvPr>
            <p:ph type="ftr" sz="quarter" idx="11"/>
          </p:nvPr>
        </p:nvSpPr>
        <p:spPr/>
        <p:txBody>
          <a:bodyPr/>
          <a:lstStyle/>
          <a:p>
            <a:endParaRPr lang="en-PL"/>
          </a:p>
        </p:txBody>
      </p:sp>
      <p:sp>
        <p:nvSpPr>
          <p:cNvPr id="6" name="Slide Number Placeholder 5"/>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118927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35D3635-2254-324E-A5A5-B5B6004CCA1A}" type="datetimeFigureOut">
              <a:rPr lang="en-PL" smtClean="0"/>
              <a:t>01/23/2022</a:t>
            </a:fld>
            <a:endParaRPr lang="en-PL"/>
          </a:p>
        </p:txBody>
      </p:sp>
      <p:sp>
        <p:nvSpPr>
          <p:cNvPr id="5" name="Footer Placeholder 4"/>
          <p:cNvSpPr>
            <a:spLocks noGrp="1"/>
          </p:cNvSpPr>
          <p:nvPr>
            <p:ph type="ftr" sz="quarter" idx="11"/>
          </p:nvPr>
        </p:nvSpPr>
        <p:spPr/>
        <p:txBody>
          <a:bodyPr/>
          <a:lstStyle/>
          <a:p>
            <a:endParaRPr lang="en-PL"/>
          </a:p>
        </p:txBody>
      </p:sp>
      <p:sp>
        <p:nvSpPr>
          <p:cNvPr id="6" name="Slide Number Placeholder 5"/>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3948574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35D3635-2254-324E-A5A5-B5B6004CCA1A}" type="datetimeFigureOut">
              <a:rPr lang="en-PL" smtClean="0"/>
              <a:t>01/23/2022</a:t>
            </a:fld>
            <a:endParaRPr lang="en-PL"/>
          </a:p>
        </p:txBody>
      </p:sp>
      <p:sp>
        <p:nvSpPr>
          <p:cNvPr id="8" name="Footer Placeholder 7"/>
          <p:cNvSpPr>
            <a:spLocks noGrp="1"/>
          </p:cNvSpPr>
          <p:nvPr>
            <p:ph type="ftr" sz="quarter" idx="11"/>
          </p:nvPr>
        </p:nvSpPr>
        <p:spPr/>
        <p:txBody>
          <a:bodyPr/>
          <a:lstStyle/>
          <a:p>
            <a:endParaRPr lang="en-PL"/>
          </a:p>
        </p:txBody>
      </p:sp>
      <p:sp>
        <p:nvSpPr>
          <p:cNvPr id="9" name="Slide Number Placeholder 8"/>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2237123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C35D3635-2254-324E-A5A5-B5B6004CCA1A}" type="datetimeFigureOut">
              <a:rPr lang="en-PL" smtClean="0"/>
              <a:t>01/23/2022</a:t>
            </a:fld>
            <a:endParaRPr lang="en-PL"/>
          </a:p>
        </p:txBody>
      </p:sp>
      <p:sp>
        <p:nvSpPr>
          <p:cNvPr id="8" name="Footer Placeholder 7"/>
          <p:cNvSpPr>
            <a:spLocks noGrp="1"/>
          </p:cNvSpPr>
          <p:nvPr>
            <p:ph type="ftr" sz="quarter" idx="11"/>
          </p:nvPr>
        </p:nvSpPr>
        <p:spPr/>
        <p:txBody>
          <a:bodyPr/>
          <a:lstStyle/>
          <a:p>
            <a:endParaRPr lang="en-PL"/>
          </a:p>
        </p:txBody>
      </p:sp>
      <p:sp>
        <p:nvSpPr>
          <p:cNvPr id="9" name="Slide Number Placeholder 8"/>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253338074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7"/>
          <p:cNvSpPr>
            <a:spLocks noGrp="1"/>
          </p:cNvSpPr>
          <p:nvPr>
            <p:ph type="dt" sz="half" idx="10"/>
          </p:nvPr>
        </p:nvSpPr>
        <p:spPr/>
        <p:txBody>
          <a:bodyPr/>
          <a:lstStyle/>
          <a:p>
            <a:fld id="{C35D3635-2254-324E-A5A5-B5B6004CCA1A}" type="datetimeFigureOut">
              <a:rPr lang="en-PL" smtClean="0"/>
              <a:t>01/23/2022</a:t>
            </a:fld>
            <a:endParaRPr lang="en-PL"/>
          </a:p>
        </p:txBody>
      </p:sp>
      <p:sp>
        <p:nvSpPr>
          <p:cNvPr id="9" name="Footer Placeholder 8"/>
          <p:cNvSpPr>
            <a:spLocks noGrp="1"/>
          </p:cNvSpPr>
          <p:nvPr>
            <p:ph type="ftr" sz="quarter" idx="11"/>
          </p:nvPr>
        </p:nvSpPr>
        <p:spPr/>
        <p:txBody>
          <a:bodyPr/>
          <a:lstStyle/>
          <a:p>
            <a:endParaRPr lang="en-PL"/>
          </a:p>
        </p:txBody>
      </p:sp>
      <p:sp>
        <p:nvSpPr>
          <p:cNvPr id="10" name="Slide Number Placeholder 9"/>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335092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C35D3635-2254-324E-A5A5-B5B6004CCA1A}" type="datetimeFigureOut">
              <a:rPr lang="en-PL" smtClean="0"/>
              <a:t>01/23/2022</a:t>
            </a:fld>
            <a:endParaRPr lang="en-PL"/>
          </a:p>
        </p:txBody>
      </p:sp>
      <p:sp>
        <p:nvSpPr>
          <p:cNvPr id="8" name="Footer Placeholder 7"/>
          <p:cNvSpPr>
            <a:spLocks noGrp="1"/>
          </p:cNvSpPr>
          <p:nvPr>
            <p:ph type="ftr" sz="quarter" idx="11"/>
          </p:nvPr>
        </p:nvSpPr>
        <p:spPr/>
        <p:txBody>
          <a:bodyPr/>
          <a:lstStyle/>
          <a:p>
            <a:endParaRPr lang="en-PL"/>
          </a:p>
        </p:txBody>
      </p:sp>
      <p:sp>
        <p:nvSpPr>
          <p:cNvPr id="9" name="Slide Number Placeholder 8"/>
          <p:cNvSpPr>
            <a:spLocks noGrp="1"/>
          </p:cNvSpPr>
          <p:nvPr>
            <p:ph type="sldNum" sz="quarter" idx="12"/>
          </p:nvPr>
        </p:nvSpPr>
        <p:spPr/>
        <p:txBody>
          <a:bodyPr/>
          <a:lstStyle/>
          <a:p>
            <a:fld id="{4A2D51D3-1B18-224A-A7A1-A535CE762618}" type="slidenum">
              <a:rPr lang="en-PL" smtClean="0"/>
              <a:t>‹#›</a:t>
            </a:fld>
            <a:endParaRPr lang="en-PL"/>
          </a:p>
        </p:txBody>
      </p:sp>
      <p:sp>
        <p:nvSpPr>
          <p:cNvPr id="10" name="Title 9"/>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741381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35D3635-2254-324E-A5A5-B5B6004CCA1A}" type="datetimeFigureOut">
              <a:rPr lang="en-PL" smtClean="0"/>
              <a:t>01/23/2022</a:t>
            </a:fld>
            <a:endParaRPr lang="en-PL"/>
          </a:p>
        </p:txBody>
      </p:sp>
      <p:sp>
        <p:nvSpPr>
          <p:cNvPr id="4" name="Footer Placeholder 3"/>
          <p:cNvSpPr>
            <a:spLocks noGrp="1"/>
          </p:cNvSpPr>
          <p:nvPr>
            <p:ph type="ftr" sz="quarter" idx="11"/>
          </p:nvPr>
        </p:nvSpPr>
        <p:spPr/>
        <p:txBody>
          <a:bodyPr/>
          <a:lstStyle/>
          <a:p>
            <a:endParaRPr lang="en-PL"/>
          </a:p>
        </p:txBody>
      </p:sp>
      <p:sp>
        <p:nvSpPr>
          <p:cNvPr id="5" name="Slide Number Placeholder 4"/>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274839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D3635-2254-324E-A5A5-B5B6004CCA1A}" type="datetimeFigureOut">
              <a:rPr lang="en-PL" smtClean="0"/>
              <a:t>01/23/2022</a:t>
            </a:fld>
            <a:endParaRPr lang="en-PL"/>
          </a:p>
        </p:txBody>
      </p:sp>
      <p:sp>
        <p:nvSpPr>
          <p:cNvPr id="3" name="Footer Placeholder 2"/>
          <p:cNvSpPr>
            <a:spLocks noGrp="1"/>
          </p:cNvSpPr>
          <p:nvPr>
            <p:ph type="ftr" sz="quarter" idx="11"/>
          </p:nvPr>
        </p:nvSpPr>
        <p:spPr/>
        <p:txBody>
          <a:bodyPr/>
          <a:lstStyle/>
          <a:p>
            <a:endParaRPr lang="en-PL"/>
          </a:p>
        </p:txBody>
      </p:sp>
      <p:sp>
        <p:nvSpPr>
          <p:cNvPr id="4" name="Slide Number Placeholder 3"/>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3038080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35D3635-2254-324E-A5A5-B5B6004CCA1A}" type="datetimeFigureOut">
              <a:rPr lang="en-PL" smtClean="0"/>
              <a:t>01/23/2022</a:t>
            </a:fld>
            <a:endParaRPr lang="en-PL"/>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PL"/>
          </a:p>
        </p:txBody>
      </p:sp>
      <p:sp>
        <p:nvSpPr>
          <p:cNvPr id="7" name="Slide Number Placeholder 6"/>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1367846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C35D3635-2254-324E-A5A5-B5B6004CCA1A}" type="datetimeFigureOut">
              <a:rPr lang="en-PL" smtClean="0"/>
              <a:t>01/23/2022</a:t>
            </a:fld>
            <a:endParaRPr lang="en-PL"/>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PL"/>
          </a:p>
        </p:txBody>
      </p:sp>
      <p:sp>
        <p:nvSpPr>
          <p:cNvPr id="7" name="Slide Number Placeholder 6"/>
          <p:cNvSpPr>
            <a:spLocks noGrp="1"/>
          </p:cNvSpPr>
          <p:nvPr>
            <p:ph type="sldNum" sz="quarter" idx="12"/>
          </p:nvPr>
        </p:nvSpPr>
        <p:spPr/>
        <p:txBody>
          <a:bodyPr/>
          <a:lstStyle/>
          <a:p>
            <a:fld id="{4A2D51D3-1B18-224A-A7A1-A535CE762618}" type="slidenum">
              <a:rPr lang="en-PL" smtClean="0"/>
              <a:t>‹#›</a:t>
            </a:fld>
            <a:endParaRPr lang="en-PL"/>
          </a:p>
        </p:txBody>
      </p:sp>
    </p:spTree>
    <p:extLst>
      <p:ext uri="{BB962C8B-B14F-4D97-AF65-F5344CB8AC3E}">
        <p14:creationId xmlns:p14="http://schemas.microsoft.com/office/powerpoint/2010/main" val="389306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35D3635-2254-324E-A5A5-B5B6004CCA1A}" type="datetimeFigureOut">
              <a:rPr lang="en-PL" smtClean="0"/>
              <a:t>01/23/2022</a:t>
            </a:fld>
            <a:endParaRPr lang="en-PL"/>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PL"/>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A2D51D3-1B18-224A-A7A1-A535CE762618}" type="slidenum">
              <a:rPr lang="en-PL" smtClean="0"/>
              <a:t>‹#›</a:t>
            </a:fld>
            <a:endParaRPr lang="en-PL"/>
          </a:p>
        </p:txBody>
      </p:sp>
    </p:spTree>
    <p:extLst>
      <p:ext uri="{BB962C8B-B14F-4D97-AF65-F5344CB8AC3E}">
        <p14:creationId xmlns:p14="http://schemas.microsoft.com/office/powerpoint/2010/main" val="21386228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CAD9-080E-EB41-80AB-EC408943F94E}"/>
              </a:ext>
            </a:extLst>
          </p:cNvPr>
          <p:cNvSpPr>
            <a:spLocks noGrp="1"/>
          </p:cNvSpPr>
          <p:nvPr>
            <p:ph type="ctrTitle"/>
          </p:nvPr>
        </p:nvSpPr>
        <p:spPr>
          <a:xfrm>
            <a:off x="1707078" y="859536"/>
            <a:ext cx="8766958" cy="1645920"/>
          </a:xfrm>
        </p:spPr>
        <p:txBody>
          <a:bodyPr/>
          <a:lstStyle/>
          <a:p>
            <a:r>
              <a:rPr lang="en-PL"/>
              <a:t> DSGE MODEL for national bank of poland</a:t>
            </a:r>
          </a:p>
        </p:txBody>
      </p:sp>
      <p:sp>
        <p:nvSpPr>
          <p:cNvPr id="3" name="Subtitle 2">
            <a:extLst>
              <a:ext uri="{FF2B5EF4-FFF2-40B4-BE49-F238E27FC236}">
                <a16:creationId xmlns:a16="http://schemas.microsoft.com/office/drawing/2014/main" id="{C76533D0-F70D-0F47-9186-4E138666611E}"/>
              </a:ext>
            </a:extLst>
          </p:cNvPr>
          <p:cNvSpPr>
            <a:spLocks noGrp="1"/>
          </p:cNvSpPr>
          <p:nvPr>
            <p:ph type="subTitle" idx="1"/>
          </p:nvPr>
        </p:nvSpPr>
        <p:spPr>
          <a:xfrm>
            <a:off x="3227119" y="2725924"/>
            <a:ext cx="9503229" cy="3936131"/>
          </a:xfrm>
        </p:spPr>
        <p:txBody>
          <a:bodyPr>
            <a:normAutofit/>
          </a:bodyPr>
          <a:lstStyle/>
          <a:p>
            <a:pPr algn="l"/>
            <a:r>
              <a:rPr lang="en-PL" sz="2600"/>
              <a:t>Lecturer:</a:t>
            </a:r>
            <a:r>
              <a:rPr lang="vi-VN" sz="2600"/>
              <a:t> Dr. Karolina Sobczak</a:t>
            </a:r>
            <a:endParaRPr lang="en-PL" sz="2600"/>
          </a:p>
          <a:p>
            <a:pPr algn="l"/>
            <a:r>
              <a:rPr lang="en-PL" sz="2600"/>
              <a:t>Students: 1. Le Thi Ngoc</a:t>
            </a:r>
          </a:p>
          <a:p>
            <a:pPr algn="l"/>
            <a:r>
              <a:rPr lang="en-PL" sz="2600"/>
              <a:t>              2. Nguyen Thi Kim Phuong</a:t>
            </a:r>
          </a:p>
          <a:p>
            <a:pPr algn="l"/>
            <a:r>
              <a:rPr lang="en-PL" sz="2600"/>
              <a:t>              3. Trinh Ngo MinhTruong</a:t>
            </a:r>
          </a:p>
          <a:p>
            <a:pPr algn="l"/>
            <a:r>
              <a:rPr lang="en-PL" sz="2600"/>
              <a:t>              4. Nguyen Tu Anh</a:t>
            </a:r>
          </a:p>
        </p:txBody>
      </p:sp>
      <p:pic>
        <p:nvPicPr>
          <p:cNvPr id="4" name="Picture 3">
            <a:extLst>
              <a:ext uri="{FF2B5EF4-FFF2-40B4-BE49-F238E27FC236}">
                <a16:creationId xmlns:a16="http://schemas.microsoft.com/office/drawing/2014/main" id="{D00353EE-B132-8241-890E-8B410756D93F}"/>
              </a:ext>
            </a:extLst>
          </p:cNvPr>
          <p:cNvPicPr>
            <a:picLocks noChangeAspect="1"/>
          </p:cNvPicPr>
          <p:nvPr/>
        </p:nvPicPr>
        <p:blipFill>
          <a:blip r:embed="rId2"/>
          <a:stretch>
            <a:fillRect/>
          </a:stretch>
        </p:blipFill>
        <p:spPr>
          <a:xfrm>
            <a:off x="0" y="5998464"/>
            <a:ext cx="2074559" cy="859536"/>
          </a:xfrm>
          <a:prstGeom prst="rect">
            <a:avLst/>
          </a:prstGeom>
        </p:spPr>
      </p:pic>
      <p:pic>
        <p:nvPicPr>
          <p:cNvPr id="6" name="Picture 5">
            <a:extLst>
              <a:ext uri="{FF2B5EF4-FFF2-40B4-BE49-F238E27FC236}">
                <a16:creationId xmlns:a16="http://schemas.microsoft.com/office/drawing/2014/main" id="{781D86BF-7DE4-3744-8705-8F2441148901}"/>
              </a:ext>
            </a:extLst>
          </p:cNvPr>
          <p:cNvPicPr>
            <a:picLocks noChangeAspect="1"/>
          </p:cNvPicPr>
          <p:nvPr/>
        </p:nvPicPr>
        <p:blipFill>
          <a:blip r:embed="rId3"/>
          <a:stretch>
            <a:fillRect/>
          </a:stretch>
        </p:blipFill>
        <p:spPr>
          <a:xfrm>
            <a:off x="10364030" y="6335723"/>
            <a:ext cx="1827970" cy="522277"/>
          </a:xfrm>
          <a:prstGeom prst="rect">
            <a:avLst/>
          </a:prstGeom>
        </p:spPr>
      </p:pic>
    </p:spTree>
    <p:extLst>
      <p:ext uri="{BB962C8B-B14F-4D97-AF65-F5344CB8AC3E}">
        <p14:creationId xmlns:p14="http://schemas.microsoft.com/office/powerpoint/2010/main" val="96644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63DC6-C624-BE45-A517-529123E4380F}"/>
              </a:ext>
            </a:extLst>
          </p:cNvPr>
          <p:cNvSpPr/>
          <p:nvPr/>
        </p:nvSpPr>
        <p:spPr>
          <a:xfrm>
            <a:off x="997836" y="471708"/>
            <a:ext cx="3406061" cy="369332"/>
          </a:xfrm>
          <a:prstGeom prst="rect">
            <a:avLst/>
          </a:prstGeom>
        </p:spPr>
        <p:txBody>
          <a:bodyPr wrap="none">
            <a:spAutoFit/>
          </a:bodyPr>
          <a:lstStyle/>
          <a:p>
            <a:r>
              <a:rPr lang="en-PL" b="1"/>
              <a:t>4.1. NECMOD MODEL _ 2008</a:t>
            </a:r>
          </a:p>
        </p:txBody>
      </p:sp>
      <p:sp>
        <p:nvSpPr>
          <p:cNvPr id="3" name="Rectangle 2">
            <a:extLst>
              <a:ext uri="{FF2B5EF4-FFF2-40B4-BE49-F238E27FC236}">
                <a16:creationId xmlns:a16="http://schemas.microsoft.com/office/drawing/2014/main" id="{B90B434E-E0A8-2F4A-83A7-AF6E7E15CC41}"/>
              </a:ext>
            </a:extLst>
          </p:cNvPr>
          <p:cNvSpPr/>
          <p:nvPr/>
        </p:nvSpPr>
        <p:spPr>
          <a:xfrm>
            <a:off x="997836" y="920189"/>
            <a:ext cx="1788054" cy="459036"/>
          </a:xfrm>
          <a:prstGeom prst="rect">
            <a:avLst/>
          </a:prstGeom>
        </p:spPr>
        <p:txBody>
          <a:bodyPr wrap="none">
            <a:spAutoFit/>
          </a:bodyPr>
          <a:lstStyle/>
          <a:p>
            <a:pPr>
              <a:lnSpc>
                <a:spcPct val="150000"/>
              </a:lnSpc>
            </a:pPr>
            <a:r>
              <a:rPr lang="en-PL" b="1"/>
              <a:t>4.1.1 Overview</a:t>
            </a:r>
          </a:p>
        </p:txBody>
      </p:sp>
      <p:sp>
        <p:nvSpPr>
          <p:cNvPr id="4" name="TextBox 3">
            <a:extLst>
              <a:ext uri="{FF2B5EF4-FFF2-40B4-BE49-F238E27FC236}">
                <a16:creationId xmlns:a16="http://schemas.microsoft.com/office/drawing/2014/main" id="{C250E07D-8B7B-2E45-80E5-25A268035AE5}"/>
              </a:ext>
            </a:extLst>
          </p:cNvPr>
          <p:cNvSpPr txBox="1"/>
          <p:nvPr/>
        </p:nvSpPr>
        <p:spPr>
          <a:xfrm>
            <a:off x="1891863" y="1458374"/>
            <a:ext cx="8397765" cy="5029454"/>
          </a:xfrm>
          <a:prstGeom prst="rect">
            <a:avLst/>
          </a:prstGeom>
          <a:noFill/>
        </p:spPr>
        <p:txBody>
          <a:bodyPr wrap="square" rtlCol="0">
            <a:spAutoFit/>
          </a:bodyPr>
          <a:lstStyle/>
          <a:p>
            <a:pPr algn="just">
              <a:lnSpc>
                <a:spcPct val="150000"/>
              </a:lnSpc>
            </a:pPr>
            <a:r>
              <a:rPr lang="en-PL" b="1"/>
              <a:t>BNP bank changed ECMOD model to NECMOD model, because changing in economy in 2004, and there are some main arears changed:</a:t>
            </a:r>
          </a:p>
          <a:p>
            <a:pPr marL="285750" indent="-285750" algn="just">
              <a:lnSpc>
                <a:spcPct val="150000"/>
              </a:lnSpc>
              <a:buFontTx/>
              <a:buChar char="-"/>
            </a:pPr>
            <a:r>
              <a:rPr lang="en-PL"/>
              <a:t>Labour market: high volatility of unemployee rate and migration flows</a:t>
            </a:r>
          </a:p>
          <a:p>
            <a:pPr marL="285750" indent="-285750" algn="just">
              <a:lnSpc>
                <a:spcPct val="150000"/>
              </a:lnSpc>
              <a:buFontTx/>
              <a:buChar char="-"/>
            </a:pPr>
            <a:r>
              <a:rPr lang="en-PL"/>
              <a:t>Housing market: significant increasing prices of houses</a:t>
            </a:r>
          </a:p>
          <a:p>
            <a:pPr marL="285750" indent="-285750" algn="just">
              <a:lnSpc>
                <a:spcPct val="150000"/>
              </a:lnSpc>
              <a:buFontTx/>
              <a:buChar char="-"/>
            </a:pPr>
            <a:r>
              <a:rPr lang="en-PL"/>
              <a:t>Oil shock and food price rise</a:t>
            </a:r>
          </a:p>
          <a:p>
            <a:pPr marL="285750" indent="-285750" algn="just">
              <a:lnSpc>
                <a:spcPct val="150000"/>
              </a:lnSpc>
              <a:buFontTx/>
              <a:buChar char="-"/>
            </a:pPr>
            <a:r>
              <a:rPr lang="en-PL"/>
              <a:t>Fiscal reforms and change in regulations: changes in tax; energy market deregulation</a:t>
            </a:r>
          </a:p>
          <a:p>
            <a:pPr algn="just">
              <a:lnSpc>
                <a:spcPct val="150000"/>
              </a:lnSpc>
            </a:pPr>
            <a:r>
              <a:rPr lang="en-PL" b="1"/>
              <a:t>Data:</a:t>
            </a:r>
          </a:p>
          <a:p>
            <a:pPr marL="285750" indent="-285750" algn="just">
              <a:lnSpc>
                <a:spcPct val="150000"/>
              </a:lnSpc>
              <a:buFontTx/>
              <a:buChar char="-"/>
            </a:pPr>
            <a:r>
              <a:rPr lang="en-PL"/>
              <a:t>Main source: national accounts</a:t>
            </a:r>
          </a:p>
          <a:p>
            <a:pPr marL="285750" indent="-285750" algn="just">
              <a:lnSpc>
                <a:spcPct val="150000"/>
              </a:lnSpc>
              <a:buFontTx/>
              <a:buChar char="-"/>
            </a:pPr>
            <a:r>
              <a:rPr lang="en-PL"/>
              <a:t>Information about labour market (LFS data), prices of consumer goods (CPI basket), financial data from BNP</a:t>
            </a:r>
          </a:p>
          <a:p>
            <a:pPr marL="285750" indent="-285750" algn="just">
              <a:lnSpc>
                <a:spcPct val="150000"/>
              </a:lnSpc>
              <a:buFontTx/>
              <a:buChar char="-"/>
            </a:pPr>
            <a:r>
              <a:rPr lang="en-PL"/>
              <a:t>The times series for the period of 1995 - 2007</a:t>
            </a:r>
          </a:p>
          <a:p>
            <a:pPr algn="just">
              <a:lnSpc>
                <a:spcPct val="150000"/>
              </a:lnSpc>
            </a:pPr>
            <a:endParaRPr lang="en-PL"/>
          </a:p>
        </p:txBody>
      </p:sp>
    </p:spTree>
    <p:extLst>
      <p:ext uri="{BB962C8B-B14F-4D97-AF65-F5344CB8AC3E}">
        <p14:creationId xmlns:p14="http://schemas.microsoft.com/office/powerpoint/2010/main" val="1340979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08A81C-46C8-974F-9CC0-0125ACDF3219}"/>
              </a:ext>
            </a:extLst>
          </p:cNvPr>
          <p:cNvSpPr/>
          <p:nvPr/>
        </p:nvSpPr>
        <p:spPr>
          <a:xfrm>
            <a:off x="1113450" y="371365"/>
            <a:ext cx="3406061" cy="369332"/>
          </a:xfrm>
          <a:prstGeom prst="rect">
            <a:avLst/>
          </a:prstGeom>
        </p:spPr>
        <p:txBody>
          <a:bodyPr wrap="none">
            <a:spAutoFit/>
          </a:bodyPr>
          <a:lstStyle/>
          <a:p>
            <a:r>
              <a:rPr lang="en-PL" b="1"/>
              <a:t>4.1. NECMOD MODEL _ 2008</a:t>
            </a:r>
          </a:p>
        </p:txBody>
      </p:sp>
      <p:sp>
        <p:nvSpPr>
          <p:cNvPr id="3" name="TextBox 2">
            <a:extLst>
              <a:ext uri="{FF2B5EF4-FFF2-40B4-BE49-F238E27FC236}">
                <a16:creationId xmlns:a16="http://schemas.microsoft.com/office/drawing/2014/main" id="{0334845B-4892-D54A-99E8-402FB43AE9E3}"/>
              </a:ext>
            </a:extLst>
          </p:cNvPr>
          <p:cNvSpPr txBox="1"/>
          <p:nvPr/>
        </p:nvSpPr>
        <p:spPr>
          <a:xfrm>
            <a:off x="1113450" y="969190"/>
            <a:ext cx="4677242" cy="369332"/>
          </a:xfrm>
          <a:prstGeom prst="rect">
            <a:avLst/>
          </a:prstGeom>
          <a:noFill/>
        </p:spPr>
        <p:txBody>
          <a:bodyPr wrap="none" rtlCol="0">
            <a:spAutoFit/>
          </a:bodyPr>
          <a:lstStyle/>
          <a:p>
            <a:r>
              <a:rPr lang="en-PL" b="1"/>
              <a:t>4.1.2. Characteristics of NECMOD model </a:t>
            </a:r>
          </a:p>
        </p:txBody>
      </p:sp>
      <p:sp>
        <p:nvSpPr>
          <p:cNvPr id="4" name="TextBox 3">
            <a:extLst>
              <a:ext uri="{FF2B5EF4-FFF2-40B4-BE49-F238E27FC236}">
                <a16:creationId xmlns:a16="http://schemas.microsoft.com/office/drawing/2014/main" id="{E12AD475-0E66-6F4E-83A6-8159B608056A}"/>
              </a:ext>
            </a:extLst>
          </p:cNvPr>
          <p:cNvSpPr txBox="1"/>
          <p:nvPr/>
        </p:nvSpPr>
        <p:spPr>
          <a:xfrm>
            <a:off x="1869192" y="1567015"/>
            <a:ext cx="8453616" cy="4865178"/>
          </a:xfrm>
          <a:prstGeom prst="rect">
            <a:avLst/>
          </a:prstGeom>
          <a:noFill/>
        </p:spPr>
        <p:txBody>
          <a:bodyPr wrap="square" rtlCol="0">
            <a:spAutoFit/>
          </a:bodyPr>
          <a:lstStyle/>
          <a:p>
            <a:pPr marL="285750" indent="-285750" algn="just">
              <a:lnSpc>
                <a:spcPct val="150000"/>
              </a:lnSpc>
              <a:buFontTx/>
              <a:buChar char="-"/>
            </a:pPr>
            <a:r>
              <a:rPr lang="en-PL" sz="1900"/>
              <a:t>NECMOD 2008 reflects the evolution of the economy over the past few years</a:t>
            </a:r>
          </a:p>
          <a:p>
            <a:pPr marL="285750" indent="-285750" algn="just">
              <a:lnSpc>
                <a:spcPct val="150000"/>
              </a:lnSpc>
              <a:buFontTx/>
              <a:buChar char="-"/>
            </a:pPr>
            <a:r>
              <a:rPr lang="en-PL" sz="1900"/>
              <a:t>The richer forecasting experience </a:t>
            </a:r>
          </a:p>
          <a:p>
            <a:pPr marL="285750" indent="-285750" algn="just">
              <a:lnSpc>
                <a:spcPct val="150000"/>
              </a:lnSpc>
              <a:buFontTx/>
              <a:buChar char="-"/>
            </a:pPr>
            <a:r>
              <a:rPr lang="en-PL" sz="1900"/>
              <a:t>NECMOD is hybrid model and its long-term stability have been preserved</a:t>
            </a:r>
          </a:p>
          <a:p>
            <a:pPr marL="285750" indent="-285750" algn="just">
              <a:lnSpc>
                <a:spcPct val="150000"/>
              </a:lnSpc>
              <a:buFontTx/>
              <a:buChar char="-"/>
            </a:pPr>
            <a:r>
              <a:rPr lang="en-PL" sz="1900"/>
              <a:t>The supply side of the economy has been extended and elaborated in greater detail (potential product, equilibrium unemployment rate, equilibirum rate of economic activity, equilibrium exchange rate)</a:t>
            </a:r>
          </a:p>
          <a:p>
            <a:pPr marL="285750" indent="-285750" algn="just">
              <a:lnSpc>
                <a:spcPct val="150000"/>
              </a:lnSpc>
              <a:buFontTx/>
              <a:buChar char="-"/>
            </a:pPr>
            <a:r>
              <a:rPr lang="en-PL" sz="1900"/>
              <a:t>Potential simulation posibilities can provide answers to many question:</a:t>
            </a:r>
          </a:p>
          <a:p>
            <a:pPr marL="285750" indent="-285750" algn="just">
              <a:lnSpc>
                <a:spcPct val="150000"/>
              </a:lnSpc>
              <a:buFont typeface="Arial" panose="020B0604020202020204" pitchFamily="34" charset="0"/>
              <a:buChar char="•"/>
            </a:pPr>
            <a:r>
              <a:rPr lang="en-PL" sz="1900"/>
              <a:t>Impact of fiscal changes</a:t>
            </a:r>
          </a:p>
          <a:p>
            <a:pPr marL="285750" indent="-285750" algn="just">
              <a:lnSpc>
                <a:spcPct val="150000"/>
              </a:lnSpc>
              <a:buFont typeface="Arial" panose="020B0604020202020204" pitchFamily="34" charset="0"/>
              <a:buChar char="•"/>
            </a:pPr>
            <a:r>
              <a:rPr lang="en-PL" sz="1900"/>
              <a:t>Structural fund</a:t>
            </a:r>
          </a:p>
          <a:p>
            <a:pPr marL="285750" indent="-285750" algn="just">
              <a:lnSpc>
                <a:spcPct val="150000"/>
              </a:lnSpc>
              <a:buFont typeface="Arial" panose="020B0604020202020204" pitchFamily="34" charset="0"/>
              <a:buChar char="•"/>
            </a:pPr>
            <a:r>
              <a:rPr lang="en-PL" sz="1900"/>
              <a:t>Emigration</a:t>
            </a:r>
          </a:p>
          <a:p>
            <a:pPr algn="just">
              <a:lnSpc>
                <a:spcPct val="150000"/>
              </a:lnSpc>
            </a:pPr>
            <a:endParaRPr lang="en-PL" sz="1900"/>
          </a:p>
        </p:txBody>
      </p:sp>
    </p:spTree>
    <p:extLst>
      <p:ext uri="{BB962C8B-B14F-4D97-AF65-F5344CB8AC3E}">
        <p14:creationId xmlns:p14="http://schemas.microsoft.com/office/powerpoint/2010/main" val="2714868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F6CD68-FFB8-7D4F-B24C-4D6FA60CE641}"/>
              </a:ext>
            </a:extLst>
          </p:cNvPr>
          <p:cNvSpPr/>
          <p:nvPr/>
        </p:nvSpPr>
        <p:spPr>
          <a:xfrm>
            <a:off x="125770" y="80720"/>
            <a:ext cx="3406061" cy="369332"/>
          </a:xfrm>
          <a:prstGeom prst="rect">
            <a:avLst/>
          </a:prstGeom>
        </p:spPr>
        <p:txBody>
          <a:bodyPr wrap="none">
            <a:spAutoFit/>
          </a:bodyPr>
          <a:lstStyle/>
          <a:p>
            <a:r>
              <a:rPr lang="en-PL" b="1"/>
              <a:t>4.1. NECMOD MODEL _ 2008</a:t>
            </a:r>
          </a:p>
        </p:txBody>
      </p:sp>
      <p:sp>
        <p:nvSpPr>
          <p:cNvPr id="3" name="Rectangle 2">
            <a:extLst>
              <a:ext uri="{FF2B5EF4-FFF2-40B4-BE49-F238E27FC236}">
                <a16:creationId xmlns:a16="http://schemas.microsoft.com/office/drawing/2014/main" id="{1C34B9B6-9CE7-3C41-94DF-67321C66E5C0}"/>
              </a:ext>
            </a:extLst>
          </p:cNvPr>
          <p:cNvSpPr/>
          <p:nvPr/>
        </p:nvSpPr>
        <p:spPr>
          <a:xfrm>
            <a:off x="125770" y="450052"/>
            <a:ext cx="3853299" cy="458972"/>
          </a:xfrm>
          <a:prstGeom prst="rect">
            <a:avLst/>
          </a:prstGeom>
        </p:spPr>
        <p:txBody>
          <a:bodyPr wrap="none">
            <a:spAutoFit/>
          </a:bodyPr>
          <a:lstStyle/>
          <a:p>
            <a:pPr>
              <a:lnSpc>
                <a:spcPct val="150000"/>
              </a:lnSpc>
            </a:pPr>
            <a:r>
              <a:rPr lang="en-PL"/>
              <a:t>4.1.3.  Main blocks of NECMOD model</a:t>
            </a:r>
          </a:p>
        </p:txBody>
      </p:sp>
      <p:sp>
        <p:nvSpPr>
          <p:cNvPr id="6" name="Rounded Rectangle 5">
            <a:extLst>
              <a:ext uri="{FF2B5EF4-FFF2-40B4-BE49-F238E27FC236}">
                <a16:creationId xmlns:a16="http://schemas.microsoft.com/office/drawing/2014/main" id="{5322C9DB-38F5-AD44-A586-8A7AEA3C63A7}"/>
              </a:ext>
            </a:extLst>
          </p:cNvPr>
          <p:cNvSpPr/>
          <p:nvPr/>
        </p:nvSpPr>
        <p:spPr>
          <a:xfrm>
            <a:off x="128450" y="2653724"/>
            <a:ext cx="1518745" cy="6805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1.Production</a:t>
            </a:r>
          </a:p>
        </p:txBody>
      </p:sp>
      <p:sp>
        <p:nvSpPr>
          <p:cNvPr id="7" name="Rounded Rectangle 6">
            <a:extLst>
              <a:ext uri="{FF2B5EF4-FFF2-40B4-BE49-F238E27FC236}">
                <a16:creationId xmlns:a16="http://schemas.microsoft.com/office/drawing/2014/main" id="{F2CB597E-1A19-594E-A038-878D07F4E295}"/>
              </a:ext>
            </a:extLst>
          </p:cNvPr>
          <p:cNvSpPr/>
          <p:nvPr/>
        </p:nvSpPr>
        <p:spPr>
          <a:xfrm>
            <a:off x="1802790" y="2644788"/>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2. Demand</a:t>
            </a:r>
          </a:p>
        </p:txBody>
      </p:sp>
      <p:sp>
        <p:nvSpPr>
          <p:cNvPr id="8" name="Rounded Rectangle 7">
            <a:extLst>
              <a:ext uri="{FF2B5EF4-FFF2-40B4-BE49-F238E27FC236}">
                <a16:creationId xmlns:a16="http://schemas.microsoft.com/office/drawing/2014/main" id="{CB7D4E78-C831-4144-ADEB-9E55B307F4A5}"/>
              </a:ext>
            </a:extLst>
          </p:cNvPr>
          <p:cNvSpPr/>
          <p:nvPr/>
        </p:nvSpPr>
        <p:spPr>
          <a:xfrm>
            <a:off x="3569271" y="2649256"/>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3. Labour</a:t>
            </a:r>
          </a:p>
        </p:txBody>
      </p:sp>
      <p:sp>
        <p:nvSpPr>
          <p:cNvPr id="9" name="Rounded Rectangle 8">
            <a:extLst>
              <a:ext uri="{FF2B5EF4-FFF2-40B4-BE49-F238E27FC236}">
                <a16:creationId xmlns:a16="http://schemas.microsoft.com/office/drawing/2014/main" id="{13BE2628-8AFE-2E49-BD12-6231E17A6A05}"/>
              </a:ext>
            </a:extLst>
          </p:cNvPr>
          <p:cNvSpPr/>
          <p:nvPr/>
        </p:nvSpPr>
        <p:spPr>
          <a:xfrm>
            <a:off x="10330820" y="2666619"/>
            <a:ext cx="1765739" cy="6936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7. Interest rate</a:t>
            </a:r>
          </a:p>
        </p:txBody>
      </p:sp>
      <p:sp>
        <p:nvSpPr>
          <p:cNvPr id="10" name="Rounded Rectangle 9">
            <a:extLst>
              <a:ext uri="{FF2B5EF4-FFF2-40B4-BE49-F238E27FC236}">
                <a16:creationId xmlns:a16="http://schemas.microsoft.com/office/drawing/2014/main" id="{C8FCF0D3-0C42-1C4E-909F-32971AB1E8FD}"/>
              </a:ext>
            </a:extLst>
          </p:cNvPr>
          <p:cNvSpPr/>
          <p:nvPr/>
        </p:nvSpPr>
        <p:spPr>
          <a:xfrm>
            <a:off x="8780902" y="2663396"/>
            <a:ext cx="1442546"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6. External</a:t>
            </a:r>
          </a:p>
        </p:txBody>
      </p:sp>
      <p:sp>
        <p:nvSpPr>
          <p:cNvPr id="11" name="Rounded Rectangle 10">
            <a:extLst>
              <a:ext uri="{FF2B5EF4-FFF2-40B4-BE49-F238E27FC236}">
                <a16:creationId xmlns:a16="http://schemas.microsoft.com/office/drawing/2014/main" id="{DE867546-6E7A-2F42-B85A-15FAE99F20E1}"/>
              </a:ext>
            </a:extLst>
          </p:cNvPr>
          <p:cNvSpPr/>
          <p:nvPr/>
        </p:nvSpPr>
        <p:spPr>
          <a:xfrm>
            <a:off x="7162668" y="2673327"/>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5. Prices</a:t>
            </a:r>
          </a:p>
        </p:txBody>
      </p:sp>
      <p:sp>
        <p:nvSpPr>
          <p:cNvPr id="12" name="Rounded Rectangle 11">
            <a:extLst>
              <a:ext uri="{FF2B5EF4-FFF2-40B4-BE49-F238E27FC236}">
                <a16:creationId xmlns:a16="http://schemas.microsoft.com/office/drawing/2014/main" id="{927E0FD6-8FAC-3446-B997-AEEE32D8FFEF}"/>
              </a:ext>
            </a:extLst>
          </p:cNvPr>
          <p:cNvSpPr/>
          <p:nvPr/>
        </p:nvSpPr>
        <p:spPr>
          <a:xfrm>
            <a:off x="5175798" y="2655932"/>
            <a:ext cx="1883980" cy="8421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4. Household expenditure</a:t>
            </a:r>
          </a:p>
        </p:txBody>
      </p:sp>
      <p:sp>
        <p:nvSpPr>
          <p:cNvPr id="13" name="Rectangle 12">
            <a:extLst>
              <a:ext uri="{FF2B5EF4-FFF2-40B4-BE49-F238E27FC236}">
                <a16:creationId xmlns:a16="http://schemas.microsoft.com/office/drawing/2014/main" id="{0CF517C8-C706-AF45-9A14-70DFA1E6BB63}"/>
              </a:ext>
            </a:extLst>
          </p:cNvPr>
          <p:cNvSpPr/>
          <p:nvPr/>
        </p:nvSpPr>
        <p:spPr>
          <a:xfrm>
            <a:off x="4758077" y="914968"/>
            <a:ext cx="3005959" cy="8421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L" sz="2000" b="1"/>
              <a:t>NECMOD_2008</a:t>
            </a:r>
          </a:p>
        </p:txBody>
      </p:sp>
      <p:sp>
        <p:nvSpPr>
          <p:cNvPr id="14" name="Rounded Rectangle 13">
            <a:extLst>
              <a:ext uri="{FF2B5EF4-FFF2-40B4-BE49-F238E27FC236}">
                <a16:creationId xmlns:a16="http://schemas.microsoft.com/office/drawing/2014/main" id="{74E84A82-E0EF-574C-BA0A-0CE22ABA89FF}"/>
              </a:ext>
            </a:extLst>
          </p:cNvPr>
          <p:cNvSpPr/>
          <p:nvPr/>
        </p:nvSpPr>
        <p:spPr>
          <a:xfrm>
            <a:off x="73270" y="3612908"/>
            <a:ext cx="1629103"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1.1. GDP</a:t>
            </a:r>
          </a:p>
          <a:p>
            <a:r>
              <a:rPr lang="en-PL" sz="1200"/>
              <a:t>1.2. Corporate capital</a:t>
            </a:r>
          </a:p>
        </p:txBody>
      </p:sp>
      <p:sp>
        <p:nvSpPr>
          <p:cNvPr id="15" name="Rounded Rectangle 14">
            <a:extLst>
              <a:ext uri="{FF2B5EF4-FFF2-40B4-BE49-F238E27FC236}">
                <a16:creationId xmlns:a16="http://schemas.microsoft.com/office/drawing/2014/main" id="{6A1B594C-8E59-2148-A84F-64AF3ED92474}"/>
              </a:ext>
            </a:extLst>
          </p:cNvPr>
          <p:cNvSpPr/>
          <p:nvPr/>
        </p:nvSpPr>
        <p:spPr>
          <a:xfrm>
            <a:off x="1677407" y="4252837"/>
            <a:ext cx="1744717"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2.1. Private investment</a:t>
            </a:r>
          </a:p>
          <a:p>
            <a:r>
              <a:rPr lang="en-PL" sz="1200"/>
              <a:t>2.2. Demand on labour</a:t>
            </a:r>
          </a:p>
        </p:txBody>
      </p:sp>
      <p:sp>
        <p:nvSpPr>
          <p:cNvPr id="16" name="Rounded Rectangle 15">
            <a:extLst>
              <a:ext uri="{FF2B5EF4-FFF2-40B4-BE49-F238E27FC236}">
                <a16:creationId xmlns:a16="http://schemas.microsoft.com/office/drawing/2014/main" id="{43C54810-4982-9744-8714-E939050C93F9}"/>
              </a:ext>
            </a:extLst>
          </p:cNvPr>
          <p:cNvSpPr/>
          <p:nvPr/>
        </p:nvSpPr>
        <p:spPr>
          <a:xfrm>
            <a:off x="3400723" y="4937168"/>
            <a:ext cx="1883981"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3.1. Economic activity</a:t>
            </a:r>
          </a:p>
          <a:p>
            <a:r>
              <a:rPr lang="en-PL" sz="1200"/>
              <a:t>3.2. Supply of loan</a:t>
            </a:r>
          </a:p>
          <a:p>
            <a:r>
              <a:rPr lang="en-PL" sz="1200"/>
              <a:t>3.3. Wage</a:t>
            </a:r>
          </a:p>
          <a:p>
            <a:r>
              <a:rPr lang="en-PL" sz="1200"/>
              <a:t>3.4. Unemployment rate</a:t>
            </a:r>
          </a:p>
        </p:txBody>
      </p:sp>
      <p:sp>
        <p:nvSpPr>
          <p:cNvPr id="18" name="Rounded Rectangle 17">
            <a:extLst>
              <a:ext uri="{FF2B5EF4-FFF2-40B4-BE49-F238E27FC236}">
                <a16:creationId xmlns:a16="http://schemas.microsoft.com/office/drawing/2014/main" id="{6A83F1E9-A928-2841-8533-EF2669A43987}"/>
              </a:ext>
            </a:extLst>
          </p:cNvPr>
          <p:cNvSpPr/>
          <p:nvPr/>
        </p:nvSpPr>
        <p:spPr>
          <a:xfrm>
            <a:off x="5175798" y="5688890"/>
            <a:ext cx="2059728"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4.1. Individual consumption</a:t>
            </a:r>
          </a:p>
          <a:p>
            <a:r>
              <a:rPr lang="en-PL" sz="1200"/>
              <a:t>4.2. Residential investment</a:t>
            </a:r>
          </a:p>
          <a:p>
            <a:r>
              <a:rPr lang="en-PL" sz="1200"/>
              <a:t>4.3. Assets deflator</a:t>
            </a:r>
          </a:p>
        </p:txBody>
      </p:sp>
      <p:sp>
        <p:nvSpPr>
          <p:cNvPr id="19" name="Rounded Rectangle 18">
            <a:extLst>
              <a:ext uri="{FF2B5EF4-FFF2-40B4-BE49-F238E27FC236}">
                <a16:creationId xmlns:a16="http://schemas.microsoft.com/office/drawing/2014/main" id="{BFE35A82-A289-0540-AC83-52D76E660BFA}"/>
              </a:ext>
            </a:extLst>
          </p:cNvPr>
          <p:cNvSpPr/>
          <p:nvPr/>
        </p:nvSpPr>
        <p:spPr>
          <a:xfrm>
            <a:off x="7469569" y="4966148"/>
            <a:ext cx="1242847"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5.1. Prices</a:t>
            </a:r>
          </a:p>
          <a:p>
            <a:r>
              <a:rPr lang="en-PL" sz="1200"/>
              <a:t>5.2. Deflation</a:t>
            </a:r>
          </a:p>
        </p:txBody>
      </p:sp>
      <p:sp>
        <p:nvSpPr>
          <p:cNvPr id="20" name="Rounded Rectangle 19">
            <a:extLst>
              <a:ext uri="{FF2B5EF4-FFF2-40B4-BE49-F238E27FC236}">
                <a16:creationId xmlns:a16="http://schemas.microsoft.com/office/drawing/2014/main" id="{16DCD1D4-157A-2C4A-897C-7B05ED182430}"/>
              </a:ext>
            </a:extLst>
          </p:cNvPr>
          <p:cNvSpPr/>
          <p:nvPr/>
        </p:nvSpPr>
        <p:spPr>
          <a:xfrm>
            <a:off x="8712416" y="4252837"/>
            <a:ext cx="1989082"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6.1. Exports</a:t>
            </a:r>
          </a:p>
          <a:p>
            <a:r>
              <a:rPr lang="en-PL" sz="1200"/>
              <a:t>6.2. Imports</a:t>
            </a:r>
          </a:p>
          <a:p>
            <a:r>
              <a:rPr lang="en-PL" sz="1200"/>
              <a:t>6.3. Nominal exchange rate</a:t>
            </a:r>
          </a:p>
        </p:txBody>
      </p:sp>
      <p:sp>
        <p:nvSpPr>
          <p:cNvPr id="21" name="Rounded Rectangle 20">
            <a:extLst>
              <a:ext uri="{FF2B5EF4-FFF2-40B4-BE49-F238E27FC236}">
                <a16:creationId xmlns:a16="http://schemas.microsoft.com/office/drawing/2014/main" id="{2593E20A-80A7-9E46-9B62-45BB5177A625}"/>
              </a:ext>
            </a:extLst>
          </p:cNvPr>
          <p:cNvSpPr/>
          <p:nvPr/>
        </p:nvSpPr>
        <p:spPr>
          <a:xfrm>
            <a:off x="10631668" y="3523789"/>
            <a:ext cx="1345021"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7.1. Long - term</a:t>
            </a:r>
          </a:p>
          <a:p>
            <a:r>
              <a:rPr lang="en-PL" sz="1200"/>
              <a:t>7.2. Short - term</a:t>
            </a:r>
          </a:p>
        </p:txBody>
      </p:sp>
      <p:cxnSp>
        <p:nvCxnSpPr>
          <p:cNvPr id="23" name="Straight Connector 22">
            <a:extLst>
              <a:ext uri="{FF2B5EF4-FFF2-40B4-BE49-F238E27FC236}">
                <a16:creationId xmlns:a16="http://schemas.microsoft.com/office/drawing/2014/main" id="{FEC654E9-BC4D-4F40-B594-829C79ACD2A3}"/>
              </a:ext>
            </a:extLst>
          </p:cNvPr>
          <p:cNvCxnSpPr>
            <a:stCxn id="13" idx="2"/>
            <a:endCxn id="6" idx="0"/>
          </p:cNvCxnSpPr>
          <p:nvPr/>
        </p:nvCxnSpPr>
        <p:spPr>
          <a:xfrm flipH="1">
            <a:off x="887823" y="1757109"/>
            <a:ext cx="5373234" cy="896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8A169E-0500-F246-A32F-007E3270DE9E}"/>
              </a:ext>
            </a:extLst>
          </p:cNvPr>
          <p:cNvCxnSpPr>
            <a:cxnSpLocks/>
            <a:stCxn id="13" idx="2"/>
            <a:endCxn id="7" idx="0"/>
          </p:cNvCxnSpPr>
          <p:nvPr/>
        </p:nvCxnSpPr>
        <p:spPr>
          <a:xfrm flipH="1">
            <a:off x="2562163" y="1757109"/>
            <a:ext cx="3698894" cy="887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2BA9AC-AD6C-9844-A50C-A8F41F349754}"/>
              </a:ext>
            </a:extLst>
          </p:cNvPr>
          <p:cNvCxnSpPr>
            <a:cxnSpLocks/>
            <a:stCxn id="13" idx="2"/>
            <a:endCxn id="8" idx="0"/>
          </p:cNvCxnSpPr>
          <p:nvPr/>
        </p:nvCxnSpPr>
        <p:spPr>
          <a:xfrm flipH="1">
            <a:off x="4328644" y="1757109"/>
            <a:ext cx="1932413" cy="892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C98B0A-0A2D-3E4D-80EC-76917C8712B0}"/>
              </a:ext>
            </a:extLst>
          </p:cNvPr>
          <p:cNvCxnSpPr>
            <a:cxnSpLocks/>
            <a:stCxn id="13" idx="2"/>
            <a:endCxn id="12" idx="0"/>
          </p:cNvCxnSpPr>
          <p:nvPr/>
        </p:nvCxnSpPr>
        <p:spPr>
          <a:xfrm flipH="1">
            <a:off x="6117788" y="1757109"/>
            <a:ext cx="143269" cy="89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DEDFA20-61DB-3B45-9198-2C4C2DF8C214}"/>
              </a:ext>
            </a:extLst>
          </p:cNvPr>
          <p:cNvCxnSpPr>
            <a:cxnSpLocks/>
            <a:stCxn id="13" idx="2"/>
            <a:endCxn id="11" idx="0"/>
          </p:cNvCxnSpPr>
          <p:nvPr/>
        </p:nvCxnSpPr>
        <p:spPr>
          <a:xfrm>
            <a:off x="6261057" y="1757109"/>
            <a:ext cx="1660984" cy="916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C065A-E8E6-1941-AA66-61971D255A1A}"/>
              </a:ext>
            </a:extLst>
          </p:cNvPr>
          <p:cNvCxnSpPr>
            <a:cxnSpLocks/>
            <a:stCxn id="13" idx="2"/>
            <a:endCxn id="10" idx="0"/>
          </p:cNvCxnSpPr>
          <p:nvPr/>
        </p:nvCxnSpPr>
        <p:spPr>
          <a:xfrm>
            <a:off x="6261057" y="1757109"/>
            <a:ext cx="3241118" cy="906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2D913E-81D7-BF4D-B461-D276CE7C030F}"/>
              </a:ext>
            </a:extLst>
          </p:cNvPr>
          <p:cNvCxnSpPr>
            <a:cxnSpLocks/>
            <a:stCxn id="13" idx="2"/>
            <a:endCxn id="9" idx="0"/>
          </p:cNvCxnSpPr>
          <p:nvPr/>
        </p:nvCxnSpPr>
        <p:spPr>
          <a:xfrm>
            <a:off x="6261057" y="1757109"/>
            <a:ext cx="4952633" cy="909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930C4D5-716D-D540-9E7A-6F0C86F092BC}"/>
              </a:ext>
            </a:extLst>
          </p:cNvPr>
          <p:cNvCxnSpPr>
            <a:cxnSpLocks/>
            <a:endCxn id="14" idx="0"/>
          </p:cNvCxnSpPr>
          <p:nvPr/>
        </p:nvCxnSpPr>
        <p:spPr>
          <a:xfrm>
            <a:off x="887821" y="3321868"/>
            <a:ext cx="1" cy="291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029CC7-55AB-094E-9DE5-9B5ED60E5985}"/>
              </a:ext>
            </a:extLst>
          </p:cNvPr>
          <p:cNvCxnSpPr>
            <a:cxnSpLocks/>
            <a:stCxn id="7" idx="2"/>
            <a:endCxn id="15" idx="0"/>
          </p:cNvCxnSpPr>
          <p:nvPr/>
        </p:nvCxnSpPr>
        <p:spPr>
          <a:xfrm flipH="1">
            <a:off x="2549766" y="3331778"/>
            <a:ext cx="12397" cy="921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910787-0D2B-1940-88EA-8E7E3F17B785}"/>
              </a:ext>
            </a:extLst>
          </p:cNvPr>
          <p:cNvCxnSpPr>
            <a:cxnSpLocks/>
            <a:stCxn id="8" idx="2"/>
            <a:endCxn id="16" idx="0"/>
          </p:cNvCxnSpPr>
          <p:nvPr/>
        </p:nvCxnSpPr>
        <p:spPr>
          <a:xfrm>
            <a:off x="4328644" y="3336246"/>
            <a:ext cx="14070" cy="1600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9E266-AC25-9843-B248-9015BE3185C1}"/>
              </a:ext>
            </a:extLst>
          </p:cNvPr>
          <p:cNvCxnSpPr>
            <a:cxnSpLocks/>
            <a:stCxn id="12" idx="2"/>
            <a:endCxn id="18" idx="0"/>
          </p:cNvCxnSpPr>
          <p:nvPr/>
        </p:nvCxnSpPr>
        <p:spPr>
          <a:xfrm>
            <a:off x="6117788" y="3498073"/>
            <a:ext cx="87874" cy="2190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1042AF-F63E-7248-A895-AAE2ECF007C0}"/>
              </a:ext>
            </a:extLst>
          </p:cNvPr>
          <p:cNvCxnSpPr>
            <a:cxnSpLocks/>
            <a:stCxn id="11" idx="2"/>
            <a:endCxn id="19" idx="0"/>
          </p:cNvCxnSpPr>
          <p:nvPr/>
        </p:nvCxnSpPr>
        <p:spPr>
          <a:xfrm>
            <a:off x="7922041" y="3360317"/>
            <a:ext cx="168952" cy="1605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E732E1-5DB9-3244-9C4E-6E3A6381BF99}"/>
              </a:ext>
            </a:extLst>
          </p:cNvPr>
          <p:cNvCxnSpPr>
            <a:cxnSpLocks/>
            <a:stCxn id="10" idx="2"/>
          </p:cNvCxnSpPr>
          <p:nvPr/>
        </p:nvCxnSpPr>
        <p:spPr>
          <a:xfrm>
            <a:off x="9502175" y="3350386"/>
            <a:ext cx="206929" cy="868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7B1A8B1-FA03-774A-A911-029CB66E1EB1}"/>
              </a:ext>
            </a:extLst>
          </p:cNvPr>
          <p:cNvCxnSpPr>
            <a:cxnSpLocks/>
          </p:cNvCxnSpPr>
          <p:nvPr/>
        </p:nvCxnSpPr>
        <p:spPr>
          <a:xfrm flipH="1">
            <a:off x="11251139" y="3360317"/>
            <a:ext cx="12658" cy="1675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820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C1251-418E-7E46-A5B1-65E0CF872FFD}"/>
              </a:ext>
            </a:extLst>
          </p:cNvPr>
          <p:cNvSpPr txBox="1"/>
          <p:nvPr/>
        </p:nvSpPr>
        <p:spPr>
          <a:xfrm>
            <a:off x="3927971" y="174566"/>
            <a:ext cx="3595215" cy="646331"/>
          </a:xfrm>
          <a:prstGeom prst="rect">
            <a:avLst/>
          </a:prstGeom>
          <a:noFill/>
        </p:spPr>
        <p:txBody>
          <a:bodyPr wrap="none" rtlCol="0">
            <a:spAutoFit/>
          </a:bodyPr>
          <a:lstStyle/>
          <a:p>
            <a:r>
              <a:rPr lang="en-PL" b="1"/>
              <a:t>4.1.4. NECMOD MODEL _ 2008</a:t>
            </a:r>
          </a:p>
          <a:p>
            <a:endParaRPr lang="en-PL" b="1"/>
          </a:p>
        </p:txBody>
      </p:sp>
      <p:graphicFrame>
        <p:nvGraphicFramePr>
          <p:cNvPr id="10" name="Table 10">
            <a:extLst>
              <a:ext uri="{FF2B5EF4-FFF2-40B4-BE49-F238E27FC236}">
                <a16:creationId xmlns:a16="http://schemas.microsoft.com/office/drawing/2014/main" id="{4192C117-0B2F-E741-9E50-F1C555C775B8}"/>
              </a:ext>
            </a:extLst>
          </p:cNvPr>
          <p:cNvGraphicFramePr>
            <a:graphicFrameLocks noGrp="1"/>
          </p:cNvGraphicFramePr>
          <p:nvPr>
            <p:extLst>
              <p:ext uri="{D42A27DB-BD31-4B8C-83A1-F6EECF244321}">
                <p14:modId xmlns:p14="http://schemas.microsoft.com/office/powerpoint/2010/main" val="1995107587"/>
              </p:ext>
            </p:extLst>
          </p:nvPr>
        </p:nvGraphicFramePr>
        <p:xfrm>
          <a:off x="106878" y="977229"/>
          <a:ext cx="11985846" cy="5125720"/>
        </p:xfrm>
        <a:graphic>
          <a:graphicData uri="http://schemas.openxmlformats.org/drawingml/2006/table">
            <a:tbl>
              <a:tblPr firstRow="1" bandRow="1">
                <a:tableStyleId>{21E4AEA4-8DFA-4A89-87EB-49C32662AFE0}</a:tableStyleId>
              </a:tblPr>
              <a:tblGrid>
                <a:gridCol w="1640235">
                  <a:extLst>
                    <a:ext uri="{9D8B030D-6E8A-4147-A177-3AD203B41FA5}">
                      <a16:colId xmlns:a16="http://schemas.microsoft.com/office/drawing/2014/main" val="3355067093"/>
                    </a:ext>
                  </a:extLst>
                </a:gridCol>
                <a:gridCol w="6188128">
                  <a:extLst>
                    <a:ext uri="{9D8B030D-6E8A-4147-A177-3AD203B41FA5}">
                      <a16:colId xmlns:a16="http://schemas.microsoft.com/office/drawing/2014/main" val="48605319"/>
                    </a:ext>
                  </a:extLst>
                </a:gridCol>
                <a:gridCol w="4157483">
                  <a:extLst>
                    <a:ext uri="{9D8B030D-6E8A-4147-A177-3AD203B41FA5}">
                      <a16:colId xmlns:a16="http://schemas.microsoft.com/office/drawing/2014/main" val="4079018286"/>
                    </a:ext>
                  </a:extLst>
                </a:gridCol>
              </a:tblGrid>
              <a:tr h="370840">
                <a:tc>
                  <a:txBody>
                    <a:bodyPr/>
                    <a:lstStyle/>
                    <a:p>
                      <a:r>
                        <a:rPr lang="en-PL"/>
                        <a:t>Sectors</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144910703"/>
                  </a:ext>
                </a:extLst>
              </a:tr>
              <a:tr h="1431114">
                <a:tc rowSpan="3">
                  <a:txBody>
                    <a:bodyPr/>
                    <a:lstStyle/>
                    <a:p>
                      <a:r>
                        <a:rPr lang="en-PL" b="1"/>
                        <a:t>1.Production</a:t>
                      </a:r>
                    </a:p>
                    <a:p>
                      <a:endParaRPr lang="en-PL" b="1"/>
                    </a:p>
                    <a:p>
                      <a:r>
                        <a:rPr lang="en-PL"/>
                        <a:t>1, Core: production function</a:t>
                      </a:r>
                    </a:p>
                    <a:p>
                      <a:endParaRPr lang="en-PL"/>
                    </a:p>
                    <a:p>
                      <a:r>
                        <a:rPr lang="en-PL"/>
                        <a:t>2, Productive capital includes private and public productive capital</a:t>
                      </a:r>
                    </a:p>
                    <a:p>
                      <a:endParaRPr lang="en-PL"/>
                    </a:p>
                    <a:p>
                      <a:r>
                        <a:rPr lang="en-PL"/>
                        <a:t>3, GDP determined by production fuction</a:t>
                      </a:r>
                    </a:p>
                  </a:txBody>
                  <a:tcPr/>
                </a:tc>
                <a:tc>
                  <a:txBody>
                    <a:bodyPr/>
                    <a:lstStyle/>
                    <a:p>
                      <a:endParaRPr lang="en-PL"/>
                    </a:p>
                  </a:txBody>
                  <a:tcPr/>
                </a:tc>
                <a:tc>
                  <a:txBody>
                    <a:bodyPr/>
                    <a:lstStyle/>
                    <a:p>
                      <a:pPr marL="285750" indent="-285750">
                        <a:buFont typeface="Arial" panose="020B0604020202020204" pitchFamily="34" charset="0"/>
                        <a:buChar char="•"/>
                      </a:pPr>
                      <a:r>
                        <a:rPr lang="en-GB"/>
                        <a:t>g</a:t>
                      </a:r>
                      <a:r>
                        <a:rPr lang="en-PL"/>
                        <a:t>dp: GDP</a:t>
                      </a:r>
                    </a:p>
                    <a:p>
                      <a:pPr marL="285750" indent="-285750">
                        <a:buFont typeface="Arial" panose="020B0604020202020204" pitchFamily="34" charset="0"/>
                        <a:buChar char="•"/>
                      </a:pPr>
                      <a:r>
                        <a:rPr lang="en-GB"/>
                        <a:t>t</a:t>
                      </a:r>
                      <a:r>
                        <a:rPr lang="en-PL"/>
                        <a:t>fp_trend: total factor productivity</a:t>
                      </a:r>
                    </a:p>
                    <a:p>
                      <a:pPr marL="285750" indent="-285750">
                        <a:buFont typeface="Arial" panose="020B0604020202020204" pitchFamily="34" charset="0"/>
                        <a:buChar char="•"/>
                      </a:pPr>
                      <a:r>
                        <a:rPr lang="en-GB"/>
                        <a:t>e</a:t>
                      </a:r>
                      <a:r>
                        <a:rPr lang="en-PL"/>
                        <a:t>mp: employment</a:t>
                      </a:r>
                    </a:p>
                    <a:p>
                      <a:pPr marL="285750" indent="-285750">
                        <a:buFont typeface="Arial" panose="020B0604020202020204" pitchFamily="34" charset="0"/>
                        <a:buChar char="•"/>
                      </a:pPr>
                      <a:r>
                        <a:rPr lang="en-GB"/>
                        <a:t>k</a:t>
                      </a:r>
                      <a:r>
                        <a:rPr lang="en-PL"/>
                        <a:t>n: productive capital</a:t>
                      </a:r>
                    </a:p>
                  </a:txBody>
                  <a:tcPr/>
                </a:tc>
                <a:extLst>
                  <a:ext uri="{0D108BD9-81ED-4DB2-BD59-A6C34878D82A}">
                    <a16:rowId xmlns:a16="http://schemas.microsoft.com/office/drawing/2014/main" val="1495746908"/>
                  </a:ext>
                </a:extLst>
              </a:tr>
              <a:tr h="956441">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a:t>KN_P: net corporate productive capital</a:t>
                      </a:r>
                    </a:p>
                    <a:p>
                      <a:pPr marL="285750" indent="-285750">
                        <a:buFont typeface="Arial" panose="020B0604020202020204" pitchFamily="34" charset="0"/>
                        <a:buChar char="•"/>
                      </a:pPr>
                      <a:r>
                        <a:rPr lang="en-PL"/>
                        <a:t>KN_G: net public productive capital</a:t>
                      </a:r>
                    </a:p>
                  </a:txBody>
                  <a:tcPr/>
                </a:tc>
                <a:extLst>
                  <a:ext uri="{0D108BD9-81ED-4DB2-BD59-A6C34878D82A}">
                    <a16:rowId xmlns:a16="http://schemas.microsoft.com/office/drawing/2014/main" val="215471569"/>
                  </a:ext>
                </a:extLst>
              </a:tr>
              <a:tr h="840828">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a:t>gdppot: potential capital</a:t>
                      </a:r>
                    </a:p>
                    <a:p>
                      <a:pPr marL="285750" indent="-285750">
                        <a:buFont typeface="Arial" panose="020B0604020202020204" pitchFamily="34" charset="0"/>
                        <a:buChar char="•"/>
                      </a:pPr>
                      <a:r>
                        <a:rPr lang="en-PL"/>
                        <a:t>LF: labour force</a:t>
                      </a:r>
                    </a:p>
                    <a:p>
                      <a:pPr marL="285750" indent="-285750">
                        <a:buFont typeface="Arial" panose="020B0604020202020204" pitchFamily="34" charset="0"/>
                        <a:buChar char="•"/>
                      </a:pPr>
                      <a:r>
                        <a:rPr lang="en-PL"/>
                        <a:t>NAWRU: equilibirium unemployment rate</a:t>
                      </a:r>
                    </a:p>
                  </a:txBody>
                  <a:tcPr/>
                </a:tc>
                <a:extLst>
                  <a:ext uri="{0D108BD9-81ED-4DB2-BD59-A6C34878D82A}">
                    <a16:rowId xmlns:a16="http://schemas.microsoft.com/office/drawing/2014/main" val="249756803"/>
                  </a:ext>
                </a:extLst>
              </a:tr>
            </a:tbl>
          </a:graphicData>
        </a:graphic>
      </p:graphicFrame>
      <p:pic>
        <p:nvPicPr>
          <p:cNvPr id="11" name="Picture 10">
            <a:extLst>
              <a:ext uri="{FF2B5EF4-FFF2-40B4-BE49-F238E27FC236}">
                <a16:creationId xmlns:a16="http://schemas.microsoft.com/office/drawing/2014/main" id="{6FED1AD3-33E5-2841-BCD2-42F28DEFD24E}"/>
              </a:ext>
            </a:extLst>
          </p:cNvPr>
          <p:cNvPicPr>
            <a:picLocks noChangeAspect="1"/>
          </p:cNvPicPr>
          <p:nvPr/>
        </p:nvPicPr>
        <p:blipFill>
          <a:blip r:embed="rId2"/>
          <a:stretch>
            <a:fillRect/>
          </a:stretch>
        </p:blipFill>
        <p:spPr>
          <a:xfrm>
            <a:off x="2049486" y="1549713"/>
            <a:ext cx="5473700" cy="469900"/>
          </a:xfrm>
          <a:prstGeom prst="rect">
            <a:avLst/>
          </a:prstGeom>
        </p:spPr>
      </p:pic>
      <p:pic>
        <p:nvPicPr>
          <p:cNvPr id="12" name="Picture 11">
            <a:extLst>
              <a:ext uri="{FF2B5EF4-FFF2-40B4-BE49-F238E27FC236}">
                <a16:creationId xmlns:a16="http://schemas.microsoft.com/office/drawing/2014/main" id="{FD106D5D-D7ED-F240-B599-5BB496FB6272}"/>
              </a:ext>
            </a:extLst>
          </p:cNvPr>
          <p:cNvPicPr>
            <a:picLocks noChangeAspect="1"/>
          </p:cNvPicPr>
          <p:nvPr/>
        </p:nvPicPr>
        <p:blipFill>
          <a:blip r:embed="rId3"/>
          <a:stretch>
            <a:fillRect/>
          </a:stretch>
        </p:blipFill>
        <p:spPr>
          <a:xfrm>
            <a:off x="3367788" y="2287572"/>
            <a:ext cx="3886200" cy="279400"/>
          </a:xfrm>
          <a:prstGeom prst="rect">
            <a:avLst/>
          </a:prstGeom>
        </p:spPr>
      </p:pic>
      <p:pic>
        <p:nvPicPr>
          <p:cNvPr id="13" name="Picture 12">
            <a:extLst>
              <a:ext uri="{FF2B5EF4-FFF2-40B4-BE49-F238E27FC236}">
                <a16:creationId xmlns:a16="http://schemas.microsoft.com/office/drawing/2014/main" id="{1559AAFA-5858-A04D-AFA3-897745EAD070}"/>
              </a:ext>
            </a:extLst>
          </p:cNvPr>
          <p:cNvPicPr>
            <a:picLocks noChangeAspect="1"/>
          </p:cNvPicPr>
          <p:nvPr/>
        </p:nvPicPr>
        <p:blipFill>
          <a:blip r:embed="rId4"/>
          <a:stretch>
            <a:fillRect/>
          </a:stretch>
        </p:blipFill>
        <p:spPr>
          <a:xfrm>
            <a:off x="2183120" y="2926218"/>
            <a:ext cx="5295900" cy="660400"/>
          </a:xfrm>
          <a:prstGeom prst="rect">
            <a:avLst/>
          </a:prstGeom>
        </p:spPr>
      </p:pic>
      <p:pic>
        <p:nvPicPr>
          <p:cNvPr id="14" name="Picture 13">
            <a:extLst>
              <a:ext uri="{FF2B5EF4-FFF2-40B4-BE49-F238E27FC236}">
                <a16:creationId xmlns:a16="http://schemas.microsoft.com/office/drawing/2014/main" id="{32E5D58D-9344-164B-B291-B1C2C70E5386}"/>
              </a:ext>
            </a:extLst>
          </p:cNvPr>
          <p:cNvPicPr>
            <a:picLocks noChangeAspect="1"/>
          </p:cNvPicPr>
          <p:nvPr/>
        </p:nvPicPr>
        <p:blipFill>
          <a:blip r:embed="rId5"/>
          <a:stretch>
            <a:fillRect/>
          </a:stretch>
        </p:blipFill>
        <p:spPr>
          <a:xfrm>
            <a:off x="1833490" y="4823477"/>
            <a:ext cx="5970750" cy="503816"/>
          </a:xfrm>
          <a:prstGeom prst="rect">
            <a:avLst/>
          </a:prstGeom>
        </p:spPr>
      </p:pic>
    </p:spTree>
    <p:extLst>
      <p:ext uri="{BB962C8B-B14F-4D97-AF65-F5344CB8AC3E}">
        <p14:creationId xmlns:p14="http://schemas.microsoft.com/office/powerpoint/2010/main" val="1045696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8EC0C2D-40A9-A446-92E9-A6EA29A63B40}"/>
              </a:ext>
            </a:extLst>
          </p:cNvPr>
          <p:cNvGraphicFramePr>
            <a:graphicFrameLocks noGrp="1"/>
          </p:cNvGraphicFramePr>
          <p:nvPr>
            <p:extLst>
              <p:ext uri="{D42A27DB-BD31-4B8C-83A1-F6EECF244321}">
                <p14:modId xmlns:p14="http://schemas.microsoft.com/office/powerpoint/2010/main" val="4271000380"/>
              </p:ext>
            </p:extLst>
          </p:nvPr>
        </p:nvGraphicFramePr>
        <p:xfrm>
          <a:off x="0" y="510990"/>
          <a:ext cx="12192000" cy="5674360"/>
        </p:xfrm>
        <a:graphic>
          <a:graphicData uri="http://schemas.openxmlformats.org/drawingml/2006/table">
            <a:tbl>
              <a:tblPr firstRow="1" bandRow="1">
                <a:tableStyleId>{21E4AEA4-8DFA-4A89-87EB-49C32662AFE0}</a:tableStyleId>
              </a:tblPr>
              <a:tblGrid>
                <a:gridCol w="2750883">
                  <a:extLst>
                    <a:ext uri="{9D8B030D-6E8A-4147-A177-3AD203B41FA5}">
                      <a16:colId xmlns:a16="http://schemas.microsoft.com/office/drawing/2014/main" val="1409506667"/>
                    </a:ext>
                  </a:extLst>
                </a:gridCol>
                <a:gridCol w="5377117">
                  <a:extLst>
                    <a:ext uri="{9D8B030D-6E8A-4147-A177-3AD203B41FA5}">
                      <a16:colId xmlns:a16="http://schemas.microsoft.com/office/drawing/2014/main" val="234217746"/>
                    </a:ext>
                  </a:extLst>
                </a:gridCol>
                <a:gridCol w="4064000">
                  <a:extLst>
                    <a:ext uri="{9D8B030D-6E8A-4147-A177-3AD203B41FA5}">
                      <a16:colId xmlns:a16="http://schemas.microsoft.com/office/drawing/2014/main" val="674699110"/>
                    </a:ext>
                  </a:extLst>
                </a:gridCol>
              </a:tblGrid>
              <a:tr h="370840">
                <a:tc>
                  <a:txBody>
                    <a:bodyPr/>
                    <a:lstStyle/>
                    <a:p>
                      <a:r>
                        <a:rPr lang="en-PL"/>
                        <a:t>Sectors</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154524686"/>
                  </a:ext>
                </a:extLst>
              </a:tr>
              <a:tr h="1379424">
                <a:tc rowSpan="3">
                  <a:txBody>
                    <a:bodyPr/>
                    <a:lstStyle/>
                    <a:p>
                      <a:r>
                        <a:rPr lang="en-PL" b="1"/>
                        <a:t>II. Demand for production</a:t>
                      </a:r>
                    </a:p>
                    <a:p>
                      <a:endParaRPr lang="en-PL"/>
                    </a:p>
                    <a:p>
                      <a:r>
                        <a:rPr lang="en-PL" b="1"/>
                        <a:t>1, Two types of productive investment: Private investment </a:t>
                      </a:r>
                      <a:r>
                        <a:rPr lang="en-PL"/>
                        <a:t>determined by the equality of marginal productivity of private capital and its real user cost; </a:t>
                      </a:r>
                    </a:p>
                    <a:p>
                      <a:r>
                        <a:rPr lang="en-PL" b="1"/>
                        <a:t>Public investment </a:t>
                      </a:r>
                      <a:r>
                        <a:rPr lang="en-PL"/>
                        <a:t>for general gover</a:t>
                      </a:r>
                      <a:r>
                        <a:rPr lang="en-GB"/>
                        <a:t>n</a:t>
                      </a:r>
                      <a:r>
                        <a:rPr lang="en-PL"/>
                        <a:t>ment</a:t>
                      </a:r>
                    </a:p>
                    <a:p>
                      <a:endParaRPr lang="en-PL"/>
                    </a:p>
                    <a:p>
                      <a:r>
                        <a:rPr lang="en-PL" b="1"/>
                        <a:t>2, Demand on labour </a:t>
                      </a:r>
                      <a:r>
                        <a:rPr lang="en-PL"/>
                        <a:t>depends on active labour market policy, labour costs, and effective labour supply</a:t>
                      </a:r>
                    </a:p>
                    <a:p>
                      <a:endParaRPr lang="en-PL"/>
                    </a:p>
                    <a:p>
                      <a:pPr marL="285750" indent="-285750">
                        <a:buFontTx/>
                        <a:buChar char="-"/>
                      </a:pPr>
                      <a:endParaRPr lang="en-PL"/>
                    </a:p>
                  </a:txBody>
                  <a:tcPr/>
                </a:tc>
                <a:tc>
                  <a:txBody>
                    <a:bodyPr/>
                    <a:lstStyle/>
                    <a:p>
                      <a:r>
                        <a:rPr lang="en-PL" sz="1600"/>
                        <a:t>Condition for private investment:</a:t>
                      </a:r>
                    </a:p>
                  </a:txBody>
                  <a:tcPr/>
                </a:tc>
                <a:tc>
                  <a:txBody>
                    <a:bodyPr/>
                    <a:lstStyle/>
                    <a:p>
                      <a:pPr marL="285750" indent="-285750">
                        <a:buFont typeface="Arial" panose="020B0604020202020204" pitchFamily="34" charset="0"/>
                        <a:buChar char="•"/>
                      </a:pPr>
                      <a:r>
                        <a:rPr lang="en-PL" sz="1600"/>
                        <a:t>RUCC: real user cost of capital</a:t>
                      </a:r>
                    </a:p>
                    <a:p>
                      <a:pPr marL="285750" indent="-285750">
                        <a:buFont typeface="Arial" panose="020B0604020202020204" pitchFamily="34" charset="0"/>
                        <a:buChar char="•"/>
                      </a:pPr>
                      <a:r>
                        <a:rPr lang="en-PL" sz="1600"/>
                        <a:t>KP_N: corporate productive capital</a:t>
                      </a:r>
                    </a:p>
                  </a:txBody>
                  <a:tcPr/>
                </a:tc>
                <a:extLst>
                  <a:ext uri="{0D108BD9-81ED-4DB2-BD59-A6C34878D82A}">
                    <a16:rowId xmlns:a16="http://schemas.microsoft.com/office/drawing/2014/main" val="65852646"/>
                  </a:ext>
                </a:extLst>
              </a:tr>
              <a:tr h="1744717">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600"/>
                        <a:t>gfcfp: investment in corporate productive capital</a:t>
                      </a:r>
                    </a:p>
                    <a:p>
                      <a:pPr marL="285750" indent="-285750">
                        <a:buFont typeface="Arial" panose="020B0604020202020204" pitchFamily="34" charset="0"/>
                        <a:buChar char="•"/>
                      </a:pPr>
                      <a:r>
                        <a:rPr lang="en-PL" sz="1600"/>
                        <a:t>MPC: marginal product of private capital</a:t>
                      </a:r>
                    </a:p>
                    <a:p>
                      <a:pPr marL="285750" indent="-285750">
                        <a:buFont typeface="Arial" panose="020B0604020202020204" pitchFamily="34" charset="0"/>
                        <a:buChar char="•"/>
                      </a:pPr>
                      <a:r>
                        <a:rPr lang="en-GB" sz="1600"/>
                        <a:t>p</a:t>
                      </a:r>
                      <a:r>
                        <a:rPr lang="en-PL" sz="1600"/>
                        <a:t>_oil: oil price</a:t>
                      </a:r>
                    </a:p>
                    <a:p>
                      <a:pPr marL="285750" indent="-285750">
                        <a:buFont typeface="Arial" panose="020B0604020202020204" pitchFamily="34" charset="0"/>
                        <a:buChar char="•"/>
                      </a:pPr>
                      <a:r>
                        <a:rPr lang="en-GB" sz="1600"/>
                        <a:t>s</a:t>
                      </a:r>
                      <a:r>
                        <a:rPr lang="en-PL" sz="1600"/>
                        <a:t>_usd_pln: USD/PLN exchange rate</a:t>
                      </a:r>
                    </a:p>
                    <a:p>
                      <a:pPr marL="285750" indent="-285750">
                        <a:buFont typeface="Arial" panose="020B0604020202020204" pitchFamily="34" charset="0"/>
                        <a:buChar char="•"/>
                      </a:pPr>
                      <a:r>
                        <a:rPr lang="en-GB" sz="1600"/>
                        <a:t>p</a:t>
                      </a:r>
                      <a:r>
                        <a:rPr lang="en-PL" sz="1600"/>
                        <a:t>va: value added deflator</a:t>
                      </a:r>
                    </a:p>
                    <a:p>
                      <a:pPr marL="285750" indent="-285750">
                        <a:buFont typeface="Arial" panose="020B0604020202020204" pitchFamily="34" charset="0"/>
                        <a:buChar char="•"/>
                      </a:pPr>
                      <a:r>
                        <a:rPr lang="en-PL" sz="1600"/>
                        <a:t>FINACC: contribution of enterprises’ disposable income to total national income</a:t>
                      </a:r>
                    </a:p>
                  </a:txBody>
                  <a:tcPr/>
                </a:tc>
                <a:extLst>
                  <a:ext uri="{0D108BD9-81ED-4DB2-BD59-A6C34878D82A}">
                    <a16:rowId xmlns:a16="http://schemas.microsoft.com/office/drawing/2014/main" val="1908706516"/>
                  </a:ext>
                </a:extLst>
              </a:tr>
              <a:tr h="1543678">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600"/>
                        <a:t>WAGE_N: average wage in the economy</a:t>
                      </a:r>
                    </a:p>
                    <a:p>
                      <a:pPr marL="285750" indent="-285750">
                        <a:buFont typeface="Arial" panose="020B0604020202020204" pitchFamily="34" charset="0"/>
                        <a:buChar char="•"/>
                      </a:pPr>
                      <a:r>
                        <a:rPr lang="en-PL" sz="1600"/>
                        <a:t>GR_CORP_TR: effective tax rate of social contribution paid by emloyer</a:t>
                      </a:r>
                    </a:p>
                    <a:p>
                      <a:pPr marL="285750" indent="-285750">
                        <a:buFont typeface="Arial" panose="020B0604020202020204" pitchFamily="34" charset="0"/>
                        <a:buChar char="•"/>
                      </a:pPr>
                      <a:r>
                        <a:rPr lang="en-PL" sz="1600"/>
                        <a:t>PVA: gross value added deflator</a:t>
                      </a:r>
                    </a:p>
                    <a:p>
                      <a:pPr marL="285750" indent="-285750">
                        <a:buFont typeface="Arial" panose="020B0604020202020204" pitchFamily="34" charset="0"/>
                        <a:buChar char="•"/>
                      </a:pPr>
                      <a:r>
                        <a:rPr lang="en-PL" sz="1600"/>
                        <a:t>ALMP_N: active labour market policy expenditures</a:t>
                      </a:r>
                    </a:p>
                    <a:p>
                      <a:pPr marL="285750" indent="-285750">
                        <a:buFont typeface="Arial" panose="020B0604020202020204" pitchFamily="34" charset="0"/>
                        <a:buChar char="•"/>
                      </a:pPr>
                      <a:r>
                        <a:rPr lang="en-PL" sz="1600"/>
                        <a:t>GDPN: nominal GDP</a:t>
                      </a:r>
                    </a:p>
                  </a:txBody>
                  <a:tcPr/>
                </a:tc>
                <a:extLst>
                  <a:ext uri="{0D108BD9-81ED-4DB2-BD59-A6C34878D82A}">
                    <a16:rowId xmlns:a16="http://schemas.microsoft.com/office/drawing/2014/main" val="4113443294"/>
                  </a:ext>
                </a:extLst>
              </a:tr>
            </a:tbl>
          </a:graphicData>
        </a:graphic>
      </p:graphicFrame>
      <p:pic>
        <p:nvPicPr>
          <p:cNvPr id="3" name="Picture 2">
            <a:extLst>
              <a:ext uri="{FF2B5EF4-FFF2-40B4-BE49-F238E27FC236}">
                <a16:creationId xmlns:a16="http://schemas.microsoft.com/office/drawing/2014/main" id="{CEF923BD-A49A-2645-9F95-4E70A9CB040A}"/>
              </a:ext>
            </a:extLst>
          </p:cNvPr>
          <p:cNvPicPr>
            <a:picLocks noChangeAspect="1"/>
          </p:cNvPicPr>
          <p:nvPr/>
        </p:nvPicPr>
        <p:blipFill>
          <a:blip r:embed="rId2"/>
          <a:stretch>
            <a:fillRect/>
          </a:stretch>
        </p:blipFill>
        <p:spPr>
          <a:xfrm>
            <a:off x="3395060" y="1288566"/>
            <a:ext cx="3899120" cy="792169"/>
          </a:xfrm>
          <a:prstGeom prst="rect">
            <a:avLst/>
          </a:prstGeom>
        </p:spPr>
      </p:pic>
      <p:pic>
        <p:nvPicPr>
          <p:cNvPr id="7" name="Picture 6">
            <a:extLst>
              <a:ext uri="{FF2B5EF4-FFF2-40B4-BE49-F238E27FC236}">
                <a16:creationId xmlns:a16="http://schemas.microsoft.com/office/drawing/2014/main" id="{6956BA7E-D1C1-1D4B-9B98-B6E105653646}"/>
              </a:ext>
            </a:extLst>
          </p:cNvPr>
          <p:cNvPicPr>
            <a:picLocks noChangeAspect="1"/>
          </p:cNvPicPr>
          <p:nvPr/>
        </p:nvPicPr>
        <p:blipFill>
          <a:blip r:embed="rId3"/>
          <a:stretch>
            <a:fillRect/>
          </a:stretch>
        </p:blipFill>
        <p:spPr>
          <a:xfrm>
            <a:off x="2992197" y="2582700"/>
            <a:ext cx="4979392" cy="1205624"/>
          </a:xfrm>
          <a:prstGeom prst="rect">
            <a:avLst/>
          </a:prstGeom>
        </p:spPr>
      </p:pic>
      <p:pic>
        <p:nvPicPr>
          <p:cNvPr id="8" name="Picture 7">
            <a:extLst>
              <a:ext uri="{FF2B5EF4-FFF2-40B4-BE49-F238E27FC236}">
                <a16:creationId xmlns:a16="http://schemas.microsoft.com/office/drawing/2014/main" id="{8F626639-3AF1-064A-AB27-5B5F494D2FF3}"/>
              </a:ext>
            </a:extLst>
          </p:cNvPr>
          <p:cNvPicPr>
            <a:picLocks noChangeAspect="1"/>
          </p:cNvPicPr>
          <p:nvPr/>
        </p:nvPicPr>
        <p:blipFill>
          <a:blip r:embed="rId4"/>
          <a:stretch>
            <a:fillRect/>
          </a:stretch>
        </p:blipFill>
        <p:spPr>
          <a:xfrm>
            <a:off x="3395060" y="4503952"/>
            <a:ext cx="4026521" cy="1356082"/>
          </a:xfrm>
          <a:prstGeom prst="rect">
            <a:avLst/>
          </a:prstGeom>
        </p:spPr>
      </p:pic>
    </p:spTree>
    <p:extLst>
      <p:ext uri="{BB962C8B-B14F-4D97-AF65-F5344CB8AC3E}">
        <p14:creationId xmlns:p14="http://schemas.microsoft.com/office/powerpoint/2010/main" val="4047196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93EAB10-E928-C048-8E02-1411FDDDFD97}"/>
              </a:ext>
            </a:extLst>
          </p:cNvPr>
          <p:cNvGraphicFramePr>
            <a:graphicFrameLocks noGrp="1"/>
          </p:cNvGraphicFramePr>
          <p:nvPr>
            <p:extLst>
              <p:ext uri="{D42A27DB-BD31-4B8C-83A1-F6EECF244321}">
                <p14:modId xmlns:p14="http://schemas.microsoft.com/office/powerpoint/2010/main" val="2400475208"/>
              </p:ext>
            </p:extLst>
          </p:nvPr>
        </p:nvGraphicFramePr>
        <p:xfrm>
          <a:off x="10510" y="0"/>
          <a:ext cx="12181490" cy="6842234"/>
        </p:xfrm>
        <a:graphic>
          <a:graphicData uri="http://schemas.openxmlformats.org/drawingml/2006/table">
            <a:tbl>
              <a:tblPr firstRow="1" bandRow="1">
                <a:tableStyleId>{21E4AEA4-8DFA-4A89-87EB-49C32662AFE0}</a:tableStyleId>
              </a:tblPr>
              <a:tblGrid>
                <a:gridCol w="1902373">
                  <a:extLst>
                    <a:ext uri="{9D8B030D-6E8A-4147-A177-3AD203B41FA5}">
                      <a16:colId xmlns:a16="http://schemas.microsoft.com/office/drawing/2014/main" val="383550722"/>
                    </a:ext>
                  </a:extLst>
                </a:gridCol>
                <a:gridCol w="4866289">
                  <a:extLst>
                    <a:ext uri="{9D8B030D-6E8A-4147-A177-3AD203B41FA5}">
                      <a16:colId xmlns:a16="http://schemas.microsoft.com/office/drawing/2014/main" val="2749683064"/>
                    </a:ext>
                  </a:extLst>
                </a:gridCol>
                <a:gridCol w="5412828">
                  <a:extLst>
                    <a:ext uri="{9D8B030D-6E8A-4147-A177-3AD203B41FA5}">
                      <a16:colId xmlns:a16="http://schemas.microsoft.com/office/drawing/2014/main" val="4267548084"/>
                    </a:ext>
                  </a:extLst>
                </a:gridCol>
              </a:tblGrid>
              <a:tr h="370840">
                <a:tc>
                  <a:txBody>
                    <a:bodyPr/>
                    <a:lstStyle/>
                    <a:p>
                      <a:r>
                        <a:rPr lang="en-PL"/>
                        <a:t>Sector</a:t>
                      </a:r>
                    </a:p>
                  </a:txBody>
                  <a:tcPr/>
                </a:tc>
                <a:tc>
                  <a:txBody>
                    <a:bodyPr/>
                    <a:lstStyle/>
                    <a:p>
                      <a:r>
                        <a:rPr lang="en-PL"/>
                        <a:t>Equations</a:t>
                      </a:r>
                    </a:p>
                  </a:txBody>
                  <a:tcPr/>
                </a:tc>
                <a:tc>
                  <a:txBody>
                    <a:bodyPr/>
                    <a:lstStyle/>
                    <a:p>
                      <a:r>
                        <a:rPr lang="en-PL"/>
                        <a:t>Variables </a:t>
                      </a:r>
                    </a:p>
                  </a:txBody>
                  <a:tcPr/>
                </a:tc>
                <a:extLst>
                  <a:ext uri="{0D108BD9-81ED-4DB2-BD59-A6C34878D82A}">
                    <a16:rowId xmlns:a16="http://schemas.microsoft.com/office/drawing/2014/main" val="1739181697"/>
                  </a:ext>
                </a:extLst>
              </a:tr>
              <a:tr h="601483">
                <a:tc rowSpan="4">
                  <a:txBody>
                    <a:bodyPr/>
                    <a:lstStyle/>
                    <a:p>
                      <a:r>
                        <a:rPr lang="en-PL" b="1"/>
                        <a:t>III. Labour market</a:t>
                      </a:r>
                    </a:p>
                    <a:p>
                      <a:endParaRPr lang="en-PL"/>
                    </a:p>
                    <a:p>
                      <a:r>
                        <a:rPr lang="en-PL" b="1"/>
                        <a:t>1, Model divided in 3 groups of population: </a:t>
                      </a:r>
                      <a:r>
                        <a:rPr lang="en-PL"/>
                        <a:t>(15;24); (25;44); and over 45</a:t>
                      </a:r>
                    </a:p>
                    <a:p>
                      <a:endParaRPr lang="en-PL"/>
                    </a:p>
                    <a:p>
                      <a:r>
                        <a:rPr lang="en-PL" b="1"/>
                        <a:t>2, Economic activity has:</a:t>
                      </a:r>
                    </a:p>
                    <a:p>
                      <a:pPr marL="285750" indent="-285750">
                        <a:buFontTx/>
                        <a:buChar char="-"/>
                      </a:pPr>
                      <a:r>
                        <a:rPr lang="en-PL"/>
                        <a:t>Negative impact of unemployment</a:t>
                      </a:r>
                    </a:p>
                    <a:p>
                      <a:pPr marL="285750" indent="-285750">
                        <a:buFontTx/>
                        <a:buChar char="-"/>
                      </a:pPr>
                      <a:r>
                        <a:rPr lang="en-PL"/>
                        <a:t>Negative impact of taxes</a:t>
                      </a:r>
                    </a:p>
                    <a:p>
                      <a:pPr marL="285750" indent="-285750">
                        <a:buFontTx/>
                        <a:buChar char="-"/>
                      </a:pPr>
                      <a:r>
                        <a:rPr lang="en-PL"/>
                        <a:t>Negative impact of alternative sources of income</a:t>
                      </a:r>
                    </a:p>
                  </a:txBody>
                  <a:tcPr/>
                </a:tc>
                <a:tc>
                  <a:txBody>
                    <a:bodyPr/>
                    <a:lstStyle/>
                    <a:p>
                      <a:endParaRPr lang="en-PL"/>
                    </a:p>
                  </a:txBody>
                  <a:tcPr/>
                </a:tc>
                <a:tc>
                  <a:txBody>
                    <a:bodyPr/>
                    <a:lstStyle/>
                    <a:p>
                      <a:pPr marL="285750" indent="-285750">
                        <a:buFont typeface="Arial" panose="020B0604020202020204" pitchFamily="34" charset="0"/>
                        <a:buChar char="•"/>
                      </a:pPr>
                      <a:r>
                        <a:rPr lang="en-PL" sz="1000"/>
                        <a:t>LF_Y: labour force aged 15-24</a:t>
                      </a:r>
                    </a:p>
                    <a:p>
                      <a:pPr marL="285750" indent="-285750">
                        <a:buFont typeface="Arial" panose="020B0604020202020204" pitchFamily="34" charset="0"/>
                        <a:buChar char="•"/>
                      </a:pPr>
                      <a:r>
                        <a:rPr lang="en-PL" sz="1000"/>
                        <a:t>POP_Y: population aged 15-24</a:t>
                      </a:r>
                    </a:p>
                    <a:p>
                      <a:pPr marL="285750" indent="-285750">
                        <a:buFont typeface="Arial" panose="020B0604020202020204" pitchFamily="34" charset="0"/>
                        <a:buChar char="•"/>
                      </a:pPr>
                      <a:r>
                        <a:rPr lang="en-PL" sz="1000"/>
                        <a:t>UNRATE: unemployment rate</a:t>
                      </a:r>
                    </a:p>
                    <a:p>
                      <a:pPr marL="285750" indent="-285750">
                        <a:buFont typeface="Arial" panose="020B0604020202020204" pitchFamily="34" charset="0"/>
                        <a:buChar char="•"/>
                      </a:pPr>
                      <a:r>
                        <a:rPr lang="en-PL" sz="1000"/>
                        <a:t>D99q1: the impact of changes in healthcare system</a:t>
                      </a:r>
                    </a:p>
                    <a:p>
                      <a:pPr marL="285750" indent="-285750">
                        <a:buFont typeface="Arial" panose="020B0604020202020204" pitchFamily="34" charset="0"/>
                        <a:buChar char="•"/>
                      </a:pPr>
                      <a:r>
                        <a:rPr lang="en-PL" sz="1000"/>
                        <a:t>D97q1: the impact of changes in unemployment benefit system</a:t>
                      </a:r>
                    </a:p>
                    <a:p>
                      <a:pPr marL="285750" indent="-285750">
                        <a:buFont typeface="Arial" panose="020B0604020202020204" pitchFamily="34" charset="0"/>
                        <a:buChar char="•"/>
                      </a:pPr>
                      <a:r>
                        <a:rPr lang="en-PL" sz="1000"/>
                        <a:t>GR_EMP_TR: effective tax rate of social contribution paid by employees</a:t>
                      </a:r>
                    </a:p>
                    <a:p>
                      <a:pPr marL="285750" indent="-285750">
                        <a:buFont typeface="Arial" panose="020B0604020202020204" pitchFamily="34" charset="0"/>
                        <a:buChar char="•"/>
                      </a:pPr>
                      <a:r>
                        <a:rPr lang="en-PL" sz="1000"/>
                        <a:t>GR_PIT_TR: effective rate of PIT</a:t>
                      </a:r>
                    </a:p>
                    <a:p>
                      <a:pPr marL="285750" indent="-285750">
                        <a:buFont typeface="Arial" panose="020B0604020202020204" pitchFamily="34" charset="0"/>
                        <a:buChar char="•"/>
                      </a:pPr>
                      <a:r>
                        <a:rPr lang="en-PL" sz="1000"/>
                        <a:t>GR_HC_TR: effective rate of heath insurance</a:t>
                      </a:r>
                    </a:p>
                    <a:p>
                      <a:pPr marL="285750" indent="-285750">
                        <a:buFont typeface="Arial" panose="020B0604020202020204" pitchFamily="34" charset="0"/>
                        <a:buChar char="•"/>
                      </a:pPr>
                      <a:r>
                        <a:rPr lang="en-PL" sz="1000"/>
                        <a:t>INTAX: effective rate of indirect taxes</a:t>
                      </a:r>
                    </a:p>
                    <a:p>
                      <a:pPr marL="285750" indent="-285750">
                        <a:buFont typeface="Arial" panose="020B0604020202020204" pitchFamily="34" charset="0"/>
                        <a:buChar char="•"/>
                      </a:pPr>
                      <a:r>
                        <a:rPr lang="en-PL" sz="1000"/>
                        <a:t>MINW: minimal to average wage ratio</a:t>
                      </a:r>
                    </a:p>
                    <a:p>
                      <a:pPr marL="285750" indent="-285750">
                        <a:buFont typeface="Arial" panose="020B0604020202020204" pitchFamily="34" charset="0"/>
                        <a:buChar char="•"/>
                      </a:pPr>
                      <a:r>
                        <a:rPr lang="en-PL" sz="1000"/>
                        <a:t>RR_REM: ratio of remittance to wage fund</a:t>
                      </a:r>
                    </a:p>
                    <a:p>
                      <a:pPr marL="285750" indent="-285750">
                        <a:buFont typeface="Arial" panose="020B0604020202020204" pitchFamily="34" charset="0"/>
                        <a:buChar char="•"/>
                      </a:pPr>
                      <a:r>
                        <a:rPr lang="en-PL" sz="1000"/>
                        <a:t>STUDENT: share of fulltime students in population aged 15-24</a:t>
                      </a:r>
                    </a:p>
                  </a:txBody>
                  <a:tcPr/>
                </a:tc>
                <a:extLst>
                  <a:ext uri="{0D108BD9-81ED-4DB2-BD59-A6C34878D82A}">
                    <a16:rowId xmlns:a16="http://schemas.microsoft.com/office/drawing/2014/main" val="2587065188"/>
                  </a:ext>
                </a:extLst>
              </a:tr>
              <a:tr h="1640840">
                <a:tc vMerge="1">
                  <a:txBody>
                    <a:bodyPr/>
                    <a:lstStyle/>
                    <a:p>
                      <a:endParaRPr lang="en-PL"/>
                    </a:p>
                  </a:txBody>
                  <a:tcPr/>
                </a:tc>
                <a:tc>
                  <a:txBody>
                    <a:bodyPr/>
                    <a:lstStyle/>
                    <a:p>
                      <a:r>
                        <a:rPr lang="en-PL" sz="1600"/>
                        <a:t>   Supply of labour force aged 15-24</a:t>
                      </a:r>
                    </a:p>
                  </a:txBody>
                  <a:tcPr/>
                </a:tc>
                <a:tc>
                  <a:txBody>
                    <a:bodyPr/>
                    <a:lstStyle/>
                    <a:p>
                      <a:pPr marL="285750" indent="-285750">
                        <a:buFont typeface="Arial" panose="020B0604020202020204" pitchFamily="34" charset="0"/>
                        <a:buChar char="•"/>
                      </a:pPr>
                      <a:r>
                        <a:rPr lang="en-PL" sz="1000"/>
                        <a:t>WAGE_N: average nominal wage in the economy</a:t>
                      </a:r>
                    </a:p>
                    <a:p>
                      <a:pPr marL="285750" indent="-285750">
                        <a:buFont typeface="Arial" panose="020B0604020202020204" pitchFamily="34" charset="0"/>
                        <a:buChar char="•"/>
                      </a:pPr>
                      <a:r>
                        <a:rPr lang="en-PL" sz="1000"/>
                        <a:t>tfp: total factor productivity</a:t>
                      </a:r>
                    </a:p>
                    <a:p>
                      <a:pPr marL="285750" indent="-285750">
                        <a:buFont typeface="Arial" panose="020B0604020202020204" pitchFamily="34" charset="0"/>
                        <a:buChar char="•"/>
                      </a:pPr>
                      <a:endParaRPr lang="en-PL"/>
                    </a:p>
                  </a:txBody>
                  <a:tcPr/>
                </a:tc>
                <a:extLst>
                  <a:ext uri="{0D108BD9-81ED-4DB2-BD59-A6C34878D82A}">
                    <a16:rowId xmlns:a16="http://schemas.microsoft.com/office/drawing/2014/main" val="2994395265"/>
                  </a:ext>
                </a:extLst>
              </a:tr>
              <a:tr h="1492469">
                <a:tc vMerge="1">
                  <a:txBody>
                    <a:bodyPr/>
                    <a:lstStyle/>
                    <a:p>
                      <a:endParaRPr lang="en-PL"/>
                    </a:p>
                  </a:txBody>
                  <a:tcPr/>
                </a:tc>
                <a:tc>
                  <a:txBody>
                    <a:bodyPr/>
                    <a:lstStyle/>
                    <a:p>
                      <a:endParaRPr lang="en-PL"/>
                    </a:p>
                  </a:txBody>
                  <a:tcPr/>
                </a:tc>
                <a:tc>
                  <a:txBody>
                    <a:bodyPr/>
                    <a:lstStyle/>
                    <a:p>
                      <a:endParaRPr lang="en-PL"/>
                    </a:p>
                  </a:txBody>
                  <a:tcPr/>
                </a:tc>
                <a:extLst>
                  <a:ext uri="{0D108BD9-81ED-4DB2-BD59-A6C34878D82A}">
                    <a16:rowId xmlns:a16="http://schemas.microsoft.com/office/drawing/2014/main" val="2980165073"/>
                  </a:ext>
                </a:extLst>
              </a:tr>
              <a:tr h="1417845">
                <a:tc vMerge="1">
                  <a:txBody>
                    <a:bodyPr/>
                    <a:lstStyle/>
                    <a:p>
                      <a:endParaRPr lang="en-PL"/>
                    </a:p>
                  </a:txBody>
                  <a:tcPr/>
                </a:tc>
                <a:tc>
                  <a:txBody>
                    <a:bodyPr/>
                    <a:lstStyle/>
                    <a:p>
                      <a:endParaRPr lang="en-PL"/>
                    </a:p>
                  </a:txBody>
                  <a:tcPr/>
                </a:tc>
                <a:tc>
                  <a:txBody>
                    <a:bodyPr/>
                    <a:lstStyle/>
                    <a:p>
                      <a:endParaRPr lang="en-PL"/>
                    </a:p>
                  </a:txBody>
                  <a:tcPr/>
                </a:tc>
                <a:extLst>
                  <a:ext uri="{0D108BD9-81ED-4DB2-BD59-A6C34878D82A}">
                    <a16:rowId xmlns:a16="http://schemas.microsoft.com/office/drawing/2014/main" val="1446987088"/>
                  </a:ext>
                </a:extLst>
              </a:tr>
            </a:tbl>
          </a:graphicData>
        </a:graphic>
      </p:graphicFrame>
      <p:pic>
        <p:nvPicPr>
          <p:cNvPr id="3" name="Picture 2">
            <a:extLst>
              <a:ext uri="{FF2B5EF4-FFF2-40B4-BE49-F238E27FC236}">
                <a16:creationId xmlns:a16="http://schemas.microsoft.com/office/drawing/2014/main" id="{0592E5E2-2AA1-134B-9003-C727340F684D}"/>
              </a:ext>
            </a:extLst>
          </p:cNvPr>
          <p:cNvPicPr>
            <a:picLocks noChangeAspect="1"/>
          </p:cNvPicPr>
          <p:nvPr/>
        </p:nvPicPr>
        <p:blipFill>
          <a:blip r:embed="rId2"/>
          <a:stretch>
            <a:fillRect/>
          </a:stretch>
        </p:blipFill>
        <p:spPr>
          <a:xfrm>
            <a:off x="2133768" y="674421"/>
            <a:ext cx="4539985" cy="1097163"/>
          </a:xfrm>
          <a:prstGeom prst="rect">
            <a:avLst/>
          </a:prstGeom>
        </p:spPr>
      </p:pic>
      <p:pic>
        <p:nvPicPr>
          <p:cNvPr id="7" name="Picture 6">
            <a:extLst>
              <a:ext uri="{FF2B5EF4-FFF2-40B4-BE49-F238E27FC236}">
                <a16:creationId xmlns:a16="http://schemas.microsoft.com/office/drawing/2014/main" id="{232723FF-3737-2C49-9BD1-EDD0054EE3BB}"/>
              </a:ext>
            </a:extLst>
          </p:cNvPr>
          <p:cNvPicPr>
            <a:picLocks noChangeAspect="1"/>
          </p:cNvPicPr>
          <p:nvPr/>
        </p:nvPicPr>
        <p:blipFill>
          <a:blip r:embed="rId3"/>
          <a:stretch>
            <a:fillRect/>
          </a:stretch>
        </p:blipFill>
        <p:spPr>
          <a:xfrm>
            <a:off x="2133768" y="2684567"/>
            <a:ext cx="4401403" cy="1077266"/>
          </a:xfrm>
          <a:prstGeom prst="rect">
            <a:avLst/>
          </a:prstGeom>
        </p:spPr>
      </p:pic>
      <p:pic>
        <p:nvPicPr>
          <p:cNvPr id="8" name="Picture 7">
            <a:extLst>
              <a:ext uri="{FF2B5EF4-FFF2-40B4-BE49-F238E27FC236}">
                <a16:creationId xmlns:a16="http://schemas.microsoft.com/office/drawing/2014/main" id="{929ECEF0-B16C-E84A-93CA-44024F630311}"/>
              </a:ext>
            </a:extLst>
          </p:cNvPr>
          <p:cNvPicPr>
            <a:picLocks noChangeAspect="1"/>
          </p:cNvPicPr>
          <p:nvPr/>
        </p:nvPicPr>
        <p:blipFill>
          <a:blip r:embed="rId4"/>
          <a:stretch>
            <a:fillRect/>
          </a:stretch>
        </p:blipFill>
        <p:spPr>
          <a:xfrm>
            <a:off x="2133769" y="4089835"/>
            <a:ext cx="4533513" cy="1189859"/>
          </a:xfrm>
          <a:prstGeom prst="rect">
            <a:avLst/>
          </a:prstGeom>
        </p:spPr>
      </p:pic>
      <p:pic>
        <p:nvPicPr>
          <p:cNvPr id="9" name="Picture 8">
            <a:extLst>
              <a:ext uri="{FF2B5EF4-FFF2-40B4-BE49-F238E27FC236}">
                <a16:creationId xmlns:a16="http://schemas.microsoft.com/office/drawing/2014/main" id="{01461727-556B-2249-A997-066D30262A6D}"/>
              </a:ext>
            </a:extLst>
          </p:cNvPr>
          <p:cNvPicPr>
            <a:picLocks noChangeAspect="1"/>
          </p:cNvPicPr>
          <p:nvPr/>
        </p:nvPicPr>
        <p:blipFill>
          <a:blip r:embed="rId5"/>
          <a:stretch>
            <a:fillRect/>
          </a:stretch>
        </p:blipFill>
        <p:spPr>
          <a:xfrm>
            <a:off x="2133768" y="5587799"/>
            <a:ext cx="4467459" cy="1274022"/>
          </a:xfrm>
          <a:prstGeom prst="rect">
            <a:avLst/>
          </a:prstGeom>
        </p:spPr>
      </p:pic>
      <p:pic>
        <p:nvPicPr>
          <p:cNvPr id="10" name="Picture 9">
            <a:extLst>
              <a:ext uri="{FF2B5EF4-FFF2-40B4-BE49-F238E27FC236}">
                <a16:creationId xmlns:a16="http://schemas.microsoft.com/office/drawing/2014/main" id="{086B522F-366F-4A4A-BA2F-B84AA3DC6478}"/>
              </a:ext>
            </a:extLst>
          </p:cNvPr>
          <p:cNvPicPr>
            <a:picLocks noChangeAspect="1"/>
          </p:cNvPicPr>
          <p:nvPr/>
        </p:nvPicPr>
        <p:blipFill>
          <a:blip r:embed="rId6"/>
          <a:stretch>
            <a:fillRect/>
          </a:stretch>
        </p:blipFill>
        <p:spPr>
          <a:xfrm>
            <a:off x="7176777" y="4066120"/>
            <a:ext cx="4505727" cy="1237287"/>
          </a:xfrm>
          <a:prstGeom prst="rect">
            <a:avLst/>
          </a:prstGeom>
        </p:spPr>
      </p:pic>
      <p:pic>
        <p:nvPicPr>
          <p:cNvPr id="11" name="Picture 10">
            <a:extLst>
              <a:ext uri="{FF2B5EF4-FFF2-40B4-BE49-F238E27FC236}">
                <a16:creationId xmlns:a16="http://schemas.microsoft.com/office/drawing/2014/main" id="{F991A226-71C7-574C-8293-965E1E5CFDE6}"/>
              </a:ext>
            </a:extLst>
          </p:cNvPr>
          <p:cNvPicPr>
            <a:picLocks noChangeAspect="1"/>
          </p:cNvPicPr>
          <p:nvPr/>
        </p:nvPicPr>
        <p:blipFill>
          <a:blip r:embed="rId7"/>
          <a:stretch>
            <a:fillRect/>
          </a:stretch>
        </p:blipFill>
        <p:spPr>
          <a:xfrm>
            <a:off x="7176777" y="5587799"/>
            <a:ext cx="4850615" cy="1097163"/>
          </a:xfrm>
          <a:prstGeom prst="rect">
            <a:avLst/>
          </a:prstGeom>
        </p:spPr>
      </p:pic>
    </p:spTree>
    <p:extLst>
      <p:ext uri="{BB962C8B-B14F-4D97-AF65-F5344CB8AC3E}">
        <p14:creationId xmlns:p14="http://schemas.microsoft.com/office/powerpoint/2010/main" val="402754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59A4768-7E51-D942-AA34-14EF8ABB68BB}"/>
              </a:ext>
            </a:extLst>
          </p:cNvPr>
          <p:cNvGraphicFramePr>
            <a:graphicFrameLocks noGrp="1"/>
          </p:cNvGraphicFramePr>
          <p:nvPr>
            <p:extLst>
              <p:ext uri="{D42A27DB-BD31-4B8C-83A1-F6EECF244321}">
                <p14:modId xmlns:p14="http://schemas.microsoft.com/office/powerpoint/2010/main" val="1059639615"/>
              </p:ext>
            </p:extLst>
          </p:nvPr>
        </p:nvGraphicFramePr>
        <p:xfrm>
          <a:off x="0" y="0"/>
          <a:ext cx="12192000" cy="6842234"/>
        </p:xfrm>
        <a:graphic>
          <a:graphicData uri="http://schemas.openxmlformats.org/drawingml/2006/table">
            <a:tbl>
              <a:tblPr firstRow="1" bandRow="1">
                <a:tableStyleId>{21E4AEA4-8DFA-4A89-87EB-49C32662AFE0}</a:tableStyleId>
              </a:tblPr>
              <a:tblGrid>
                <a:gridCol w="1849821">
                  <a:extLst>
                    <a:ext uri="{9D8B030D-6E8A-4147-A177-3AD203B41FA5}">
                      <a16:colId xmlns:a16="http://schemas.microsoft.com/office/drawing/2014/main" val="3856545624"/>
                    </a:ext>
                  </a:extLst>
                </a:gridCol>
                <a:gridCol w="6278179">
                  <a:extLst>
                    <a:ext uri="{9D8B030D-6E8A-4147-A177-3AD203B41FA5}">
                      <a16:colId xmlns:a16="http://schemas.microsoft.com/office/drawing/2014/main" val="3304469275"/>
                    </a:ext>
                  </a:extLst>
                </a:gridCol>
                <a:gridCol w="4064000">
                  <a:extLst>
                    <a:ext uri="{9D8B030D-6E8A-4147-A177-3AD203B41FA5}">
                      <a16:colId xmlns:a16="http://schemas.microsoft.com/office/drawing/2014/main" val="613090933"/>
                    </a:ext>
                  </a:extLst>
                </a:gridCol>
              </a:tblGrid>
              <a:tr h="370840">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436032336"/>
                  </a:ext>
                </a:extLst>
              </a:tr>
              <a:tr h="1363367">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b="1"/>
                        <a:t>III. Labour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L"/>
                    </a:p>
                    <a:p>
                      <a:r>
                        <a:rPr lang="en-PL" b="1"/>
                        <a:t>3, Wage equation: </a:t>
                      </a:r>
                      <a:r>
                        <a:rPr lang="en-PL"/>
                        <a:t>The wage curve presents the relationship between the desired real wage of employees and their actual remuneration from work.</a:t>
                      </a:r>
                    </a:p>
                    <a:p>
                      <a:r>
                        <a:rPr lang="en-PL"/>
                        <a:t> </a:t>
                      </a:r>
                    </a:p>
                  </a:txBody>
                  <a:tcPr/>
                </a:tc>
                <a:tc>
                  <a:txBody>
                    <a:bodyPr/>
                    <a:lstStyle/>
                    <a:p>
                      <a:endParaRPr lang="en-PL"/>
                    </a:p>
                  </a:txBody>
                  <a:tcPr/>
                </a:tc>
                <a:tc>
                  <a:txBody>
                    <a:bodyPr/>
                    <a:lstStyle/>
                    <a:p>
                      <a:pPr marL="285750" indent="-285750">
                        <a:buFont typeface="Arial" panose="020B0604020202020204" pitchFamily="34" charset="0"/>
                        <a:buChar char="•"/>
                      </a:pPr>
                      <a:r>
                        <a:rPr lang="en-PL" sz="1200"/>
                        <a:t>cpi: consumer price index</a:t>
                      </a:r>
                    </a:p>
                    <a:p>
                      <a:pPr marL="285750" indent="-285750">
                        <a:buFont typeface="Arial" panose="020B0604020202020204" pitchFamily="34" charset="0"/>
                        <a:buChar char="•"/>
                      </a:pPr>
                      <a:r>
                        <a:rPr lang="en-PL" sz="1200"/>
                        <a:t>UNRATE: unemployment rate</a:t>
                      </a:r>
                    </a:p>
                    <a:p>
                      <a:pPr marL="285750" indent="-285750">
                        <a:buFont typeface="Arial" panose="020B0604020202020204" pitchFamily="34" charset="0"/>
                        <a:buChar char="•"/>
                      </a:pPr>
                      <a:r>
                        <a:rPr lang="en-PL" sz="1200"/>
                        <a:t>RR_UNEMP: replacement ratio of unemployment benefits</a:t>
                      </a:r>
                    </a:p>
                    <a:p>
                      <a:pPr marL="285750" indent="-285750">
                        <a:buFont typeface="Arial" panose="020B0604020202020204" pitchFamily="34" charset="0"/>
                        <a:buChar char="•"/>
                      </a:pPr>
                      <a:r>
                        <a:rPr lang="en-PL" sz="1200"/>
                        <a:t>RR_REM: ratio of remittances to wage fund</a:t>
                      </a:r>
                    </a:p>
                    <a:p>
                      <a:pPr marL="285750" indent="-285750">
                        <a:buFont typeface="Arial" panose="020B0604020202020204" pitchFamily="34" charset="0"/>
                        <a:buChar char="•"/>
                      </a:pPr>
                      <a:r>
                        <a:rPr lang="en-PL" sz="1200"/>
                        <a:t>POP_Y: Population aged 15-24</a:t>
                      </a:r>
                    </a:p>
                    <a:p>
                      <a:pPr marL="285750" indent="-285750">
                        <a:buFont typeface="Arial" panose="020B0604020202020204" pitchFamily="34" charset="0"/>
                        <a:buChar char="•"/>
                      </a:pPr>
                      <a:r>
                        <a:rPr lang="en-PL" sz="1200"/>
                        <a:t>POP: total population</a:t>
                      </a:r>
                    </a:p>
                    <a:p>
                      <a:pPr marL="285750" indent="-285750">
                        <a:buFont typeface="Arial" panose="020B0604020202020204" pitchFamily="34" charset="0"/>
                        <a:buChar char="•"/>
                      </a:pPr>
                      <a:r>
                        <a:rPr lang="en-PL" sz="1200"/>
                        <a:t>MINW: minimum to average wage ratio</a:t>
                      </a:r>
                    </a:p>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30807577"/>
                  </a:ext>
                </a:extLst>
              </a:tr>
              <a:tr h="1454807">
                <a:tc vMerge="1">
                  <a:txBody>
                    <a:bodyPr/>
                    <a:lstStyle/>
                    <a:p>
                      <a:endParaRPr lang="en-PL"/>
                    </a:p>
                  </a:txBody>
                  <a:tcPr/>
                </a:tc>
                <a:tc>
                  <a:txBody>
                    <a:bodyPr/>
                    <a:lstStyle/>
                    <a:p>
                      <a:r>
                        <a:rPr lang="en-PL"/>
                        <a:t>    Price equation</a:t>
                      </a:r>
                    </a:p>
                  </a:txBody>
                  <a:tcPr/>
                </a:tc>
                <a:tc>
                  <a:txBody>
                    <a:bodyPr/>
                    <a:lstStyle/>
                    <a:p>
                      <a:pPr marL="285750" indent="-285750">
                        <a:buFont typeface="Arial" panose="020B0604020202020204" pitchFamily="34" charset="0"/>
                        <a:buChar char="•"/>
                      </a:pPr>
                      <a:r>
                        <a:rPr lang="en-PL" sz="1200"/>
                        <a:t>pva: value added deflator</a:t>
                      </a:r>
                    </a:p>
                    <a:p>
                      <a:pPr marL="285750" indent="-285750">
                        <a:buFont typeface="Arial" panose="020B0604020202020204" pitchFamily="34" charset="0"/>
                        <a:buChar char="•"/>
                      </a:pPr>
                      <a:r>
                        <a:rPr lang="en-GB" sz="1200"/>
                        <a:t>u</a:t>
                      </a:r>
                      <a:r>
                        <a:rPr lang="en-PL" sz="1200"/>
                        <a:t>lcna: non-farm unit labour cost</a:t>
                      </a:r>
                    </a:p>
                    <a:p>
                      <a:pPr marL="285750" indent="-285750">
                        <a:buFont typeface="Arial" panose="020B0604020202020204" pitchFamily="34" charset="0"/>
                        <a:buChar char="•"/>
                      </a:pPr>
                      <a:r>
                        <a:rPr lang="en-GB" sz="1200"/>
                        <a:t>p</a:t>
                      </a:r>
                      <a:r>
                        <a:rPr lang="en-PL" sz="1200"/>
                        <a:t>imp: prices of imported goods</a:t>
                      </a:r>
                    </a:p>
                    <a:p>
                      <a:pPr marL="285750" indent="-285750">
                        <a:buFont typeface="Arial" panose="020B0604020202020204" pitchFamily="34" charset="0"/>
                        <a:buChar char="•"/>
                      </a:pPr>
                      <a:r>
                        <a:rPr lang="en-PL" sz="1200"/>
                        <a:t>GR_TAR_TR: effective rate of import duties</a:t>
                      </a:r>
                    </a:p>
                  </a:txBody>
                  <a:tcPr/>
                </a:tc>
                <a:extLst>
                  <a:ext uri="{0D108BD9-81ED-4DB2-BD59-A6C34878D82A}">
                    <a16:rowId xmlns:a16="http://schemas.microsoft.com/office/drawing/2014/main" val="2755696176"/>
                  </a:ext>
                </a:extLst>
              </a:tr>
              <a:tr h="1381059">
                <a:tc vMerge="1">
                  <a:txBody>
                    <a:bodyPr/>
                    <a:lstStyle/>
                    <a:p>
                      <a:endParaRPr lang="en-PL"/>
                    </a:p>
                  </a:txBody>
                  <a:tcPr/>
                </a:tc>
                <a:tc>
                  <a:txBody>
                    <a:bodyPr/>
                    <a:lstStyle/>
                    <a:p>
                      <a:endParaRPr lang="en-PL"/>
                    </a:p>
                  </a:txBody>
                  <a:tcPr/>
                </a:tc>
                <a:tc>
                  <a:txBody>
                    <a:bodyPr/>
                    <a:lstStyle/>
                    <a:p>
                      <a:endParaRPr lang="en-PL"/>
                    </a:p>
                  </a:txBody>
                  <a:tcPr/>
                </a:tc>
                <a:extLst>
                  <a:ext uri="{0D108BD9-81ED-4DB2-BD59-A6C34878D82A}">
                    <a16:rowId xmlns:a16="http://schemas.microsoft.com/office/drawing/2014/main" val="2477919044"/>
                  </a:ext>
                </a:extLst>
              </a:tr>
              <a:tr h="2081048">
                <a:tc vMerge="1">
                  <a:txBody>
                    <a:bodyPr/>
                    <a:lstStyle/>
                    <a:p>
                      <a:endParaRPr lang="en-PL"/>
                    </a:p>
                  </a:txBody>
                  <a:tcPr/>
                </a:tc>
                <a:tc>
                  <a:txBody>
                    <a:bodyPr/>
                    <a:lstStyle/>
                    <a:p>
                      <a:endParaRPr lang="en-PL"/>
                    </a:p>
                  </a:txBody>
                  <a:tcPr/>
                </a:tc>
                <a:tc>
                  <a:txBody>
                    <a:bodyPr/>
                    <a:lstStyle/>
                    <a:p>
                      <a:pPr marL="171450" indent="-171450">
                        <a:buFont typeface="Arial" panose="020B0604020202020204" pitchFamily="34" charset="0"/>
                        <a:buChar char="•"/>
                      </a:pPr>
                      <a:r>
                        <a:rPr lang="en-PL" sz="1200"/>
                        <a:t>NAWRU: unemployment equilibrium rate</a:t>
                      </a:r>
                    </a:p>
                  </a:txBody>
                  <a:tcPr/>
                </a:tc>
                <a:extLst>
                  <a:ext uri="{0D108BD9-81ED-4DB2-BD59-A6C34878D82A}">
                    <a16:rowId xmlns:a16="http://schemas.microsoft.com/office/drawing/2014/main" val="1984796621"/>
                  </a:ext>
                </a:extLst>
              </a:tr>
            </a:tbl>
          </a:graphicData>
        </a:graphic>
      </p:graphicFrame>
      <p:pic>
        <p:nvPicPr>
          <p:cNvPr id="3" name="Picture 2">
            <a:extLst>
              <a:ext uri="{FF2B5EF4-FFF2-40B4-BE49-F238E27FC236}">
                <a16:creationId xmlns:a16="http://schemas.microsoft.com/office/drawing/2014/main" id="{BD212E92-7E31-7A44-B140-769694E82794}"/>
              </a:ext>
            </a:extLst>
          </p:cNvPr>
          <p:cNvPicPr>
            <a:picLocks noChangeAspect="1"/>
          </p:cNvPicPr>
          <p:nvPr/>
        </p:nvPicPr>
        <p:blipFill>
          <a:blip r:embed="rId2"/>
          <a:stretch>
            <a:fillRect/>
          </a:stretch>
        </p:blipFill>
        <p:spPr>
          <a:xfrm>
            <a:off x="2153089" y="490920"/>
            <a:ext cx="3834757" cy="1117163"/>
          </a:xfrm>
          <a:prstGeom prst="rect">
            <a:avLst/>
          </a:prstGeom>
        </p:spPr>
      </p:pic>
      <p:pic>
        <p:nvPicPr>
          <p:cNvPr id="5" name="Picture 4">
            <a:extLst>
              <a:ext uri="{FF2B5EF4-FFF2-40B4-BE49-F238E27FC236}">
                <a16:creationId xmlns:a16="http://schemas.microsoft.com/office/drawing/2014/main" id="{C4E8F9B5-2B6F-7B42-B0A9-F85F01EB0579}"/>
              </a:ext>
            </a:extLst>
          </p:cNvPr>
          <p:cNvPicPr>
            <a:picLocks noChangeAspect="1"/>
          </p:cNvPicPr>
          <p:nvPr/>
        </p:nvPicPr>
        <p:blipFill>
          <a:blip r:embed="rId3"/>
          <a:stretch>
            <a:fillRect/>
          </a:stretch>
        </p:blipFill>
        <p:spPr>
          <a:xfrm>
            <a:off x="2153089" y="2339647"/>
            <a:ext cx="5558220" cy="613760"/>
          </a:xfrm>
          <a:prstGeom prst="rect">
            <a:avLst/>
          </a:prstGeom>
        </p:spPr>
      </p:pic>
      <p:pic>
        <p:nvPicPr>
          <p:cNvPr id="7" name="Picture 6">
            <a:extLst>
              <a:ext uri="{FF2B5EF4-FFF2-40B4-BE49-F238E27FC236}">
                <a16:creationId xmlns:a16="http://schemas.microsoft.com/office/drawing/2014/main" id="{2824961D-E79E-5D4B-8B99-ACCD1E763123}"/>
              </a:ext>
            </a:extLst>
          </p:cNvPr>
          <p:cNvPicPr>
            <a:picLocks noChangeAspect="1"/>
          </p:cNvPicPr>
          <p:nvPr/>
        </p:nvPicPr>
        <p:blipFill>
          <a:blip r:embed="rId4"/>
          <a:stretch>
            <a:fillRect/>
          </a:stretch>
        </p:blipFill>
        <p:spPr>
          <a:xfrm>
            <a:off x="2153089" y="3580523"/>
            <a:ext cx="5522838" cy="986221"/>
          </a:xfrm>
          <a:prstGeom prst="rect">
            <a:avLst/>
          </a:prstGeom>
        </p:spPr>
      </p:pic>
      <p:pic>
        <p:nvPicPr>
          <p:cNvPr id="8" name="Picture 7">
            <a:extLst>
              <a:ext uri="{FF2B5EF4-FFF2-40B4-BE49-F238E27FC236}">
                <a16:creationId xmlns:a16="http://schemas.microsoft.com/office/drawing/2014/main" id="{3ACE453A-2DF3-0A47-A0FA-BFC4B7AEFE57}"/>
              </a:ext>
            </a:extLst>
          </p:cNvPr>
          <p:cNvPicPr>
            <a:picLocks noChangeAspect="1"/>
          </p:cNvPicPr>
          <p:nvPr/>
        </p:nvPicPr>
        <p:blipFill>
          <a:blip r:embed="rId5"/>
          <a:stretch>
            <a:fillRect/>
          </a:stretch>
        </p:blipFill>
        <p:spPr>
          <a:xfrm>
            <a:off x="2153089" y="4840013"/>
            <a:ext cx="5361808" cy="2002221"/>
          </a:xfrm>
          <a:prstGeom prst="rect">
            <a:avLst/>
          </a:prstGeom>
        </p:spPr>
      </p:pic>
    </p:spTree>
    <p:extLst>
      <p:ext uri="{BB962C8B-B14F-4D97-AF65-F5344CB8AC3E}">
        <p14:creationId xmlns:p14="http://schemas.microsoft.com/office/powerpoint/2010/main" val="422825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0A19D21-4584-AB4C-A35B-DE364711504F}"/>
              </a:ext>
            </a:extLst>
          </p:cNvPr>
          <p:cNvGraphicFramePr>
            <a:graphicFrameLocks noGrp="1"/>
          </p:cNvGraphicFramePr>
          <p:nvPr>
            <p:extLst>
              <p:ext uri="{D42A27DB-BD31-4B8C-83A1-F6EECF244321}">
                <p14:modId xmlns:p14="http://schemas.microsoft.com/office/powerpoint/2010/main" val="2910269144"/>
              </p:ext>
            </p:extLst>
          </p:nvPr>
        </p:nvGraphicFramePr>
        <p:xfrm>
          <a:off x="0" y="0"/>
          <a:ext cx="12192000" cy="6835789"/>
        </p:xfrm>
        <a:graphic>
          <a:graphicData uri="http://schemas.openxmlformats.org/drawingml/2006/table">
            <a:tbl>
              <a:tblPr firstRow="1" bandRow="1">
                <a:tableStyleId>{21E4AEA4-8DFA-4A89-87EB-49C32662AFE0}</a:tableStyleId>
              </a:tblPr>
              <a:tblGrid>
                <a:gridCol w="2659117">
                  <a:extLst>
                    <a:ext uri="{9D8B030D-6E8A-4147-A177-3AD203B41FA5}">
                      <a16:colId xmlns:a16="http://schemas.microsoft.com/office/drawing/2014/main" val="3023030291"/>
                    </a:ext>
                  </a:extLst>
                </a:gridCol>
                <a:gridCol w="5468883">
                  <a:extLst>
                    <a:ext uri="{9D8B030D-6E8A-4147-A177-3AD203B41FA5}">
                      <a16:colId xmlns:a16="http://schemas.microsoft.com/office/drawing/2014/main" val="1640427132"/>
                    </a:ext>
                  </a:extLst>
                </a:gridCol>
                <a:gridCol w="4064000">
                  <a:extLst>
                    <a:ext uri="{9D8B030D-6E8A-4147-A177-3AD203B41FA5}">
                      <a16:colId xmlns:a16="http://schemas.microsoft.com/office/drawing/2014/main" val="692314077"/>
                    </a:ext>
                  </a:extLst>
                </a:gridCol>
              </a:tblGrid>
              <a:tr h="356659">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092522922"/>
                  </a:ext>
                </a:extLst>
              </a:tr>
              <a:tr h="1513947">
                <a:tc rowSpan="3">
                  <a:txBody>
                    <a:bodyPr/>
                    <a:lstStyle/>
                    <a:p>
                      <a:r>
                        <a:rPr lang="en-PL" b="1"/>
                        <a:t>IV. Household expenditure</a:t>
                      </a:r>
                    </a:p>
                    <a:p>
                      <a:endParaRPr lang="en-PL" b="1"/>
                    </a:p>
                    <a:p>
                      <a:pPr marL="0" marR="0" lvl="0" indent="0" algn="l" defTabSz="914400" rtl="0" eaLnBrk="1" fontAlgn="auto" latinLnBrk="0" hangingPunct="1">
                        <a:lnSpc>
                          <a:spcPct val="100000"/>
                        </a:lnSpc>
                        <a:spcBef>
                          <a:spcPts val="0"/>
                        </a:spcBef>
                        <a:spcAft>
                          <a:spcPts val="0"/>
                        </a:spcAft>
                        <a:buClrTx/>
                        <a:buSzTx/>
                        <a:buFontTx/>
                        <a:buNone/>
                        <a:tabLst/>
                        <a:defRPr/>
                      </a:pPr>
                      <a:r>
                        <a:rPr lang="en-PL" sz="1600" b="1"/>
                        <a:t>1, </a:t>
                      </a:r>
                      <a:r>
                        <a:rPr lang="en-GB" sz="1600" b="1" kern="1200">
                          <a:solidFill>
                            <a:schemeClr val="dk1"/>
                          </a:solidFill>
                          <a:effectLst/>
                          <a:latin typeface="+mn-lt"/>
                          <a:ea typeface="+mn-ea"/>
                          <a:cs typeface="+mn-cs"/>
                        </a:rPr>
                        <a:t>Modelling of households’ </a:t>
                      </a:r>
                      <a:r>
                        <a:rPr lang="en-GB" sz="1600" kern="1200">
                          <a:solidFill>
                            <a:schemeClr val="dk1"/>
                          </a:solidFill>
                          <a:effectLst/>
                          <a:latin typeface="+mn-lt"/>
                          <a:ea typeface="+mn-ea"/>
                          <a:cs typeface="+mn-cs"/>
                        </a:rPr>
                        <a:t>spending derived from life cycle theory and permanent income theory </a:t>
                      </a:r>
                      <a:endParaRPr lang="en-GB" sz="1600"/>
                    </a:p>
                    <a:p>
                      <a:endParaRPr lang="en-PL" sz="1600"/>
                    </a:p>
                    <a:p>
                      <a:pPr marL="0" marR="0" lvl="0" indent="0" algn="l" defTabSz="914400" rtl="0" eaLnBrk="1" fontAlgn="auto" latinLnBrk="0" hangingPunct="1">
                        <a:lnSpc>
                          <a:spcPct val="100000"/>
                        </a:lnSpc>
                        <a:spcBef>
                          <a:spcPts val="0"/>
                        </a:spcBef>
                        <a:spcAft>
                          <a:spcPts val="0"/>
                        </a:spcAft>
                        <a:buClrTx/>
                        <a:buSzTx/>
                        <a:buFontTx/>
                        <a:buNone/>
                        <a:tabLst/>
                        <a:defRPr/>
                      </a:pPr>
                      <a:r>
                        <a:rPr lang="en-PL" sz="1600" b="1"/>
                        <a:t>2, </a:t>
                      </a:r>
                      <a:r>
                        <a:rPr lang="en-GB" sz="1600" b="1" kern="1200">
                          <a:solidFill>
                            <a:schemeClr val="dk1"/>
                          </a:solidFill>
                          <a:effectLst/>
                          <a:latin typeface="+mn-lt"/>
                          <a:ea typeface="+mn-ea"/>
                          <a:cs typeface="+mn-cs"/>
                        </a:rPr>
                        <a:t>Wealth </a:t>
                      </a:r>
                      <a:r>
                        <a:rPr lang="en-GB" sz="1600" kern="1200">
                          <a:solidFill>
                            <a:schemeClr val="dk1"/>
                          </a:solidFill>
                          <a:effectLst/>
                          <a:latin typeface="+mn-lt"/>
                          <a:ea typeface="+mn-ea"/>
                          <a:cs typeface="+mn-cs"/>
                        </a:rPr>
                        <a:t>= Private productive capital + Residential capital + Public debt + Net foreign assets </a:t>
                      </a:r>
                      <a:endParaRPr lang="en-GB" sz="1600"/>
                    </a:p>
                    <a:p>
                      <a:endParaRPr lang="en-PL" sz="1600"/>
                    </a:p>
                    <a:p>
                      <a:pPr marL="0" marR="0" lvl="0" indent="0" algn="l" defTabSz="914400" rtl="0" eaLnBrk="1" fontAlgn="auto" latinLnBrk="0" hangingPunct="1">
                        <a:lnSpc>
                          <a:spcPct val="100000"/>
                        </a:lnSpc>
                        <a:spcBef>
                          <a:spcPts val="0"/>
                        </a:spcBef>
                        <a:spcAft>
                          <a:spcPts val="0"/>
                        </a:spcAft>
                        <a:buClrTx/>
                        <a:buSzTx/>
                        <a:buFontTx/>
                        <a:buNone/>
                        <a:tabLst/>
                        <a:defRPr/>
                      </a:pPr>
                      <a:r>
                        <a:rPr lang="en-PL" sz="1600" b="1"/>
                        <a:t>3, </a:t>
                      </a:r>
                      <a:r>
                        <a:rPr lang="en-GB" sz="1600" b="1" kern="1200">
                          <a:solidFill>
                            <a:schemeClr val="dk1"/>
                          </a:solidFill>
                          <a:effectLst/>
                          <a:latin typeface="+mn-lt"/>
                          <a:ea typeface="+mn-ea"/>
                          <a:cs typeface="+mn-cs"/>
                        </a:rPr>
                        <a:t>Residential investment </a:t>
                      </a:r>
                      <a:r>
                        <a:rPr lang="en-GB" sz="1600" kern="1200">
                          <a:solidFill>
                            <a:schemeClr val="dk1"/>
                          </a:solidFill>
                          <a:effectLst/>
                          <a:latin typeface="+mn-lt"/>
                          <a:ea typeface="+mn-ea"/>
                          <a:cs typeface="+mn-cs"/>
                        </a:rPr>
                        <a:t>modelled from the supply side whereas housing assets deflator modelled from the demand side - it ensures that in response to demand shock, the reaction of prices outpaces the reaction of investment </a:t>
                      </a:r>
                      <a:endParaRPr lang="en-GB" sz="1600"/>
                    </a:p>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400"/>
                        <a:t>conp: individual consumption of households</a:t>
                      </a:r>
                    </a:p>
                    <a:p>
                      <a:pPr marL="285750" indent="-285750">
                        <a:buFont typeface="Arial" panose="020B0604020202020204" pitchFamily="34" charset="0"/>
                        <a:buChar char="•"/>
                      </a:pPr>
                      <a:r>
                        <a:rPr lang="en-GB" sz="1400"/>
                        <a:t>y</a:t>
                      </a:r>
                      <a:r>
                        <a:rPr lang="en-PL" sz="1400"/>
                        <a:t>d: real disposable income of households</a:t>
                      </a:r>
                    </a:p>
                    <a:p>
                      <a:pPr marL="285750" indent="-285750">
                        <a:buFont typeface="Arial" panose="020B0604020202020204" pitchFamily="34" charset="0"/>
                        <a:buChar char="•"/>
                      </a:pPr>
                      <a:r>
                        <a:rPr lang="en-PL" sz="1400"/>
                        <a:t>I_3MR_CPI: real 3-months interest rate</a:t>
                      </a:r>
                    </a:p>
                    <a:p>
                      <a:pPr marL="285750" indent="-285750">
                        <a:buFont typeface="Arial" panose="020B0604020202020204" pitchFamily="34" charset="0"/>
                        <a:buChar char="•"/>
                      </a:pPr>
                      <a:r>
                        <a:rPr lang="en-GB" sz="1400"/>
                        <a:t>w</a:t>
                      </a:r>
                      <a:r>
                        <a:rPr lang="en-PL" sz="1400"/>
                        <a:t>ealth: wealth of households</a:t>
                      </a:r>
                    </a:p>
                    <a:p>
                      <a:pPr marL="285750" indent="-285750">
                        <a:buFont typeface="Arial" panose="020B0604020202020204" pitchFamily="34" charset="0"/>
                        <a:buChar char="•"/>
                      </a:pPr>
                      <a:endParaRPr lang="en-PL"/>
                    </a:p>
                  </a:txBody>
                  <a:tcPr/>
                </a:tc>
                <a:extLst>
                  <a:ext uri="{0D108BD9-81ED-4DB2-BD59-A6C34878D82A}">
                    <a16:rowId xmlns:a16="http://schemas.microsoft.com/office/drawing/2014/main" val="42415525"/>
                  </a:ext>
                </a:extLst>
              </a:tr>
              <a:tr h="1996197">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400"/>
                        <a:t>gfcf_h: gross residential investment</a:t>
                      </a:r>
                    </a:p>
                    <a:p>
                      <a:pPr marL="285750" indent="-285750">
                        <a:buFont typeface="Arial" panose="020B0604020202020204" pitchFamily="34" charset="0"/>
                        <a:buChar char="•"/>
                      </a:pPr>
                      <a:r>
                        <a:rPr lang="en-GB" sz="1400"/>
                        <a:t>g</a:t>
                      </a:r>
                      <a:r>
                        <a:rPr lang="en-PL" sz="1400"/>
                        <a:t>dp_pot: potential GDP</a:t>
                      </a:r>
                    </a:p>
                    <a:p>
                      <a:pPr marL="285750" indent="-285750">
                        <a:buFont typeface="Arial" panose="020B0604020202020204" pitchFamily="34" charset="0"/>
                        <a:buChar char="•"/>
                      </a:pPr>
                      <a:r>
                        <a:rPr lang="en-GB" sz="1400"/>
                        <a:t>p</a:t>
                      </a:r>
                      <a:r>
                        <a:rPr lang="en-PL" sz="1400"/>
                        <a:t>gfcf: price of housing assets</a:t>
                      </a:r>
                    </a:p>
                    <a:p>
                      <a:pPr marL="285750" indent="-285750">
                        <a:buFont typeface="Arial" panose="020B0604020202020204" pitchFamily="34" charset="0"/>
                        <a:buChar char="•"/>
                      </a:pPr>
                      <a:r>
                        <a:rPr lang="en-GB" sz="1400"/>
                        <a:t>p</a:t>
                      </a:r>
                      <a:r>
                        <a:rPr lang="en-PL" sz="1400"/>
                        <a:t>va: value added deflator</a:t>
                      </a:r>
                    </a:p>
                  </a:txBody>
                  <a:tcPr/>
                </a:tc>
                <a:extLst>
                  <a:ext uri="{0D108BD9-81ED-4DB2-BD59-A6C34878D82A}">
                    <a16:rowId xmlns:a16="http://schemas.microsoft.com/office/drawing/2014/main" val="3842037868"/>
                  </a:ext>
                </a:extLst>
              </a:tr>
              <a:tr h="2959885">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400"/>
                        <a:t>cpi: consumer price index</a:t>
                      </a:r>
                    </a:p>
                    <a:p>
                      <a:pPr marL="285750" indent="-285750">
                        <a:buFont typeface="Arial" panose="020B0604020202020204" pitchFamily="34" charset="0"/>
                        <a:buChar char="•"/>
                      </a:pPr>
                      <a:r>
                        <a:rPr lang="en-GB" sz="1400"/>
                        <a:t>k</a:t>
                      </a:r>
                      <a:r>
                        <a:rPr lang="en-PL" sz="1400"/>
                        <a:t>_h: residential capital stock</a:t>
                      </a:r>
                    </a:p>
                    <a:p>
                      <a:pPr marL="285750" indent="-285750">
                        <a:buFont typeface="Arial" panose="020B0604020202020204" pitchFamily="34" charset="0"/>
                        <a:buChar char="•"/>
                      </a:pPr>
                      <a:r>
                        <a:rPr lang="en-PL" sz="1400"/>
                        <a:t>GAP: output gap</a:t>
                      </a:r>
                    </a:p>
                    <a:p>
                      <a:pPr marL="285750" indent="-285750">
                        <a:buFont typeface="Arial" panose="020B0604020202020204" pitchFamily="34" charset="0"/>
                        <a:buChar char="•"/>
                      </a:pPr>
                      <a:r>
                        <a:rPr lang="en-PL" sz="1400"/>
                        <a:t>DISC_H: depreciation rate of residential capital</a:t>
                      </a:r>
                    </a:p>
                    <a:p>
                      <a:pPr marL="285750" indent="-285750">
                        <a:buFont typeface="Arial" panose="020B0604020202020204" pitchFamily="34" charset="0"/>
                        <a:buChar char="•"/>
                      </a:pPr>
                      <a:r>
                        <a:rPr lang="en-PL" sz="1400"/>
                        <a:t>I_H: interest rate on housing loans</a:t>
                      </a:r>
                    </a:p>
                    <a:p>
                      <a:pPr marL="285750" indent="-285750">
                        <a:buFont typeface="Arial" panose="020B0604020202020204" pitchFamily="34" charset="0"/>
                        <a:buChar char="•"/>
                      </a:pPr>
                      <a:r>
                        <a:rPr lang="en-GB" sz="1400"/>
                        <a:t>r</a:t>
                      </a:r>
                      <a:r>
                        <a:rPr lang="en-PL" sz="1400"/>
                        <a:t>ucc_h: real user cost of residential capital</a:t>
                      </a:r>
                    </a:p>
                  </a:txBody>
                  <a:tcPr/>
                </a:tc>
                <a:extLst>
                  <a:ext uri="{0D108BD9-81ED-4DB2-BD59-A6C34878D82A}">
                    <a16:rowId xmlns:a16="http://schemas.microsoft.com/office/drawing/2014/main" val="1399913893"/>
                  </a:ext>
                </a:extLst>
              </a:tr>
            </a:tbl>
          </a:graphicData>
        </a:graphic>
      </p:graphicFrame>
      <p:pic>
        <p:nvPicPr>
          <p:cNvPr id="3" name="Picture 2">
            <a:extLst>
              <a:ext uri="{FF2B5EF4-FFF2-40B4-BE49-F238E27FC236}">
                <a16:creationId xmlns:a16="http://schemas.microsoft.com/office/drawing/2014/main" id="{84AACB24-1C19-614C-BF79-C7D7017B7A6F}"/>
              </a:ext>
            </a:extLst>
          </p:cNvPr>
          <p:cNvPicPr>
            <a:picLocks noChangeAspect="1"/>
          </p:cNvPicPr>
          <p:nvPr/>
        </p:nvPicPr>
        <p:blipFill>
          <a:blip r:embed="rId2"/>
          <a:stretch>
            <a:fillRect/>
          </a:stretch>
        </p:blipFill>
        <p:spPr>
          <a:xfrm>
            <a:off x="2896723" y="438181"/>
            <a:ext cx="4656302" cy="1362098"/>
          </a:xfrm>
          <a:prstGeom prst="rect">
            <a:avLst/>
          </a:prstGeom>
        </p:spPr>
      </p:pic>
      <p:pic>
        <p:nvPicPr>
          <p:cNvPr id="4" name="Picture 3">
            <a:extLst>
              <a:ext uri="{FF2B5EF4-FFF2-40B4-BE49-F238E27FC236}">
                <a16:creationId xmlns:a16="http://schemas.microsoft.com/office/drawing/2014/main" id="{F0582A2D-6A71-6F4E-924D-A0AAE524AC69}"/>
              </a:ext>
            </a:extLst>
          </p:cNvPr>
          <p:cNvPicPr>
            <a:picLocks noChangeAspect="1"/>
          </p:cNvPicPr>
          <p:nvPr/>
        </p:nvPicPr>
        <p:blipFill>
          <a:blip r:embed="rId3"/>
          <a:stretch>
            <a:fillRect/>
          </a:stretch>
        </p:blipFill>
        <p:spPr>
          <a:xfrm>
            <a:off x="2858594" y="1907723"/>
            <a:ext cx="4732560" cy="1885512"/>
          </a:xfrm>
          <a:prstGeom prst="rect">
            <a:avLst/>
          </a:prstGeom>
        </p:spPr>
      </p:pic>
      <p:pic>
        <p:nvPicPr>
          <p:cNvPr id="5" name="Picture 4">
            <a:extLst>
              <a:ext uri="{FF2B5EF4-FFF2-40B4-BE49-F238E27FC236}">
                <a16:creationId xmlns:a16="http://schemas.microsoft.com/office/drawing/2014/main" id="{2419A1E3-724F-AE44-8DB5-970F43A4DE2A}"/>
              </a:ext>
            </a:extLst>
          </p:cNvPr>
          <p:cNvPicPr>
            <a:picLocks noChangeAspect="1"/>
          </p:cNvPicPr>
          <p:nvPr/>
        </p:nvPicPr>
        <p:blipFill>
          <a:blip r:embed="rId4"/>
          <a:stretch>
            <a:fillRect/>
          </a:stretch>
        </p:blipFill>
        <p:spPr>
          <a:xfrm>
            <a:off x="2738554" y="4259536"/>
            <a:ext cx="5216732" cy="2109952"/>
          </a:xfrm>
          <a:prstGeom prst="rect">
            <a:avLst/>
          </a:prstGeom>
        </p:spPr>
      </p:pic>
    </p:spTree>
    <p:extLst>
      <p:ext uri="{BB962C8B-B14F-4D97-AF65-F5344CB8AC3E}">
        <p14:creationId xmlns:p14="http://schemas.microsoft.com/office/powerpoint/2010/main" val="164868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E329F3-021B-1C4A-A4BE-56674F284FFC}"/>
              </a:ext>
            </a:extLst>
          </p:cNvPr>
          <p:cNvGraphicFramePr>
            <a:graphicFrameLocks noGrp="1"/>
          </p:cNvGraphicFramePr>
          <p:nvPr>
            <p:extLst>
              <p:ext uri="{D42A27DB-BD31-4B8C-83A1-F6EECF244321}">
                <p14:modId xmlns:p14="http://schemas.microsoft.com/office/powerpoint/2010/main" val="122916953"/>
              </p:ext>
            </p:extLst>
          </p:nvPr>
        </p:nvGraphicFramePr>
        <p:xfrm>
          <a:off x="0" y="0"/>
          <a:ext cx="12192000" cy="7052441"/>
        </p:xfrm>
        <a:graphic>
          <a:graphicData uri="http://schemas.openxmlformats.org/drawingml/2006/table">
            <a:tbl>
              <a:tblPr firstRow="1" bandRow="1">
                <a:tableStyleId>{21E4AEA4-8DFA-4A89-87EB-49C32662AFE0}</a:tableStyleId>
              </a:tblPr>
              <a:tblGrid>
                <a:gridCol w="1387366">
                  <a:extLst>
                    <a:ext uri="{9D8B030D-6E8A-4147-A177-3AD203B41FA5}">
                      <a16:colId xmlns:a16="http://schemas.microsoft.com/office/drawing/2014/main" val="4154732132"/>
                    </a:ext>
                  </a:extLst>
                </a:gridCol>
                <a:gridCol w="6740634">
                  <a:extLst>
                    <a:ext uri="{9D8B030D-6E8A-4147-A177-3AD203B41FA5}">
                      <a16:colId xmlns:a16="http://schemas.microsoft.com/office/drawing/2014/main" val="84128989"/>
                    </a:ext>
                  </a:extLst>
                </a:gridCol>
                <a:gridCol w="4064000">
                  <a:extLst>
                    <a:ext uri="{9D8B030D-6E8A-4147-A177-3AD203B41FA5}">
                      <a16:colId xmlns:a16="http://schemas.microsoft.com/office/drawing/2014/main" val="1501276666"/>
                    </a:ext>
                  </a:extLst>
                </a:gridCol>
              </a:tblGrid>
              <a:tr h="370840">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626328867"/>
                  </a:ext>
                </a:extLst>
              </a:tr>
              <a:tr h="517635">
                <a:tc rowSpan="4">
                  <a:txBody>
                    <a:bodyPr/>
                    <a:lstStyle/>
                    <a:p>
                      <a:r>
                        <a:rPr lang="en-PL" b="1"/>
                        <a:t>V. Prices</a:t>
                      </a:r>
                    </a:p>
                    <a:p>
                      <a:endParaRPr lang="en-PL" b="1"/>
                    </a:p>
                    <a:p>
                      <a:r>
                        <a:rPr lang="en-PL" b="1"/>
                        <a:t>1, Prices of consumer goods </a:t>
                      </a:r>
                      <a:r>
                        <a:rPr lang="en-PL" b="0"/>
                        <a:t>depends on CPI net of food and energy prices.</a:t>
                      </a:r>
                    </a:p>
                    <a:p>
                      <a:endParaRPr lang="en-PL" b="1"/>
                    </a:p>
                    <a:p>
                      <a:r>
                        <a:rPr lang="en-PL" b="1"/>
                        <a:t>2, Producer prices </a:t>
                      </a:r>
                      <a:r>
                        <a:rPr lang="en-PL" b="0"/>
                        <a:t>depends on value added deflator (it is main index of producer prices)</a:t>
                      </a:r>
                    </a:p>
                  </a:txBody>
                  <a:tcPr/>
                </a:tc>
                <a:tc>
                  <a:txBody>
                    <a:bodyPr/>
                    <a:lstStyle/>
                    <a:p>
                      <a:endParaRPr lang="en-PL"/>
                    </a:p>
                  </a:txBody>
                  <a:tcPr/>
                </a:tc>
                <a:tc>
                  <a:txBody>
                    <a:bodyPr/>
                    <a:lstStyle/>
                    <a:p>
                      <a:pPr marL="285750" indent="-285750">
                        <a:buFont typeface="Arial" panose="020B0604020202020204" pitchFamily="34" charset="0"/>
                        <a:buChar char="•"/>
                      </a:pPr>
                      <a:r>
                        <a:rPr lang="en-PL" sz="1200"/>
                        <a:t>corecpi: consumer price index net of prices of energy products and food</a:t>
                      </a:r>
                    </a:p>
                    <a:p>
                      <a:pPr marL="285750" indent="-285750">
                        <a:buFont typeface="Arial" panose="020B0604020202020204" pitchFamily="34" charset="0"/>
                        <a:buChar char="•"/>
                      </a:pPr>
                      <a:r>
                        <a:rPr lang="en-GB" sz="1200"/>
                        <a:t>u</a:t>
                      </a:r>
                      <a:r>
                        <a:rPr lang="en-PL" sz="1200"/>
                        <a:t>lcna: non-farm unit labour cost</a:t>
                      </a:r>
                    </a:p>
                    <a:p>
                      <a:pPr marL="285750" indent="-285750">
                        <a:buFont typeface="Arial" panose="020B0604020202020204" pitchFamily="34" charset="0"/>
                        <a:buChar char="•"/>
                      </a:pPr>
                      <a:r>
                        <a:rPr lang="en-GB" sz="1200"/>
                        <a:t>P</a:t>
                      </a:r>
                      <a:r>
                        <a:rPr lang="en-PL" sz="1200"/>
                        <a:t>imp_core: prices of imported goods excluding prices of oil and natural gas</a:t>
                      </a:r>
                    </a:p>
                    <a:p>
                      <a:pPr marL="285750" indent="-285750">
                        <a:buFont typeface="Arial" panose="020B0604020202020204" pitchFamily="34" charset="0"/>
                        <a:buChar char="•"/>
                      </a:pPr>
                      <a:r>
                        <a:rPr lang="en-PL" sz="1200"/>
                        <a:t>BS_TREND: trend</a:t>
                      </a:r>
                    </a:p>
                    <a:p>
                      <a:pPr marL="285750" indent="-285750">
                        <a:buFont typeface="Arial" panose="020B0604020202020204" pitchFamily="34" charset="0"/>
                        <a:buChar char="•"/>
                      </a:pPr>
                      <a:r>
                        <a:rPr lang="en-PL" sz="1200"/>
                        <a:t>GR_VAT_TR: effective VAT rate</a:t>
                      </a:r>
                    </a:p>
                    <a:p>
                      <a:pPr marL="285750" indent="-285750">
                        <a:buFont typeface="Arial" panose="020B0604020202020204" pitchFamily="34" charset="0"/>
                        <a:buChar char="•"/>
                      </a:pPr>
                      <a:r>
                        <a:rPr lang="en-PL" sz="1200"/>
                        <a:t>GR_GAM_TR: effective gambling tax rate</a:t>
                      </a:r>
                    </a:p>
                    <a:p>
                      <a:pPr marL="285750" indent="-285750">
                        <a:buFont typeface="Arial" panose="020B0604020202020204" pitchFamily="34" charset="0"/>
                        <a:buChar char="•"/>
                      </a:pPr>
                      <a:r>
                        <a:rPr lang="en-PL" sz="1200"/>
                        <a:t>GR_EXT_REST_TR: effective rate of other (non-energy) excise taxes</a:t>
                      </a:r>
                    </a:p>
                  </a:txBody>
                  <a:tcPr/>
                </a:tc>
                <a:extLst>
                  <a:ext uri="{0D108BD9-81ED-4DB2-BD59-A6C34878D82A}">
                    <a16:rowId xmlns:a16="http://schemas.microsoft.com/office/drawing/2014/main" val="1586677423"/>
                  </a:ext>
                </a:extLst>
              </a:tr>
              <a:tr h="1513665">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200"/>
                        <a:t>INF_TARGET: inflation target</a:t>
                      </a:r>
                    </a:p>
                  </a:txBody>
                  <a:tcPr/>
                </a:tc>
                <a:extLst>
                  <a:ext uri="{0D108BD9-81ED-4DB2-BD59-A6C34878D82A}">
                    <a16:rowId xmlns:a16="http://schemas.microsoft.com/office/drawing/2014/main" val="3183275720"/>
                  </a:ext>
                </a:extLst>
              </a:tr>
              <a:tr h="1755227">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200"/>
                        <a:t>PVA: value added deflator</a:t>
                      </a:r>
                    </a:p>
                    <a:p>
                      <a:pPr marL="285750" indent="-285750">
                        <a:buFont typeface="Arial" panose="020B0604020202020204" pitchFamily="34" charset="0"/>
                        <a:buChar char="•"/>
                      </a:pPr>
                      <a:r>
                        <a:rPr lang="en-PL" sz="1200"/>
                        <a:t>GR_TAR_TR: effective rate of import duties</a:t>
                      </a:r>
                    </a:p>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2008335404"/>
                  </a:ext>
                </a:extLst>
              </a:tr>
              <a:tr h="1492469">
                <a:tc vMerge="1">
                  <a:txBody>
                    <a:bodyPr/>
                    <a:lstStyle/>
                    <a:p>
                      <a:endParaRPr lang="en-PL"/>
                    </a:p>
                  </a:txBody>
                  <a:tcPr/>
                </a:tc>
                <a:tc>
                  <a:txBody>
                    <a:bodyPr/>
                    <a:lstStyle/>
                    <a:p>
                      <a:endParaRPr lang="en-PL"/>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200"/>
                        <a:t>INF_TARGET: inflation target</a:t>
                      </a:r>
                    </a:p>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1981368069"/>
                  </a:ext>
                </a:extLst>
              </a:tr>
            </a:tbl>
          </a:graphicData>
        </a:graphic>
      </p:graphicFrame>
      <p:pic>
        <p:nvPicPr>
          <p:cNvPr id="3" name="Picture 2">
            <a:extLst>
              <a:ext uri="{FF2B5EF4-FFF2-40B4-BE49-F238E27FC236}">
                <a16:creationId xmlns:a16="http://schemas.microsoft.com/office/drawing/2014/main" id="{B02A3799-C972-AA44-B9EF-D8B993A4D6B9}"/>
              </a:ext>
            </a:extLst>
          </p:cNvPr>
          <p:cNvPicPr>
            <a:picLocks noChangeAspect="1"/>
          </p:cNvPicPr>
          <p:nvPr/>
        </p:nvPicPr>
        <p:blipFill>
          <a:blip r:embed="rId2"/>
          <a:stretch>
            <a:fillRect/>
          </a:stretch>
        </p:blipFill>
        <p:spPr>
          <a:xfrm>
            <a:off x="1585749" y="802727"/>
            <a:ext cx="6404192" cy="1204749"/>
          </a:xfrm>
          <a:prstGeom prst="rect">
            <a:avLst/>
          </a:prstGeom>
        </p:spPr>
      </p:pic>
      <p:pic>
        <p:nvPicPr>
          <p:cNvPr id="5" name="Picture 4">
            <a:extLst>
              <a:ext uri="{FF2B5EF4-FFF2-40B4-BE49-F238E27FC236}">
                <a16:creationId xmlns:a16="http://schemas.microsoft.com/office/drawing/2014/main" id="{9EF7BB7E-F107-8E49-A17B-CAC12FBE535F}"/>
              </a:ext>
            </a:extLst>
          </p:cNvPr>
          <p:cNvPicPr>
            <a:picLocks noChangeAspect="1"/>
          </p:cNvPicPr>
          <p:nvPr/>
        </p:nvPicPr>
        <p:blipFill>
          <a:blip r:embed="rId3"/>
          <a:stretch>
            <a:fillRect/>
          </a:stretch>
        </p:blipFill>
        <p:spPr>
          <a:xfrm>
            <a:off x="1807779" y="3933547"/>
            <a:ext cx="4708635" cy="1307954"/>
          </a:xfrm>
          <a:prstGeom prst="rect">
            <a:avLst/>
          </a:prstGeom>
        </p:spPr>
      </p:pic>
      <p:pic>
        <p:nvPicPr>
          <p:cNvPr id="7" name="Picture 6">
            <a:extLst>
              <a:ext uri="{FF2B5EF4-FFF2-40B4-BE49-F238E27FC236}">
                <a16:creationId xmlns:a16="http://schemas.microsoft.com/office/drawing/2014/main" id="{D7D5E3F2-DCEB-6840-8789-EF9D6DFB29A3}"/>
              </a:ext>
            </a:extLst>
          </p:cNvPr>
          <p:cNvPicPr>
            <a:picLocks noChangeAspect="1"/>
          </p:cNvPicPr>
          <p:nvPr/>
        </p:nvPicPr>
        <p:blipFill>
          <a:blip r:embed="rId4"/>
          <a:stretch>
            <a:fillRect/>
          </a:stretch>
        </p:blipFill>
        <p:spPr>
          <a:xfrm>
            <a:off x="1807779" y="5649384"/>
            <a:ext cx="4382814" cy="1403057"/>
          </a:xfrm>
          <a:prstGeom prst="rect">
            <a:avLst/>
          </a:prstGeom>
        </p:spPr>
      </p:pic>
      <p:pic>
        <p:nvPicPr>
          <p:cNvPr id="11" name="Picture 10">
            <a:extLst>
              <a:ext uri="{FF2B5EF4-FFF2-40B4-BE49-F238E27FC236}">
                <a16:creationId xmlns:a16="http://schemas.microsoft.com/office/drawing/2014/main" id="{F9263558-4647-1848-A269-7228D3904B72}"/>
              </a:ext>
            </a:extLst>
          </p:cNvPr>
          <p:cNvPicPr>
            <a:picLocks noChangeAspect="1"/>
          </p:cNvPicPr>
          <p:nvPr/>
        </p:nvPicPr>
        <p:blipFill>
          <a:blip r:embed="rId5"/>
          <a:stretch>
            <a:fillRect/>
          </a:stretch>
        </p:blipFill>
        <p:spPr>
          <a:xfrm>
            <a:off x="1700706" y="2417381"/>
            <a:ext cx="5532491" cy="1264845"/>
          </a:xfrm>
          <a:prstGeom prst="rect">
            <a:avLst/>
          </a:prstGeom>
        </p:spPr>
      </p:pic>
    </p:spTree>
    <p:extLst>
      <p:ext uri="{BB962C8B-B14F-4D97-AF65-F5344CB8AC3E}">
        <p14:creationId xmlns:p14="http://schemas.microsoft.com/office/powerpoint/2010/main" val="397130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9A6112A-3258-3F45-88C4-43150CEF7024}"/>
              </a:ext>
            </a:extLst>
          </p:cNvPr>
          <p:cNvGraphicFramePr>
            <a:graphicFrameLocks noGrp="1"/>
          </p:cNvGraphicFramePr>
          <p:nvPr>
            <p:extLst>
              <p:ext uri="{D42A27DB-BD31-4B8C-83A1-F6EECF244321}">
                <p14:modId xmlns:p14="http://schemas.microsoft.com/office/powerpoint/2010/main" val="1793808756"/>
              </p:ext>
            </p:extLst>
          </p:nvPr>
        </p:nvGraphicFramePr>
        <p:xfrm>
          <a:off x="0" y="0"/>
          <a:ext cx="12192000" cy="7172085"/>
        </p:xfrm>
        <a:graphic>
          <a:graphicData uri="http://schemas.openxmlformats.org/drawingml/2006/table">
            <a:tbl>
              <a:tblPr firstRow="1" bandRow="1">
                <a:tableStyleId>{21E4AEA4-8DFA-4A89-87EB-49C32662AFE0}</a:tableStyleId>
              </a:tblPr>
              <a:tblGrid>
                <a:gridCol w="1681843">
                  <a:extLst>
                    <a:ext uri="{9D8B030D-6E8A-4147-A177-3AD203B41FA5}">
                      <a16:colId xmlns:a16="http://schemas.microsoft.com/office/drawing/2014/main" val="2595204258"/>
                    </a:ext>
                  </a:extLst>
                </a:gridCol>
                <a:gridCol w="6446157">
                  <a:extLst>
                    <a:ext uri="{9D8B030D-6E8A-4147-A177-3AD203B41FA5}">
                      <a16:colId xmlns:a16="http://schemas.microsoft.com/office/drawing/2014/main" val="229951383"/>
                    </a:ext>
                  </a:extLst>
                </a:gridCol>
                <a:gridCol w="4064000">
                  <a:extLst>
                    <a:ext uri="{9D8B030D-6E8A-4147-A177-3AD203B41FA5}">
                      <a16:colId xmlns:a16="http://schemas.microsoft.com/office/drawing/2014/main" val="509928359"/>
                    </a:ext>
                  </a:extLst>
                </a:gridCol>
              </a:tblGrid>
              <a:tr h="370840">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2839481446"/>
                  </a:ext>
                </a:extLst>
              </a:tr>
              <a:tr h="1258263">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b="1"/>
                        <a:t>V. Prices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L" b="1"/>
                    </a:p>
                    <a:p>
                      <a:pPr marL="0" marR="0" lvl="0" indent="0" algn="l" defTabSz="914400" rtl="0" eaLnBrk="1" fontAlgn="auto" latinLnBrk="0" hangingPunct="1">
                        <a:lnSpc>
                          <a:spcPct val="100000"/>
                        </a:lnSpc>
                        <a:spcBef>
                          <a:spcPts val="0"/>
                        </a:spcBef>
                        <a:spcAft>
                          <a:spcPts val="0"/>
                        </a:spcAft>
                        <a:buClrTx/>
                        <a:buSzTx/>
                        <a:buFontTx/>
                        <a:buNone/>
                        <a:tabLst/>
                        <a:defRPr/>
                      </a:pPr>
                      <a:r>
                        <a:rPr lang="en-PL" b="1"/>
                        <a:t>3, Food and energy products prices </a:t>
                      </a:r>
                      <a:r>
                        <a:rPr lang="en-PL" b="0"/>
                        <a:t>are adjusted by experts in the projection horizon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a:t>Food prices</a:t>
                      </a:r>
                    </a:p>
                    <a:p>
                      <a:endParaRPr lang="en-PL"/>
                    </a:p>
                  </a:txBody>
                  <a:tcPr/>
                </a:tc>
                <a:tc>
                  <a:txBody>
                    <a:bodyPr/>
                    <a:lstStyle/>
                    <a:p>
                      <a:pPr marL="285750" indent="-285750">
                        <a:buFont typeface="Arial" panose="020B0604020202020204" pitchFamily="34" charset="0"/>
                        <a:buChar char="•"/>
                      </a:pPr>
                      <a:r>
                        <a:rPr lang="en-PL" sz="1300"/>
                        <a:t>foodcpi: food price index</a:t>
                      </a:r>
                    </a:p>
                    <a:p>
                      <a:pPr marL="285750" indent="-285750">
                        <a:buFont typeface="Arial" panose="020B0604020202020204" pitchFamily="34" charset="0"/>
                        <a:buChar char="•"/>
                      </a:pPr>
                      <a:r>
                        <a:rPr lang="en-GB" sz="1300"/>
                        <a:t>p</a:t>
                      </a:r>
                      <a:r>
                        <a:rPr lang="en-PL" sz="1300"/>
                        <a:t>_food: world price index of raw agriculture commodities</a:t>
                      </a:r>
                    </a:p>
                    <a:p>
                      <a:pPr marL="285750" indent="-285750">
                        <a:buFont typeface="Arial" panose="020B0604020202020204" pitchFamily="34" charset="0"/>
                        <a:buChar char="•"/>
                      </a:pPr>
                      <a:r>
                        <a:rPr lang="en-GB" sz="1300"/>
                        <a:t>s</a:t>
                      </a:r>
                      <a:r>
                        <a:rPr lang="en-PL" sz="1300"/>
                        <a:t>_usd_pln: usd/pln exchange rate adjusted for norminal convergence effect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300"/>
                        <a:t>GR_VAT_TR: effective VAT rate</a:t>
                      </a:r>
                    </a:p>
                  </a:txBody>
                  <a:tcPr/>
                </a:tc>
                <a:extLst>
                  <a:ext uri="{0D108BD9-81ED-4DB2-BD59-A6C34878D82A}">
                    <a16:rowId xmlns:a16="http://schemas.microsoft.com/office/drawing/2014/main" val="2978382082"/>
                  </a:ext>
                </a:extLst>
              </a:tr>
              <a:tr h="1408387">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300"/>
                        <a:t>foodcpi: food price index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300"/>
                        <a:t>corecpi: consumer price index net of prices of energy products and food</a:t>
                      </a:r>
                    </a:p>
                    <a:p>
                      <a:pPr marL="285750" indent="-285750">
                        <a:buFont typeface="Arial" panose="020B0604020202020204" pitchFamily="34" charset="0"/>
                        <a:buChar char="•"/>
                      </a:pPr>
                      <a:r>
                        <a:rPr lang="en-GB" sz="1300"/>
                        <a:t>p</a:t>
                      </a:r>
                      <a:r>
                        <a:rPr lang="en-PL" sz="1300"/>
                        <a:t>_food: world price index of raw agriculture commodities</a:t>
                      </a:r>
                    </a:p>
                    <a:p>
                      <a:pPr marL="285750" indent="-285750">
                        <a:buFont typeface="Arial" panose="020B0604020202020204" pitchFamily="34" charset="0"/>
                        <a:buChar char="•"/>
                      </a:pPr>
                      <a:r>
                        <a:rPr lang="en-GB" sz="1300"/>
                        <a:t>s</a:t>
                      </a:r>
                      <a:r>
                        <a:rPr lang="en-PL" sz="1300"/>
                        <a:t>_usd_pln: usd/pln exchange rate adjusted for norminal convergence effect</a:t>
                      </a:r>
                    </a:p>
                    <a:p>
                      <a:endParaRPr lang="en-PL" sz="1300"/>
                    </a:p>
                  </a:txBody>
                  <a:tcPr/>
                </a:tc>
                <a:extLst>
                  <a:ext uri="{0D108BD9-81ED-4DB2-BD59-A6C34878D82A}">
                    <a16:rowId xmlns:a16="http://schemas.microsoft.com/office/drawing/2014/main" val="1255696020"/>
                  </a:ext>
                </a:extLst>
              </a:tr>
              <a:tr h="2131498">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300"/>
                        <a:t>enercpi: enerdy product price index</a:t>
                      </a:r>
                    </a:p>
                    <a:p>
                      <a:pPr marL="285750" indent="-285750">
                        <a:buFont typeface="Arial" panose="020B0604020202020204" pitchFamily="34" charset="0"/>
                        <a:buChar char="•"/>
                      </a:pPr>
                      <a:r>
                        <a:rPr lang="en-GB" sz="1300"/>
                        <a:t>p</a:t>
                      </a:r>
                      <a:r>
                        <a:rPr lang="en-PL" sz="1300"/>
                        <a:t>_ener: world raw energy commodities price index</a:t>
                      </a:r>
                    </a:p>
                    <a:p>
                      <a:pPr marL="285750" indent="-285750">
                        <a:buFont typeface="Arial" panose="020B0604020202020204" pitchFamily="34" charset="0"/>
                        <a:buChar char="•"/>
                      </a:pPr>
                      <a:r>
                        <a:rPr lang="en-PL" sz="1300"/>
                        <a:t>GR_EXT_REST_TR: effective exercise tax rate-other goods</a:t>
                      </a:r>
                    </a:p>
                    <a:p>
                      <a:pPr marL="285750" indent="-285750">
                        <a:buFont typeface="Arial" panose="020B0604020202020204" pitchFamily="34" charset="0"/>
                        <a:buChar char="•"/>
                      </a:pPr>
                      <a:r>
                        <a:rPr lang="en-PL" sz="1300"/>
                        <a:t>GR_EXT_ENER_TR: effective excise tax rate – energy products</a:t>
                      </a:r>
                    </a:p>
                  </a:txBody>
                  <a:tcPr/>
                </a:tc>
                <a:extLst>
                  <a:ext uri="{0D108BD9-81ED-4DB2-BD59-A6C34878D82A}">
                    <a16:rowId xmlns:a16="http://schemas.microsoft.com/office/drawing/2014/main" val="364548171"/>
                  </a:ext>
                </a:extLst>
              </a:tr>
              <a:tr h="1713187">
                <a:tc vMerge="1">
                  <a:txBody>
                    <a:bodyPr/>
                    <a:lstStyle/>
                    <a:p>
                      <a:endParaRPr lang="en-PL"/>
                    </a:p>
                  </a:txBody>
                  <a:tcPr/>
                </a:tc>
                <a:tc>
                  <a:txBody>
                    <a:bodyPr/>
                    <a:lstStyle/>
                    <a:p>
                      <a:endParaRPr lang="en-PL"/>
                    </a:p>
                  </a:txBody>
                  <a:tcPr/>
                </a:tc>
                <a:tc>
                  <a:txBody>
                    <a:bodyPr/>
                    <a:lstStyle/>
                    <a:p>
                      <a:endParaRPr lang="en-PL"/>
                    </a:p>
                  </a:txBody>
                  <a:tcPr/>
                </a:tc>
                <a:extLst>
                  <a:ext uri="{0D108BD9-81ED-4DB2-BD59-A6C34878D82A}">
                    <a16:rowId xmlns:a16="http://schemas.microsoft.com/office/drawing/2014/main" val="849255639"/>
                  </a:ext>
                </a:extLst>
              </a:tr>
            </a:tbl>
          </a:graphicData>
        </a:graphic>
      </p:graphicFrame>
      <p:pic>
        <p:nvPicPr>
          <p:cNvPr id="3" name="Picture 2">
            <a:extLst>
              <a:ext uri="{FF2B5EF4-FFF2-40B4-BE49-F238E27FC236}">
                <a16:creationId xmlns:a16="http://schemas.microsoft.com/office/drawing/2014/main" id="{2CA48B6A-E999-854F-95B1-69244291634E}"/>
              </a:ext>
            </a:extLst>
          </p:cNvPr>
          <p:cNvPicPr>
            <a:picLocks noChangeAspect="1"/>
          </p:cNvPicPr>
          <p:nvPr/>
        </p:nvPicPr>
        <p:blipFill>
          <a:blip r:embed="rId2"/>
          <a:stretch>
            <a:fillRect/>
          </a:stretch>
        </p:blipFill>
        <p:spPr>
          <a:xfrm>
            <a:off x="2126847" y="2131173"/>
            <a:ext cx="5566760" cy="733541"/>
          </a:xfrm>
          <a:prstGeom prst="rect">
            <a:avLst/>
          </a:prstGeom>
        </p:spPr>
      </p:pic>
      <p:pic>
        <p:nvPicPr>
          <p:cNvPr id="5" name="Picture 4">
            <a:extLst>
              <a:ext uri="{FF2B5EF4-FFF2-40B4-BE49-F238E27FC236}">
                <a16:creationId xmlns:a16="http://schemas.microsoft.com/office/drawing/2014/main" id="{6DFB22F2-9B6D-DE4E-8A3D-D85193E67114}"/>
              </a:ext>
            </a:extLst>
          </p:cNvPr>
          <p:cNvPicPr>
            <a:picLocks noChangeAspect="1"/>
          </p:cNvPicPr>
          <p:nvPr/>
        </p:nvPicPr>
        <p:blipFill>
          <a:blip r:embed="rId3"/>
          <a:stretch>
            <a:fillRect/>
          </a:stretch>
        </p:blipFill>
        <p:spPr>
          <a:xfrm>
            <a:off x="1798784" y="3586042"/>
            <a:ext cx="6222887" cy="1412153"/>
          </a:xfrm>
          <a:prstGeom prst="rect">
            <a:avLst/>
          </a:prstGeom>
        </p:spPr>
      </p:pic>
      <p:pic>
        <p:nvPicPr>
          <p:cNvPr id="6" name="Picture 5">
            <a:extLst>
              <a:ext uri="{FF2B5EF4-FFF2-40B4-BE49-F238E27FC236}">
                <a16:creationId xmlns:a16="http://schemas.microsoft.com/office/drawing/2014/main" id="{BFD43E9B-09A7-754A-9BD0-5EE335EB3A88}"/>
              </a:ext>
            </a:extLst>
          </p:cNvPr>
          <p:cNvPicPr>
            <a:picLocks noChangeAspect="1"/>
          </p:cNvPicPr>
          <p:nvPr/>
        </p:nvPicPr>
        <p:blipFill>
          <a:blip r:embed="rId4"/>
          <a:stretch>
            <a:fillRect/>
          </a:stretch>
        </p:blipFill>
        <p:spPr>
          <a:xfrm>
            <a:off x="2004192" y="5556510"/>
            <a:ext cx="5933009" cy="1542393"/>
          </a:xfrm>
          <a:prstGeom prst="rect">
            <a:avLst/>
          </a:prstGeom>
        </p:spPr>
      </p:pic>
      <p:pic>
        <p:nvPicPr>
          <p:cNvPr id="7" name="Picture 6">
            <a:extLst>
              <a:ext uri="{FF2B5EF4-FFF2-40B4-BE49-F238E27FC236}">
                <a16:creationId xmlns:a16="http://schemas.microsoft.com/office/drawing/2014/main" id="{DED2734E-90BF-3A4C-ACFD-52DC8A7667BA}"/>
              </a:ext>
            </a:extLst>
          </p:cNvPr>
          <p:cNvPicPr>
            <a:picLocks noChangeAspect="1"/>
          </p:cNvPicPr>
          <p:nvPr/>
        </p:nvPicPr>
        <p:blipFill>
          <a:blip r:embed="rId5"/>
          <a:stretch>
            <a:fillRect/>
          </a:stretch>
        </p:blipFill>
        <p:spPr>
          <a:xfrm>
            <a:off x="2724404" y="774144"/>
            <a:ext cx="4371645" cy="582886"/>
          </a:xfrm>
          <a:prstGeom prst="rect">
            <a:avLst/>
          </a:prstGeom>
        </p:spPr>
      </p:pic>
    </p:spTree>
    <p:extLst>
      <p:ext uri="{BB962C8B-B14F-4D97-AF65-F5344CB8AC3E}">
        <p14:creationId xmlns:p14="http://schemas.microsoft.com/office/powerpoint/2010/main" val="3334084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64F4-22BB-8645-AF53-F64EF6618D4B}"/>
              </a:ext>
            </a:extLst>
          </p:cNvPr>
          <p:cNvSpPr>
            <a:spLocks noGrp="1"/>
          </p:cNvSpPr>
          <p:nvPr>
            <p:ph type="title"/>
          </p:nvPr>
        </p:nvSpPr>
        <p:spPr/>
        <p:txBody>
          <a:bodyPr/>
          <a:lstStyle/>
          <a:p>
            <a:r>
              <a:rPr lang="en-PL" b="1"/>
              <a:t>CONTENT</a:t>
            </a:r>
          </a:p>
        </p:txBody>
      </p:sp>
      <p:sp>
        <p:nvSpPr>
          <p:cNvPr id="3" name="Content Placeholder 2">
            <a:extLst>
              <a:ext uri="{FF2B5EF4-FFF2-40B4-BE49-F238E27FC236}">
                <a16:creationId xmlns:a16="http://schemas.microsoft.com/office/drawing/2014/main" id="{70D105BD-0A57-F24B-9800-A09FE76E1C4A}"/>
              </a:ext>
            </a:extLst>
          </p:cNvPr>
          <p:cNvSpPr>
            <a:spLocks noGrp="1"/>
          </p:cNvSpPr>
          <p:nvPr>
            <p:ph idx="1"/>
          </p:nvPr>
        </p:nvSpPr>
        <p:spPr>
          <a:xfrm>
            <a:off x="4462272" y="2791325"/>
            <a:ext cx="7729728" cy="3101983"/>
          </a:xfrm>
        </p:spPr>
        <p:txBody>
          <a:bodyPr/>
          <a:lstStyle/>
          <a:p>
            <a:pPr marL="400050" indent="-400050">
              <a:buAutoNum type="romanUcPeriod"/>
            </a:pPr>
            <a:r>
              <a:rPr lang="en-PL"/>
              <a:t>INTRODUCTION</a:t>
            </a:r>
          </a:p>
          <a:p>
            <a:pPr marL="400050" indent="-400050">
              <a:buAutoNum type="romanUcPeriod"/>
            </a:pPr>
            <a:r>
              <a:rPr lang="en-PL"/>
              <a:t>MODEL DEVELOPMENT PROCESS</a:t>
            </a:r>
          </a:p>
          <a:p>
            <a:pPr marL="400050" indent="-400050">
              <a:buAutoNum type="romanUcPeriod"/>
            </a:pPr>
            <a:r>
              <a:rPr lang="en-PL"/>
              <a:t>THE STRUCTURE OF NECMOD MODEL</a:t>
            </a:r>
          </a:p>
          <a:p>
            <a:pPr marL="400050" indent="-400050">
              <a:buAutoNum type="romanUcPeriod"/>
            </a:pPr>
            <a:r>
              <a:rPr lang="en-PL"/>
              <a:t>NECMOD MODEL</a:t>
            </a:r>
          </a:p>
          <a:p>
            <a:pPr marL="400050" indent="-400050">
              <a:buAutoNum type="romanUcPeriod"/>
            </a:pPr>
            <a:r>
              <a:rPr lang="en-PL"/>
              <a:t>CONCLUSION</a:t>
            </a:r>
          </a:p>
          <a:p>
            <a:pPr marL="0" indent="0">
              <a:buNone/>
            </a:pPr>
            <a:endParaRPr lang="en-PL"/>
          </a:p>
        </p:txBody>
      </p:sp>
    </p:spTree>
    <p:extLst>
      <p:ext uri="{BB962C8B-B14F-4D97-AF65-F5344CB8AC3E}">
        <p14:creationId xmlns:p14="http://schemas.microsoft.com/office/powerpoint/2010/main" val="2886081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4EF005D-247B-DB4F-B934-6E0B1239F0C1}"/>
              </a:ext>
            </a:extLst>
          </p:cNvPr>
          <p:cNvGraphicFramePr>
            <a:graphicFrameLocks noGrp="1"/>
          </p:cNvGraphicFramePr>
          <p:nvPr>
            <p:extLst>
              <p:ext uri="{D42A27DB-BD31-4B8C-83A1-F6EECF244321}">
                <p14:modId xmlns:p14="http://schemas.microsoft.com/office/powerpoint/2010/main" val="1351464069"/>
              </p:ext>
            </p:extLst>
          </p:nvPr>
        </p:nvGraphicFramePr>
        <p:xfrm>
          <a:off x="0" y="0"/>
          <a:ext cx="12192000" cy="6801243"/>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697888815"/>
                    </a:ext>
                  </a:extLst>
                </a:gridCol>
                <a:gridCol w="6299200">
                  <a:extLst>
                    <a:ext uri="{9D8B030D-6E8A-4147-A177-3AD203B41FA5}">
                      <a16:colId xmlns:a16="http://schemas.microsoft.com/office/drawing/2014/main" val="243792208"/>
                    </a:ext>
                  </a:extLst>
                </a:gridCol>
                <a:gridCol w="4064000">
                  <a:extLst>
                    <a:ext uri="{9D8B030D-6E8A-4147-A177-3AD203B41FA5}">
                      <a16:colId xmlns:a16="http://schemas.microsoft.com/office/drawing/2014/main" val="1727508178"/>
                    </a:ext>
                  </a:extLst>
                </a:gridCol>
              </a:tblGrid>
              <a:tr h="370840">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004431264"/>
                  </a:ext>
                </a:extLst>
              </a:tr>
              <a:tr h="1111119">
                <a:tc rowSpan="5">
                  <a:txBody>
                    <a:bodyPr/>
                    <a:lstStyle/>
                    <a:p>
                      <a:r>
                        <a:rPr lang="en-PL" b="1"/>
                        <a:t>VI. External </a:t>
                      </a:r>
                    </a:p>
                    <a:p>
                      <a:endParaRPr lang="en-PL" b="1"/>
                    </a:p>
                    <a:p>
                      <a:r>
                        <a:rPr lang="en-PL" b="1"/>
                        <a:t>1, Volume of exports </a:t>
                      </a:r>
                      <a:r>
                        <a:rPr lang="en-PL" b="0"/>
                        <a:t>builded from the supply side in the long run and the demand side in the short run</a:t>
                      </a:r>
                    </a:p>
                    <a:p>
                      <a:endParaRPr lang="en-PL" b="0"/>
                    </a:p>
                    <a:p>
                      <a:r>
                        <a:rPr lang="en-PL" b="1"/>
                        <a:t>2, Volume of imports </a:t>
                      </a:r>
                      <a:r>
                        <a:rPr lang="en-PL" b="0"/>
                        <a:t>modelled from the supply side</a:t>
                      </a:r>
                    </a:p>
                  </a:txBody>
                  <a:tcPr/>
                </a:tc>
                <a:tc>
                  <a:txBody>
                    <a:bodyPr/>
                    <a:lstStyle/>
                    <a:p>
                      <a:endParaRPr lang="en-PL"/>
                    </a:p>
                  </a:txBody>
                  <a:tcPr/>
                </a:tc>
                <a:tc>
                  <a:txBody>
                    <a:bodyPr/>
                    <a:lstStyle/>
                    <a:p>
                      <a:pPr marL="285750" indent="-285750">
                        <a:buFont typeface="Arial" panose="020B0604020202020204" pitchFamily="34" charset="0"/>
                        <a:buChar char="•"/>
                      </a:pPr>
                      <a:r>
                        <a:rPr lang="en-PL" sz="1200"/>
                        <a:t>gdp_exp: volume of exports</a:t>
                      </a:r>
                    </a:p>
                    <a:p>
                      <a:pPr marL="285750" indent="-285750">
                        <a:buFont typeface="Arial" panose="020B0604020202020204" pitchFamily="34" charset="0"/>
                        <a:buChar char="•"/>
                      </a:pPr>
                      <a:r>
                        <a:rPr lang="en-GB" sz="1200"/>
                        <a:t>G</a:t>
                      </a:r>
                      <a:r>
                        <a:rPr lang="en-PL" sz="1200"/>
                        <a:t>dp_pot: potential GDP</a:t>
                      </a:r>
                    </a:p>
                    <a:p>
                      <a:pPr marL="285750" indent="-285750">
                        <a:buFont typeface="Arial" panose="020B0604020202020204" pitchFamily="34" charset="0"/>
                        <a:buChar char="•"/>
                      </a:pPr>
                      <a:r>
                        <a:rPr lang="en-GB" sz="1200"/>
                        <a:t>P</a:t>
                      </a:r>
                      <a:r>
                        <a:rPr lang="en-PL" sz="1200"/>
                        <a:t>exp: deflator of exports</a:t>
                      </a:r>
                    </a:p>
                    <a:p>
                      <a:pPr marL="285750" indent="-285750">
                        <a:buFont typeface="Arial" panose="020B0604020202020204" pitchFamily="34" charset="0"/>
                        <a:buChar char="•"/>
                      </a:pPr>
                      <a:r>
                        <a:rPr lang="en-GB" sz="1200"/>
                        <a:t>P</a:t>
                      </a:r>
                      <a:r>
                        <a:rPr lang="en-PL" sz="1200"/>
                        <a:t>va: value added domestic deflator</a:t>
                      </a:r>
                    </a:p>
                    <a:p>
                      <a:pPr marL="285750" indent="-285750">
                        <a:buFont typeface="Arial" panose="020B0604020202020204" pitchFamily="34" charset="0"/>
                        <a:buChar char="•"/>
                      </a:pPr>
                      <a:r>
                        <a:rPr lang="en-GB" sz="1200"/>
                        <a:t>T</a:t>
                      </a:r>
                      <a:r>
                        <a:rPr lang="en-PL" sz="1200"/>
                        <a:t>: trend connected with gradual integration of Polish economy</a:t>
                      </a:r>
                    </a:p>
                  </a:txBody>
                  <a:tcPr/>
                </a:tc>
                <a:extLst>
                  <a:ext uri="{0D108BD9-81ED-4DB2-BD59-A6C34878D82A}">
                    <a16:rowId xmlns:a16="http://schemas.microsoft.com/office/drawing/2014/main" val="4052888399"/>
                  </a:ext>
                </a:extLst>
              </a:tr>
              <a:tr h="1173130">
                <a:tc vMerge="1">
                  <a:txBody>
                    <a:bodyPr/>
                    <a:lstStyle/>
                    <a:p>
                      <a:endParaRPr lang="en-PL"/>
                    </a:p>
                  </a:txBody>
                  <a:tcPr/>
                </a:tc>
                <a:tc>
                  <a:txBody>
                    <a:bodyPr/>
                    <a:lstStyle/>
                    <a:p>
                      <a:endParaRPr lang="en-PL"/>
                    </a:p>
                  </a:txBody>
                  <a:tcPr/>
                </a:tc>
                <a:tc>
                  <a:txBody>
                    <a:bodyPr/>
                    <a:lstStyle/>
                    <a:p>
                      <a:pPr marL="171450" indent="-171450">
                        <a:buFont typeface="Arial" panose="020B0604020202020204" pitchFamily="34" charset="0"/>
                        <a:buChar char="•"/>
                      </a:pPr>
                      <a:r>
                        <a:rPr lang="en-PL" sz="1200"/>
                        <a:t>gdp_exp: external product</a:t>
                      </a:r>
                    </a:p>
                    <a:p>
                      <a:pPr marL="171450" indent="-171450">
                        <a:buFont typeface="Arial" panose="020B0604020202020204" pitchFamily="34" charset="0"/>
                        <a:buChar char="•"/>
                      </a:pPr>
                      <a:endParaRPr lang="en-PL" sz="1200"/>
                    </a:p>
                  </a:txBody>
                  <a:tcPr/>
                </a:tc>
                <a:extLst>
                  <a:ext uri="{0D108BD9-81ED-4DB2-BD59-A6C34878D82A}">
                    <a16:rowId xmlns:a16="http://schemas.microsoft.com/office/drawing/2014/main" val="2653349165"/>
                  </a:ext>
                </a:extLst>
              </a:tr>
              <a:tr h="344739">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200"/>
                        <a:t>gdp_imp: volume of imports</a:t>
                      </a:r>
                    </a:p>
                    <a:p>
                      <a:pPr marL="285750" indent="-285750">
                        <a:buFont typeface="Arial" panose="020B0604020202020204" pitchFamily="34" charset="0"/>
                        <a:buChar char="•"/>
                      </a:pPr>
                      <a:r>
                        <a:rPr lang="en-GB" sz="1200"/>
                        <a:t>p</a:t>
                      </a:r>
                      <a:r>
                        <a:rPr lang="en-PL" sz="1200"/>
                        <a:t>imp_core: prices of imported products excluding oil and gas prices</a:t>
                      </a:r>
                    </a:p>
                    <a:p>
                      <a:pPr marL="285750" indent="-285750">
                        <a:buFont typeface="Arial" panose="020B0604020202020204" pitchFamily="34" charset="0"/>
                        <a:buChar char="•"/>
                      </a:pPr>
                      <a:r>
                        <a:rPr lang="en-PL" sz="1200"/>
                        <a:t>GR_TAR_TR: effective rate of duties </a:t>
                      </a:r>
                    </a:p>
                    <a:p>
                      <a:pPr marL="285750" indent="-285750">
                        <a:buFont typeface="Arial" panose="020B0604020202020204" pitchFamily="34" charset="0"/>
                        <a:buChar char="•"/>
                      </a:pPr>
                      <a:endParaRPr lang="en-PL" sz="1200"/>
                    </a:p>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3545045530"/>
                  </a:ext>
                </a:extLst>
              </a:tr>
              <a:tr h="1271751">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200"/>
                        <a:t>GFCF: total gross fixed capital formation</a:t>
                      </a:r>
                    </a:p>
                    <a:p>
                      <a:pPr marL="285750" indent="-285750">
                        <a:buFont typeface="Arial" panose="020B0604020202020204" pitchFamily="34" charset="0"/>
                        <a:buChar char="•"/>
                      </a:pPr>
                      <a:r>
                        <a:rPr lang="en-PL" sz="1200"/>
                        <a:t>CONP: individual consumption</a:t>
                      </a:r>
                    </a:p>
                    <a:p>
                      <a:pPr marL="285750" indent="-285750">
                        <a:buFont typeface="Arial" panose="020B0604020202020204" pitchFamily="34" charset="0"/>
                        <a:buChar char="•"/>
                      </a:pPr>
                      <a:r>
                        <a:rPr lang="en-PL" sz="1200"/>
                        <a:t>TFP_TREND: total factor productivity</a:t>
                      </a:r>
                    </a:p>
                    <a:p>
                      <a:pPr marL="285750" indent="-285750">
                        <a:buFont typeface="Arial" panose="020B0604020202020204" pitchFamily="34" charset="0"/>
                        <a:buChar char="•"/>
                      </a:pPr>
                      <a:endParaRPr lang="en-PL" sz="1200"/>
                    </a:p>
                    <a:p>
                      <a:pPr marL="285750" indent="-285750">
                        <a:buFont typeface="Arial" panose="020B0604020202020204" pitchFamily="34" charset="0"/>
                        <a:buChar char="•"/>
                      </a:pPr>
                      <a:endParaRPr lang="en-PL"/>
                    </a:p>
                  </a:txBody>
                  <a:tcPr/>
                </a:tc>
                <a:extLst>
                  <a:ext uri="{0D108BD9-81ED-4DB2-BD59-A6C34878D82A}">
                    <a16:rowId xmlns:a16="http://schemas.microsoft.com/office/drawing/2014/main" val="646375322"/>
                  </a:ext>
                </a:extLst>
              </a:tr>
              <a:tr h="1608082">
                <a:tc vMerge="1">
                  <a:txBody>
                    <a:bodyPr/>
                    <a:lstStyle/>
                    <a:p>
                      <a:endParaRPr lang="en-PL"/>
                    </a:p>
                  </a:txBody>
                  <a:tcPr/>
                </a:tc>
                <a:tc>
                  <a:txBody>
                    <a:bodyPr/>
                    <a:lstStyle/>
                    <a:p>
                      <a:endParaRPr lang="en-PL"/>
                    </a:p>
                  </a:txBody>
                  <a:tcPr/>
                </a:tc>
                <a:tc>
                  <a:txBody>
                    <a:bodyPr/>
                    <a:lstStyle/>
                    <a:p>
                      <a:pPr marL="171450" indent="-171450">
                        <a:buFont typeface="Arial" panose="020B0604020202020204" pitchFamily="34" charset="0"/>
                        <a:buChar char="•"/>
                      </a:pPr>
                      <a:r>
                        <a:rPr lang="en-PL" sz="1200"/>
                        <a:t>pva_ext: external value added deflator</a:t>
                      </a:r>
                    </a:p>
                    <a:p>
                      <a:pPr marL="171450" indent="-171450">
                        <a:buFont typeface="Arial" panose="020B0604020202020204" pitchFamily="34" charset="0"/>
                        <a:buChar char="•"/>
                      </a:pPr>
                      <a:r>
                        <a:rPr lang="en-GB" sz="1200"/>
                        <a:t>s</a:t>
                      </a:r>
                      <a:r>
                        <a:rPr lang="en-PL" sz="1200"/>
                        <a:t>_neer: nominal effective excha</a:t>
                      </a:r>
                      <a:r>
                        <a:rPr lang="en-GB" sz="1200"/>
                        <a:t>ng</a:t>
                      </a:r>
                      <a:r>
                        <a:rPr lang="en-PL" sz="1200"/>
                        <a:t>e rate adjusted for nominal convergence effect</a:t>
                      </a:r>
                    </a:p>
                    <a:p>
                      <a:pPr marL="171450" indent="-171450">
                        <a:buFont typeface="Arial" panose="020B0604020202020204" pitchFamily="34" charset="0"/>
                        <a:buChar char="•"/>
                      </a:pPr>
                      <a:endParaRPr lang="en-PL" sz="1200"/>
                    </a:p>
                  </a:txBody>
                  <a:tcPr/>
                </a:tc>
                <a:extLst>
                  <a:ext uri="{0D108BD9-81ED-4DB2-BD59-A6C34878D82A}">
                    <a16:rowId xmlns:a16="http://schemas.microsoft.com/office/drawing/2014/main" val="491629891"/>
                  </a:ext>
                </a:extLst>
              </a:tr>
            </a:tbl>
          </a:graphicData>
        </a:graphic>
      </p:graphicFrame>
      <p:pic>
        <p:nvPicPr>
          <p:cNvPr id="3" name="Picture 2">
            <a:extLst>
              <a:ext uri="{FF2B5EF4-FFF2-40B4-BE49-F238E27FC236}">
                <a16:creationId xmlns:a16="http://schemas.microsoft.com/office/drawing/2014/main" id="{FF2A2F18-2156-454C-A533-7589F62360E6}"/>
              </a:ext>
            </a:extLst>
          </p:cNvPr>
          <p:cNvPicPr>
            <a:picLocks noChangeAspect="1"/>
          </p:cNvPicPr>
          <p:nvPr/>
        </p:nvPicPr>
        <p:blipFill>
          <a:blip r:embed="rId2"/>
          <a:stretch>
            <a:fillRect/>
          </a:stretch>
        </p:blipFill>
        <p:spPr>
          <a:xfrm>
            <a:off x="3182250" y="526629"/>
            <a:ext cx="4187934" cy="857677"/>
          </a:xfrm>
          <a:prstGeom prst="rect">
            <a:avLst/>
          </a:prstGeom>
        </p:spPr>
      </p:pic>
      <p:pic>
        <p:nvPicPr>
          <p:cNvPr id="4" name="Picture 3">
            <a:extLst>
              <a:ext uri="{FF2B5EF4-FFF2-40B4-BE49-F238E27FC236}">
                <a16:creationId xmlns:a16="http://schemas.microsoft.com/office/drawing/2014/main" id="{DFEBB15B-2E64-5D41-A507-791608B9EF79}"/>
              </a:ext>
            </a:extLst>
          </p:cNvPr>
          <p:cNvPicPr>
            <a:picLocks noChangeAspect="1"/>
          </p:cNvPicPr>
          <p:nvPr/>
        </p:nvPicPr>
        <p:blipFill>
          <a:blip r:embed="rId3"/>
          <a:stretch>
            <a:fillRect/>
          </a:stretch>
        </p:blipFill>
        <p:spPr>
          <a:xfrm>
            <a:off x="2963121" y="1557997"/>
            <a:ext cx="4289460" cy="1082982"/>
          </a:xfrm>
          <a:prstGeom prst="rect">
            <a:avLst/>
          </a:prstGeom>
        </p:spPr>
      </p:pic>
      <p:pic>
        <p:nvPicPr>
          <p:cNvPr id="5" name="Picture 4">
            <a:extLst>
              <a:ext uri="{FF2B5EF4-FFF2-40B4-BE49-F238E27FC236}">
                <a16:creationId xmlns:a16="http://schemas.microsoft.com/office/drawing/2014/main" id="{4B05A45C-773D-AF49-B32A-26003F28D9B4}"/>
              </a:ext>
            </a:extLst>
          </p:cNvPr>
          <p:cNvPicPr>
            <a:picLocks noChangeAspect="1"/>
          </p:cNvPicPr>
          <p:nvPr/>
        </p:nvPicPr>
        <p:blipFill>
          <a:blip r:embed="rId4"/>
          <a:stretch>
            <a:fillRect/>
          </a:stretch>
        </p:blipFill>
        <p:spPr>
          <a:xfrm>
            <a:off x="2963121" y="2871790"/>
            <a:ext cx="4626192" cy="975491"/>
          </a:xfrm>
          <a:prstGeom prst="rect">
            <a:avLst/>
          </a:prstGeom>
        </p:spPr>
      </p:pic>
      <p:pic>
        <p:nvPicPr>
          <p:cNvPr id="6" name="Picture 5">
            <a:extLst>
              <a:ext uri="{FF2B5EF4-FFF2-40B4-BE49-F238E27FC236}">
                <a16:creationId xmlns:a16="http://schemas.microsoft.com/office/drawing/2014/main" id="{FDDAE716-B9DF-C840-B389-A74A9315BBD7}"/>
              </a:ext>
            </a:extLst>
          </p:cNvPr>
          <p:cNvPicPr>
            <a:picLocks noChangeAspect="1"/>
          </p:cNvPicPr>
          <p:nvPr/>
        </p:nvPicPr>
        <p:blipFill>
          <a:blip r:embed="rId5"/>
          <a:stretch>
            <a:fillRect/>
          </a:stretch>
        </p:blipFill>
        <p:spPr>
          <a:xfrm>
            <a:off x="2963121" y="4043231"/>
            <a:ext cx="3570967" cy="1109826"/>
          </a:xfrm>
          <a:prstGeom prst="rect">
            <a:avLst/>
          </a:prstGeom>
        </p:spPr>
      </p:pic>
      <p:pic>
        <p:nvPicPr>
          <p:cNvPr id="7" name="Picture 6">
            <a:extLst>
              <a:ext uri="{FF2B5EF4-FFF2-40B4-BE49-F238E27FC236}">
                <a16:creationId xmlns:a16="http://schemas.microsoft.com/office/drawing/2014/main" id="{BF9A1901-C613-874F-9850-819E447A53BB}"/>
              </a:ext>
            </a:extLst>
          </p:cNvPr>
          <p:cNvPicPr>
            <a:picLocks noChangeAspect="1"/>
          </p:cNvPicPr>
          <p:nvPr/>
        </p:nvPicPr>
        <p:blipFill>
          <a:blip r:embed="rId6"/>
          <a:stretch>
            <a:fillRect/>
          </a:stretch>
        </p:blipFill>
        <p:spPr>
          <a:xfrm>
            <a:off x="2963121" y="5316908"/>
            <a:ext cx="3830582" cy="1405158"/>
          </a:xfrm>
          <a:prstGeom prst="rect">
            <a:avLst/>
          </a:prstGeom>
        </p:spPr>
      </p:pic>
      <p:pic>
        <p:nvPicPr>
          <p:cNvPr id="8" name="Picture 7">
            <a:extLst>
              <a:ext uri="{FF2B5EF4-FFF2-40B4-BE49-F238E27FC236}">
                <a16:creationId xmlns:a16="http://schemas.microsoft.com/office/drawing/2014/main" id="{267D6013-205B-4548-B1DA-0C2E39527AC6}"/>
              </a:ext>
            </a:extLst>
          </p:cNvPr>
          <p:cNvPicPr>
            <a:picLocks noChangeAspect="1"/>
          </p:cNvPicPr>
          <p:nvPr/>
        </p:nvPicPr>
        <p:blipFill>
          <a:blip r:embed="rId2"/>
          <a:stretch>
            <a:fillRect/>
          </a:stretch>
        </p:blipFill>
        <p:spPr>
          <a:xfrm>
            <a:off x="2963121" y="578218"/>
            <a:ext cx="4187934" cy="857677"/>
          </a:xfrm>
          <a:prstGeom prst="rect">
            <a:avLst/>
          </a:prstGeom>
        </p:spPr>
      </p:pic>
    </p:spTree>
    <p:extLst>
      <p:ext uri="{BB962C8B-B14F-4D97-AF65-F5344CB8AC3E}">
        <p14:creationId xmlns:p14="http://schemas.microsoft.com/office/powerpoint/2010/main" val="2742574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D90D506-CD35-7E47-A85C-84EBB0EDEAB4}"/>
              </a:ext>
            </a:extLst>
          </p:cNvPr>
          <p:cNvGraphicFramePr>
            <a:graphicFrameLocks noGrp="1"/>
          </p:cNvGraphicFramePr>
          <p:nvPr>
            <p:extLst>
              <p:ext uri="{D42A27DB-BD31-4B8C-83A1-F6EECF244321}">
                <p14:modId xmlns:p14="http://schemas.microsoft.com/office/powerpoint/2010/main" val="3652547001"/>
              </p:ext>
            </p:extLst>
          </p:nvPr>
        </p:nvGraphicFramePr>
        <p:xfrm>
          <a:off x="0" y="0"/>
          <a:ext cx="12192000" cy="6762367"/>
        </p:xfrm>
        <a:graphic>
          <a:graphicData uri="http://schemas.openxmlformats.org/drawingml/2006/table">
            <a:tbl>
              <a:tblPr firstRow="1" bandRow="1">
                <a:tableStyleId>{21E4AEA4-8DFA-4A89-87EB-49C32662AFE0}</a:tableStyleId>
              </a:tblPr>
              <a:tblGrid>
                <a:gridCol w="1698171">
                  <a:extLst>
                    <a:ext uri="{9D8B030D-6E8A-4147-A177-3AD203B41FA5}">
                      <a16:colId xmlns:a16="http://schemas.microsoft.com/office/drawing/2014/main" val="3495071511"/>
                    </a:ext>
                  </a:extLst>
                </a:gridCol>
                <a:gridCol w="5795705">
                  <a:extLst>
                    <a:ext uri="{9D8B030D-6E8A-4147-A177-3AD203B41FA5}">
                      <a16:colId xmlns:a16="http://schemas.microsoft.com/office/drawing/2014/main" val="2023283206"/>
                    </a:ext>
                  </a:extLst>
                </a:gridCol>
                <a:gridCol w="4698124">
                  <a:extLst>
                    <a:ext uri="{9D8B030D-6E8A-4147-A177-3AD203B41FA5}">
                      <a16:colId xmlns:a16="http://schemas.microsoft.com/office/drawing/2014/main" val="972996676"/>
                    </a:ext>
                  </a:extLst>
                </a:gridCol>
              </a:tblGrid>
              <a:tr h="409903">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98427592"/>
                  </a:ext>
                </a:extLst>
              </a:tr>
              <a:tr h="1401020">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b="1"/>
                        <a:t>VI. External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L" b="1"/>
                    </a:p>
                    <a:p>
                      <a:pPr marL="0" marR="0" lvl="0" indent="0" algn="l" defTabSz="914400" rtl="0" eaLnBrk="1" fontAlgn="auto" latinLnBrk="0" hangingPunct="1">
                        <a:lnSpc>
                          <a:spcPct val="100000"/>
                        </a:lnSpc>
                        <a:spcBef>
                          <a:spcPts val="0"/>
                        </a:spcBef>
                        <a:spcAft>
                          <a:spcPts val="0"/>
                        </a:spcAft>
                        <a:buClrTx/>
                        <a:buSzTx/>
                        <a:buFontTx/>
                        <a:buNone/>
                        <a:tabLst/>
                        <a:defRPr/>
                      </a:pPr>
                      <a:r>
                        <a:rPr lang="en-PL" b="1"/>
                        <a:t>3, Export function </a:t>
                      </a:r>
                      <a:r>
                        <a:rPr lang="en-PL" b="0"/>
                        <a:t>is function of relative export prices, potential GDP and external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L" b="0"/>
                    </a:p>
                    <a:p>
                      <a:pPr marL="0" marR="0" lvl="0" indent="0" algn="l" defTabSz="914400" rtl="0" eaLnBrk="1" fontAlgn="auto" latinLnBrk="0" hangingPunct="1">
                        <a:lnSpc>
                          <a:spcPct val="100000"/>
                        </a:lnSpc>
                        <a:spcBef>
                          <a:spcPts val="0"/>
                        </a:spcBef>
                        <a:spcAft>
                          <a:spcPts val="0"/>
                        </a:spcAft>
                        <a:buClrTx/>
                        <a:buSzTx/>
                        <a:buFontTx/>
                        <a:buNone/>
                        <a:tabLst/>
                        <a:defRPr/>
                      </a:pPr>
                      <a:r>
                        <a:rPr lang="en-PL" b="1"/>
                        <a:t>4, Imports </a:t>
                      </a:r>
                      <a:r>
                        <a:rPr lang="en-PL" b="0"/>
                        <a:t>as function of relative import prices, GDP, domestic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L" b="1"/>
                    </a:p>
                  </a:txBody>
                  <a:tcPr/>
                </a:tc>
                <a:tc>
                  <a:txBody>
                    <a:bodyPr/>
                    <a:lstStyle/>
                    <a:p>
                      <a:endParaRPr lang="en-PL"/>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t>p</a:t>
                      </a:r>
                      <a:r>
                        <a:rPr lang="en-PL" sz="1200"/>
                        <a:t>imp_core: prices of imported products excluding oil and gas prices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200"/>
                        <a:t>pva_ext: external value added deflator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t>s</a:t>
                      </a:r>
                      <a:r>
                        <a:rPr lang="en-PL" sz="1200"/>
                        <a:t>_neer: nominal effective excha</a:t>
                      </a:r>
                      <a:r>
                        <a:rPr lang="en-GB" sz="1200"/>
                        <a:t>ng</a:t>
                      </a:r>
                      <a:r>
                        <a:rPr lang="en-PL" sz="1200"/>
                        <a:t>e rate adjusted for nominal convergence effect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t>P</a:t>
                      </a:r>
                      <a:r>
                        <a:rPr lang="en-PL" sz="1200"/>
                        <a:t>va: value added domestic deflator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t>G</a:t>
                      </a:r>
                      <a:r>
                        <a:rPr lang="en-PL" sz="1200"/>
                        <a:t>dp_pot: potential GDP</a:t>
                      </a:r>
                      <a:endParaRPr lang="en-PL" sz="1800"/>
                    </a:p>
                  </a:txBody>
                  <a:tcPr/>
                </a:tc>
                <a:extLst>
                  <a:ext uri="{0D108BD9-81ED-4DB2-BD59-A6C34878D82A}">
                    <a16:rowId xmlns:a16="http://schemas.microsoft.com/office/drawing/2014/main" val="2108947016"/>
                  </a:ext>
                </a:extLst>
              </a:tr>
              <a:tr h="1528686">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sz="1200"/>
                        <a:t>gdp_ext_pot: external potential GDP</a:t>
                      </a:r>
                    </a:p>
                    <a:p>
                      <a:pPr marL="285750" indent="-285750">
                        <a:buFont typeface="Arial" panose="020B0604020202020204" pitchFamily="34" charset="0"/>
                        <a:buChar char="•"/>
                      </a:pPr>
                      <a:r>
                        <a:rPr lang="en-PL" sz="1200"/>
                        <a:t>I_3MR_PVA: real 3months interest rate</a:t>
                      </a:r>
                    </a:p>
                    <a:p>
                      <a:pPr marL="285750" indent="-285750">
                        <a:buFont typeface="Arial" panose="020B0604020202020204" pitchFamily="34" charset="0"/>
                        <a:buChar char="•"/>
                      </a:pPr>
                      <a:r>
                        <a:rPr lang="en-PL" sz="1200"/>
                        <a:t>I_3MR_EXT: external real interest rate</a:t>
                      </a:r>
                    </a:p>
                    <a:p>
                      <a:pPr marL="285750" indent="-285750">
                        <a:buFont typeface="Arial" panose="020B0604020202020204" pitchFamily="34" charset="0"/>
                        <a:buChar char="•"/>
                      </a:pPr>
                      <a:r>
                        <a:rPr lang="en-PL" sz="1200"/>
                        <a:t>NFA_GDP: net foreign assets in relation to GDP</a:t>
                      </a:r>
                    </a:p>
                    <a:p>
                      <a:endParaRPr lang="en-PL"/>
                    </a:p>
                  </a:txBody>
                  <a:tcPr/>
                </a:tc>
                <a:extLst>
                  <a:ext uri="{0D108BD9-81ED-4DB2-BD59-A6C34878D82A}">
                    <a16:rowId xmlns:a16="http://schemas.microsoft.com/office/drawing/2014/main" val="3512366840"/>
                  </a:ext>
                </a:extLst>
              </a:tr>
              <a:tr h="1631784">
                <a:tc vMerge="1">
                  <a:txBody>
                    <a:bodyPr/>
                    <a:lstStyle/>
                    <a:p>
                      <a:endParaRPr lang="en-PL"/>
                    </a:p>
                  </a:txBody>
                  <a:tcPr/>
                </a:tc>
                <a:tc>
                  <a:txBody>
                    <a:bodyPr/>
                    <a:lstStyle/>
                    <a:p>
                      <a:endParaRPr lang="en-PL"/>
                    </a:p>
                  </a:txBody>
                  <a:tcPr/>
                </a:tc>
                <a:tc>
                  <a:txBody>
                    <a:bodyPr/>
                    <a:lstStyle/>
                    <a:p>
                      <a:endParaRPr lang="en-PL"/>
                    </a:p>
                  </a:txBody>
                  <a:tcPr/>
                </a:tc>
                <a:extLst>
                  <a:ext uri="{0D108BD9-81ED-4DB2-BD59-A6C34878D82A}">
                    <a16:rowId xmlns:a16="http://schemas.microsoft.com/office/drawing/2014/main" val="2759640109"/>
                  </a:ext>
                </a:extLst>
              </a:tr>
              <a:tr h="1790974">
                <a:tc vMerge="1">
                  <a:txBody>
                    <a:bodyPr/>
                    <a:lstStyle/>
                    <a:p>
                      <a:endParaRPr lang="en-PL"/>
                    </a:p>
                  </a:txBody>
                  <a:tcPr/>
                </a:tc>
                <a:tc>
                  <a:txBody>
                    <a:bodyPr/>
                    <a:lstStyle/>
                    <a:p>
                      <a:endParaRPr lang="en-PL"/>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200"/>
                        <a:t>GR_TAR_TR: effective rate of duties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200"/>
                        <a:t>PIMP_OILGAS_R: relative prices of imported commodities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200"/>
                        <a:t>CAB_INC_GDP: income account in relation to GDP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200"/>
                        <a:t>CAB_TRANS_GDP: balance on current transfers in relation to GDP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200"/>
                        <a:t>CAB_GDP: current account balance in relation to GDP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PL" sz="1800"/>
                    </a:p>
                    <a:p>
                      <a:endParaRPr lang="en-PL"/>
                    </a:p>
                  </a:txBody>
                  <a:tcPr/>
                </a:tc>
                <a:extLst>
                  <a:ext uri="{0D108BD9-81ED-4DB2-BD59-A6C34878D82A}">
                    <a16:rowId xmlns:a16="http://schemas.microsoft.com/office/drawing/2014/main" val="2362648247"/>
                  </a:ext>
                </a:extLst>
              </a:tr>
            </a:tbl>
          </a:graphicData>
        </a:graphic>
      </p:graphicFrame>
      <p:pic>
        <p:nvPicPr>
          <p:cNvPr id="3" name="Picture 2">
            <a:extLst>
              <a:ext uri="{FF2B5EF4-FFF2-40B4-BE49-F238E27FC236}">
                <a16:creationId xmlns:a16="http://schemas.microsoft.com/office/drawing/2014/main" id="{1C69C174-E0EB-ED4F-92D9-A04EF4FA41CF}"/>
              </a:ext>
            </a:extLst>
          </p:cNvPr>
          <p:cNvPicPr>
            <a:picLocks noChangeAspect="1"/>
          </p:cNvPicPr>
          <p:nvPr/>
        </p:nvPicPr>
        <p:blipFill>
          <a:blip r:embed="rId2"/>
          <a:stretch>
            <a:fillRect/>
          </a:stretch>
        </p:blipFill>
        <p:spPr>
          <a:xfrm>
            <a:off x="2666343" y="409893"/>
            <a:ext cx="3671395" cy="1333392"/>
          </a:xfrm>
          <a:prstGeom prst="rect">
            <a:avLst/>
          </a:prstGeom>
        </p:spPr>
      </p:pic>
      <p:pic>
        <p:nvPicPr>
          <p:cNvPr id="4" name="Picture 3">
            <a:extLst>
              <a:ext uri="{FF2B5EF4-FFF2-40B4-BE49-F238E27FC236}">
                <a16:creationId xmlns:a16="http://schemas.microsoft.com/office/drawing/2014/main" id="{A547C883-F98B-B748-AF95-EC8AC587B9BF}"/>
              </a:ext>
            </a:extLst>
          </p:cNvPr>
          <p:cNvPicPr>
            <a:picLocks noChangeAspect="1"/>
          </p:cNvPicPr>
          <p:nvPr/>
        </p:nvPicPr>
        <p:blipFill>
          <a:blip r:embed="rId3"/>
          <a:stretch>
            <a:fillRect/>
          </a:stretch>
        </p:blipFill>
        <p:spPr>
          <a:xfrm>
            <a:off x="2510030" y="1961310"/>
            <a:ext cx="4785493" cy="1151920"/>
          </a:xfrm>
          <a:prstGeom prst="rect">
            <a:avLst/>
          </a:prstGeom>
        </p:spPr>
      </p:pic>
      <p:pic>
        <p:nvPicPr>
          <p:cNvPr id="5" name="Picture 4">
            <a:extLst>
              <a:ext uri="{FF2B5EF4-FFF2-40B4-BE49-F238E27FC236}">
                <a16:creationId xmlns:a16="http://schemas.microsoft.com/office/drawing/2014/main" id="{A05F977F-BA6F-BA4D-AF04-7B2A9FC54A05}"/>
              </a:ext>
            </a:extLst>
          </p:cNvPr>
          <p:cNvPicPr>
            <a:picLocks noChangeAspect="1"/>
          </p:cNvPicPr>
          <p:nvPr/>
        </p:nvPicPr>
        <p:blipFill>
          <a:blip r:embed="rId4"/>
          <a:stretch>
            <a:fillRect/>
          </a:stretch>
        </p:blipFill>
        <p:spPr>
          <a:xfrm>
            <a:off x="2348959" y="3429000"/>
            <a:ext cx="4697906" cy="1352427"/>
          </a:xfrm>
          <a:prstGeom prst="rect">
            <a:avLst/>
          </a:prstGeom>
        </p:spPr>
      </p:pic>
      <p:pic>
        <p:nvPicPr>
          <p:cNvPr id="7" name="Picture 6">
            <a:extLst>
              <a:ext uri="{FF2B5EF4-FFF2-40B4-BE49-F238E27FC236}">
                <a16:creationId xmlns:a16="http://schemas.microsoft.com/office/drawing/2014/main" id="{D8F3DE31-BD34-7642-B3B0-D56C1CFE8988}"/>
              </a:ext>
            </a:extLst>
          </p:cNvPr>
          <p:cNvPicPr>
            <a:picLocks noChangeAspect="1"/>
          </p:cNvPicPr>
          <p:nvPr/>
        </p:nvPicPr>
        <p:blipFill>
          <a:blip r:embed="rId5"/>
          <a:stretch>
            <a:fillRect/>
          </a:stretch>
        </p:blipFill>
        <p:spPr>
          <a:xfrm>
            <a:off x="2128263" y="5097197"/>
            <a:ext cx="2774513" cy="314445"/>
          </a:xfrm>
          <a:prstGeom prst="rect">
            <a:avLst/>
          </a:prstGeom>
        </p:spPr>
      </p:pic>
      <p:pic>
        <p:nvPicPr>
          <p:cNvPr id="8" name="Picture 7">
            <a:extLst>
              <a:ext uri="{FF2B5EF4-FFF2-40B4-BE49-F238E27FC236}">
                <a16:creationId xmlns:a16="http://schemas.microsoft.com/office/drawing/2014/main" id="{2778E507-0B19-F648-AA1E-0D1D03567CA9}"/>
              </a:ext>
            </a:extLst>
          </p:cNvPr>
          <p:cNvPicPr>
            <a:picLocks noChangeAspect="1"/>
          </p:cNvPicPr>
          <p:nvPr/>
        </p:nvPicPr>
        <p:blipFill>
          <a:blip r:embed="rId6"/>
          <a:stretch>
            <a:fillRect/>
          </a:stretch>
        </p:blipFill>
        <p:spPr>
          <a:xfrm>
            <a:off x="1733605" y="5597395"/>
            <a:ext cx="5762357" cy="944835"/>
          </a:xfrm>
          <a:prstGeom prst="rect">
            <a:avLst/>
          </a:prstGeom>
        </p:spPr>
      </p:pic>
    </p:spTree>
    <p:extLst>
      <p:ext uri="{BB962C8B-B14F-4D97-AF65-F5344CB8AC3E}">
        <p14:creationId xmlns:p14="http://schemas.microsoft.com/office/powerpoint/2010/main" val="4030578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6CBEB9E-A0E6-9248-829C-B9DEB07A9139}"/>
              </a:ext>
            </a:extLst>
          </p:cNvPr>
          <p:cNvGraphicFramePr>
            <a:graphicFrameLocks noGrp="1"/>
          </p:cNvGraphicFramePr>
          <p:nvPr>
            <p:extLst>
              <p:ext uri="{D42A27DB-BD31-4B8C-83A1-F6EECF244321}">
                <p14:modId xmlns:p14="http://schemas.microsoft.com/office/powerpoint/2010/main" val="2524027695"/>
              </p:ext>
            </p:extLst>
          </p:nvPr>
        </p:nvGraphicFramePr>
        <p:xfrm>
          <a:off x="0" y="0"/>
          <a:ext cx="12192000" cy="6379779"/>
        </p:xfrm>
        <a:graphic>
          <a:graphicData uri="http://schemas.openxmlformats.org/drawingml/2006/table">
            <a:tbl>
              <a:tblPr firstRow="1" bandRow="1">
                <a:tableStyleId>{21E4AEA4-8DFA-4A89-87EB-49C32662AFE0}</a:tableStyleId>
              </a:tblPr>
              <a:tblGrid>
                <a:gridCol w="2146041">
                  <a:extLst>
                    <a:ext uri="{9D8B030D-6E8A-4147-A177-3AD203B41FA5}">
                      <a16:colId xmlns:a16="http://schemas.microsoft.com/office/drawing/2014/main" val="1999035452"/>
                    </a:ext>
                  </a:extLst>
                </a:gridCol>
                <a:gridCol w="5981959">
                  <a:extLst>
                    <a:ext uri="{9D8B030D-6E8A-4147-A177-3AD203B41FA5}">
                      <a16:colId xmlns:a16="http://schemas.microsoft.com/office/drawing/2014/main" val="838325094"/>
                    </a:ext>
                  </a:extLst>
                </a:gridCol>
                <a:gridCol w="4064000">
                  <a:extLst>
                    <a:ext uri="{9D8B030D-6E8A-4147-A177-3AD203B41FA5}">
                      <a16:colId xmlns:a16="http://schemas.microsoft.com/office/drawing/2014/main" val="2565418885"/>
                    </a:ext>
                  </a:extLst>
                </a:gridCol>
              </a:tblGrid>
              <a:tr h="441434">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595606151"/>
                  </a:ext>
                </a:extLst>
              </a:tr>
              <a:tr h="2806263">
                <a:tc rowSpan="2">
                  <a:txBody>
                    <a:bodyPr/>
                    <a:lstStyle/>
                    <a:p>
                      <a:r>
                        <a:rPr lang="en-PL" b="1"/>
                        <a:t>VII. Interest rates:</a:t>
                      </a:r>
                    </a:p>
                    <a:p>
                      <a:endParaRPr lang="en-PL" b="1"/>
                    </a:p>
                    <a:p>
                      <a:r>
                        <a:rPr lang="en-PL" b="1"/>
                        <a:t>1, All real interest rates deflated with future inflation</a:t>
                      </a:r>
                    </a:p>
                    <a:p>
                      <a:endParaRPr lang="en-PL" b="1"/>
                    </a:p>
                    <a:p>
                      <a:r>
                        <a:rPr lang="en-PL" b="1"/>
                        <a:t>2, Long-term interest rates </a:t>
                      </a:r>
                      <a:r>
                        <a:rPr lang="en-PL" b="0"/>
                        <a:t>adjustment for risk premium (based on public finance sector, inflation expectations)</a:t>
                      </a:r>
                      <a:endParaRPr lang="en-PL" b="1"/>
                    </a:p>
                    <a:p>
                      <a:endParaRPr lang="en-PL" b="1"/>
                    </a:p>
                    <a:p>
                      <a:r>
                        <a:rPr lang="en-PL" b="1"/>
                        <a:t>3, Short-term interest rates: </a:t>
                      </a:r>
                      <a:r>
                        <a:rPr lang="en-PL" b="0"/>
                        <a:t>estimated Taylor’s Rule</a:t>
                      </a:r>
                    </a:p>
                  </a:txBody>
                  <a:tcPr/>
                </a:tc>
                <a:tc>
                  <a:txBody>
                    <a:bodyPr/>
                    <a:lstStyle/>
                    <a:p>
                      <a:endParaRPr lang="en-PL"/>
                    </a:p>
                  </a:txBody>
                  <a:tcPr/>
                </a:tc>
                <a:tc>
                  <a:txBody>
                    <a:bodyPr/>
                    <a:lstStyle/>
                    <a:p>
                      <a:pPr marL="285750" indent="-285750">
                        <a:buFont typeface="Arial" panose="020B0604020202020204" pitchFamily="34" charset="0"/>
                        <a:buChar char="•"/>
                      </a:pPr>
                      <a:r>
                        <a:rPr lang="en-PL"/>
                        <a:t>I_5Y: 5-year interest rate</a:t>
                      </a:r>
                    </a:p>
                    <a:p>
                      <a:pPr marL="285750" indent="-285750">
                        <a:buFont typeface="Arial" panose="020B0604020202020204" pitchFamily="34" charset="0"/>
                        <a:buChar char="•"/>
                      </a:pPr>
                      <a:r>
                        <a:rPr lang="en-PL"/>
                        <a:t>I_3M: 3-months interest rate</a:t>
                      </a:r>
                    </a:p>
                    <a:p>
                      <a:pPr marL="285750" indent="-285750">
                        <a:buFont typeface="Arial" panose="020B0604020202020204" pitchFamily="34" charset="0"/>
                        <a:buChar char="•"/>
                      </a:pPr>
                      <a:r>
                        <a:rPr lang="en-PL"/>
                        <a:t>G_BALANCE_GDP: general government balance in relation to GDP</a:t>
                      </a:r>
                    </a:p>
                  </a:txBody>
                  <a:tcPr/>
                </a:tc>
                <a:extLst>
                  <a:ext uri="{0D108BD9-81ED-4DB2-BD59-A6C34878D82A}">
                    <a16:rowId xmlns:a16="http://schemas.microsoft.com/office/drawing/2014/main" val="2027370889"/>
                  </a:ext>
                </a:extLst>
              </a:tr>
              <a:tr h="3132082">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PL"/>
                        <a:t>I_3M_EQ: real interest rate in long-term equilibrium</a:t>
                      </a:r>
                    </a:p>
                    <a:p>
                      <a:pPr marL="285750" indent="-285750">
                        <a:buFont typeface="Arial" panose="020B0604020202020204" pitchFamily="34" charset="0"/>
                        <a:buChar char="•"/>
                      </a:pPr>
                      <a:r>
                        <a:rPr lang="en-PL"/>
                        <a:t>INF: CPI inflation</a:t>
                      </a:r>
                    </a:p>
                    <a:p>
                      <a:pPr marL="285750" indent="-285750">
                        <a:buFont typeface="Arial" panose="020B0604020202020204" pitchFamily="34" charset="0"/>
                        <a:buChar char="•"/>
                      </a:pPr>
                      <a:r>
                        <a:rPr lang="en-PL"/>
                        <a:t>INF_TARGET: inflation target</a:t>
                      </a:r>
                    </a:p>
                    <a:p>
                      <a:pPr marL="285750" indent="-285750">
                        <a:buFont typeface="Arial" panose="020B0604020202020204" pitchFamily="34" charset="0"/>
                        <a:buChar char="•"/>
                      </a:pPr>
                      <a:r>
                        <a:rPr lang="en-PL"/>
                        <a:t>GAP: output gap</a:t>
                      </a:r>
                    </a:p>
                  </a:txBody>
                  <a:tcPr/>
                </a:tc>
                <a:extLst>
                  <a:ext uri="{0D108BD9-81ED-4DB2-BD59-A6C34878D82A}">
                    <a16:rowId xmlns:a16="http://schemas.microsoft.com/office/drawing/2014/main" val="3450111261"/>
                  </a:ext>
                </a:extLst>
              </a:tr>
            </a:tbl>
          </a:graphicData>
        </a:graphic>
      </p:graphicFrame>
      <p:pic>
        <p:nvPicPr>
          <p:cNvPr id="3" name="Picture 2">
            <a:extLst>
              <a:ext uri="{FF2B5EF4-FFF2-40B4-BE49-F238E27FC236}">
                <a16:creationId xmlns:a16="http://schemas.microsoft.com/office/drawing/2014/main" id="{CD03D0DB-777B-1D48-BF9D-A64F8D235F1A}"/>
              </a:ext>
            </a:extLst>
          </p:cNvPr>
          <p:cNvPicPr>
            <a:picLocks noChangeAspect="1"/>
          </p:cNvPicPr>
          <p:nvPr/>
        </p:nvPicPr>
        <p:blipFill>
          <a:blip r:embed="rId2"/>
          <a:stretch>
            <a:fillRect/>
          </a:stretch>
        </p:blipFill>
        <p:spPr>
          <a:xfrm>
            <a:off x="3466552" y="950537"/>
            <a:ext cx="2959100" cy="381000"/>
          </a:xfrm>
          <a:prstGeom prst="rect">
            <a:avLst/>
          </a:prstGeom>
        </p:spPr>
      </p:pic>
      <p:pic>
        <p:nvPicPr>
          <p:cNvPr id="4" name="Picture 3">
            <a:extLst>
              <a:ext uri="{FF2B5EF4-FFF2-40B4-BE49-F238E27FC236}">
                <a16:creationId xmlns:a16="http://schemas.microsoft.com/office/drawing/2014/main" id="{E92FF499-E836-854B-9A17-37032D247EF8}"/>
              </a:ext>
            </a:extLst>
          </p:cNvPr>
          <p:cNvPicPr>
            <a:picLocks noChangeAspect="1"/>
          </p:cNvPicPr>
          <p:nvPr/>
        </p:nvPicPr>
        <p:blipFill>
          <a:blip r:embed="rId3"/>
          <a:stretch>
            <a:fillRect/>
          </a:stretch>
        </p:blipFill>
        <p:spPr>
          <a:xfrm>
            <a:off x="2252042" y="1768713"/>
            <a:ext cx="5873312" cy="299754"/>
          </a:xfrm>
          <a:prstGeom prst="rect">
            <a:avLst/>
          </a:prstGeom>
        </p:spPr>
      </p:pic>
      <p:pic>
        <p:nvPicPr>
          <p:cNvPr id="6" name="Picture 5">
            <a:extLst>
              <a:ext uri="{FF2B5EF4-FFF2-40B4-BE49-F238E27FC236}">
                <a16:creationId xmlns:a16="http://schemas.microsoft.com/office/drawing/2014/main" id="{46BC6F92-A54F-9841-90CE-9182B1F86485}"/>
              </a:ext>
            </a:extLst>
          </p:cNvPr>
          <p:cNvPicPr>
            <a:picLocks noChangeAspect="1"/>
          </p:cNvPicPr>
          <p:nvPr/>
        </p:nvPicPr>
        <p:blipFill>
          <a:blip r:embed="rId4"/>
          <a:stretch>
            <a:fillRect/>
          </a:stretch>
        </p:blipFill>
        <p:spPr>
          <a:xfrm>
            <a:off x="3770397" y="3627722"/>
            <a:ext cx="2655255" cy="429015"/>
          </a:xfrm>
          <a:prstGeom prst="rect">
            <a:avLst/>
          </a:prstGeom>
        </p:spPr>
      </p:pic>
      <p:pic>
        <p:nvPicPr>
          <p:cNvPr id="7" name="Picture 6">
            <a:extLst>
              <a:ext uri="{FF2B5EF4-FFF2-40B4-BE49-F238E27FC236}">
                <a16:creationId xmlns:a16="http://schemas.microsoft.com/office/drawing/2014/main" id="{9C3CE124-4410-2B45-913E-3BBDE54B58A8}"/>
              </a:ext>
            </a:extLst>
          </p:cNvPr>
          <p:cNvPicPr>
            <a:picLocks noChangeAspect="1"/>
          </p:cNvPicPr>
          <p:nvPr/>
        </p:nvPicPr>
        <p:blipFill>
          <a:blip r:embed="rId5"/>
          <a:stretch>
            <a:fillRect/>
          </a:stretch>
        </p:blipFill>
        <p:spPr>
          <a:xfrm>
            <a:off x="2252042" y="4614697"/>
            <a:ext cx="5873312" cy="1133844"/>
          </a:xfrm>
          <a:prstGeom prst="rect">
            <a:avLst/>
          </a:prstGeom>
        </p:spPr>
      </p:pic>
    </p:spTree>
    <p:extLst>
      <p:ext uri="{BB962C8B-B14F-4D97-AF65-F5344CB8AC3E}">
        <p14:creationId xmlns:p14="http://schemas.microsoft.com/office/powerpoint/2010/main" val="2362800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93ACB2-95A2-BE41-A2FF-D59FB7A273B0}"/>
              </a:ext>
            </a:extLst>
          </p:cNvPr>
          <p:cNvSpPr/>
          <p:nvPr/>
        </p:nvSpPr>
        <p:spPr>
          <a:xfrm>
            <a:off x="3653022" y="2463575"/>
            <a:ext cx="5364225" cy="1460721"/>
          </a:xfrm>
          <a:prstGeom prst="rect">
            <a:avLst/>
          </a:prstGeom>
        </p:spPr>
        <p:txBody>
          <a:bodyPr wrap="none">
            <a:spAutoFit/>
          </a:bodyPr>
          <a:lstStyle/>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4.1.4. Model’s impulse response functions</a:t>
            </a:r>
          </a:p>
          <a:p>
            <a:pPr marL="342900" indent="-342900">
              <a:lnSpc>
                <a:spcPct val="150000"/>
              </a:lnSpc>
              <a:buAutoNum type="arabicParenBoth"/>
            </a:pPr>
            <a:r>
              <a:rPr lang="en-PL" sz="2000">
                <a:latin typeface="Tahoma" panose="020B0604030504040204" pitchFamily="34" charset="0"/>
                <a:ea typeface="Tahoma" panose="020B0604030504040204" pitchFamily="34" charset="0"/>
                <a:cs typeface="Tahoma" panose="020B0604030504040204" pitchFamily="34" charset="0"/>
              </a:rPr>
              <a:t> Monetary </a:t>
            </a:r>
            <a:r>
              <a:rPr lang="vi-VN" sz="2000">
                <a:latin typeface="Tahoma" panose="020B0604030504040204" pitchFamily="34" charset="0"/>
                <a:ea typeface="Tahoma" panose="020B0604030504040204" pitchFamily="34" charset="0"/>
                <a:cs typeface="Tahoma" panose="020B0604030504040204" pitchFamily="34" charset="0"/>
              </a:rPr>
              <a:t>im</a:t>
            </a:r>
            <a:r>
              <a:rPr lang="en-PL" sz="2000">
                <a:latin typeface="Tahoma" panose="020B0604030504040204" pitchFamily="34" charset="0"/>
                <a:ea typeface="Tahoma" panose="020B0604030504040204" pitchFamily="34" charset="0"/>
                <a:cs typeface="Tahoma" panose="020B0604030504040204" pitchFamily="34" charset="0"/>
              </a:rPr>
              <a:t>pulse</a:t>
            </a:r>
          </a:p>
          <a:p>
            <a:pPr marL="342900" indent="-342900">
              <a:lnSpc>
                <a:spcPct val="150000"/>
              </a:lnSpc>
              <a:buAutoNum type="arabicParenBoth"/>
            </a:pPr>
            <a:r>
              <a:rPr lang="en-PL" sz="2000">
                <a:latin typeface="Tahoma" panose="020B0604030504040204" pitchFamily="34" charset="0"/>
                <a:ea typeface="Tahoma" panose="020B0604030504040204" pitchFamily="34" charset="0"/>
                <a:cs typeface="Tahoma" panose="020B0604030504040204" pitchFamily="34" charset="0"/>
              </a:rPr>
              <a:t> Exchange rate impulse</a:t>
            </a:r>
          </a:p>
        </p:txBody>
      </p:sp>
      <p:sp>
        <p:nvSpPr>
          <p:cNvPr id="3" name="Rectangle 2">
            <a:extLst>
              <a:ext uri="{FF2B5EF4-FFF2-40B4-BE49-F238E27FC236}">
                <a16:creationId xmlns:a16="http://schemas.microsoft.com/office/drawing/2014/main" id="{F7296B53-5527-B845-90E1-EBF49F0AD70B}"/>
              </a:ext>
            </a:extLst>
          </p:cNvPr>
          <p:cNvSpPr/>
          <p:nvPr/>
        </p:nvSpPr>
        <p:spPr>
          <a:xfrm>
            <a:off x="3653022" y="1468086"/>
            <a:ext cx="3861955" cy="400110"/>
          </a:xfrm>
          <a:prstGeom prst="rect">
            <a:avLst/>
          </a:prstGeom>
        </p:spPr>
        <p:txBody>
          <a:bodyPr wrap="none">
            <a:spAutoFit/>
          </a:bodyPr>
          <a:lstStyle/>
          <a:p>
            <a:r>
              <a:rPr lang="en-PL" sz="2000" b="1">
                <a:latin typeface="Tahoma" panose="020B0604030504040204" pitchFamily="34" charset="0"/>
                <a:ea typeface="Tahoma" panose="020B0604030504040204" pitchFamily="34" charset="0"/>
                <a:cs typeface="Tahoma" panose="020B0604030504040204" pitchFamily="34" charset="0"/>
              </a:rPr>
              <a:t>4.1. NECMOD MODEL _ 2008</a:t>
            </a:r>
          </a:p>
        </p:txBody>
      </p:sp>
    </p:spTree>
    <p:extLst>
      <p:ext uri="{BB962C8B-B14F-4D97-AF65-F5344CB8AC3E}">
        <p14:creationId xmlns:p14="http://schemas.microsoft.com/office/powerpoint/2010/main" val="1030360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AEAAA-9D8F-7F44-B4FB-C3BAFDDE7DCD}"/>
              </a:ext>
            </a:extLst>
          </p:cNvPr>
          <p:cNvSpPr/>
          <p:nvPr/>
        </p:nvSpPr>
        <p:spPr>
          <a:xfrm>
            <a:off x="305235" y="1350129"/>
            <a:ext cx="4215005" cy="4573240"/>
          </a:xfrm>
          <a:prstGeom prst="rect">
            <a:avLst/>
          </a:prstGeom>
        </p:spPr>
        <p:txBody>
          <a:bodyPr wrap="square">
            <a:spAutoFit/>
          </a:bodyPr>
          <a:lstStyle/>
          <a:p>
            <a:pPr>
              <a:lnSpc>
                <a:spcPct val="150000"/>
              </a:lnSpc>
            </a:pPr>
            <a:r>
              <a:rPr lang="en-PL" b="1">
                <a:latin typeface="Tahoma" panose="020B0604030504040204" pitchFamily="34" charset="0"/>
                <a:ea typeface="Tahoma" panose="020B0604030504040204" pitchFamily="34" charset="0"/>
                <a:cs typeface="Tahoma" panose="020B0604030504040204" pitchFamily="34" charset="0"/>
              </a:rPr>
              <a:t>4.1.4. Model’s impulse response functions</a:t>
            </a:r>
          </a:p>
          <a:p>
            <a:pPr marL="342900" indent="-342900">
              <a:lnSpc>
                <a:spcPct val="150000"/>
              </a:lnSpc>
              <a:buAutoNum type="arabicParenBoth"/>
            </a:pPr>
            <a:r>
              <a:rPr lang="en-PL" sz="1600" b="1">
                <a:latin typeface="Tahoma" panose="020B0604030504040204" pitchFamily="34" charset="0"/>
                <a:ea typeface="Tahoma" panose="020B0604030504040204" pitchFamily="34" charset="0"/>
                <a:cs typeface="Tahoma" panose="020B0604030504040204" pitchFamily="34" charset="0"/>
              </a:rPr>
              <a:t>Monetary </a:t>
            </a:r>
            <a:r>
              <a:rPr lang="vi-VN" sz="1600" b="1">
                <a:latin typeface="Tahoma" panose="020B0604030504040204" pitchFamily="34" charset="0"/>
                <a:ea typeface="Tahoma" panose="020B0604030504040204" pitchFamily="34" charset="0"/>
                <a:cs typeface="Tahoma" panose="020B0604030504040204" pitchFamily="34" charset="0"/>
              </a:rPr>
              <a:t>im</a:t>
            </a:r>
            <a:r>
              <a:rPr lang="en-PL" sz="1600" b="1">
                <a:latin typeface="Tahoma" panose="020B0604030504040204" pitchFamily="34" charset="0"/>
                <a:ea typeface="Tahoma" panose="020B0604030504040204" pitchFamily="34" charset="0"/>
                <a:cs typeface="Tahoma" panose="020B0604030504040204" pitchFamily="34" charset="0"/>
              </a:rPr>
              <a:t>pulse</a:t>
            </a:r>
          </a:p>
          <a:p>
            <a:pPr marL="285750" indent="-285750">
              <a:lnSpc>
                <a:spcPct val="150000"/>
              </a:lnSpc>
              <a:buFontTx/>
              <a:buChar char="-"/>
            </a:pPr>
            <a:r>
              <a:rPr lang="en-PL" sz="1600">
                <a:latin typeface="Tahoma" panose="020B0604030504040204" pitchFamily="34" charset="0"/>
                <a:ea typeface="Tahoma" panose="020B0604030504040204" pitchFamily="34" charset="0"/>
                <a:cs typeface="Tahoma" panose="020B0604030504040204" pitchFamily="34" charset="0"/>
              </a:rPr>
              <a:t>The interest rate shock in fluences the economy through 5 major channels: </a:t>
            </a:r>
          </a:p>
          <a:p>
            <a:pPr marL="285750" indent="-285750">
              <a:lnSpc>
                <a:spcPct val="150000"/>
              </a:lnSpc>
              <a:buFont typeface="Arial" panose="020B0604020202020204" pitchFamily="34" charset="0"/>
              <a:buChar char="•"/>
            </a:pPr>
            <a:r>
              <a:rPr lang="en-PL" sz="1600">
                <a:latin typeface="Tahoma" panose="020B0604030504040204" pitchFamily="34" charset="0"/>
                <a:ea typeface="Tahoma" panose="020B0604030504040204" pitchFamily="34" charset="0"/>
                <a:cs typeface="Tahoma" panose="020B0604030504040204" pitchFamily="34" charset="0"/>
              </a:rPr>
              <a:t>The exchange rate channel</a:t>
            </a:r>
          </a:p>
          <a:p>
            <a:pPr marL="285750" indent="-285750">
              <a:lnSpc>
                <a:spcPct val="150000"/>
              </a:lnSpc>
              <a:buFont typeface="Arial" panose="020B0604020202020204" pitchFamily="34" charset="0"/>
              <a:buChar char="•"/>
            </a:pPr>
            <a:r>
              <a:rPr lang="en-PL" sz="1600">
                <a:latin typeface="Tahoma" panose="020B0604030504040204" pitchFamily="34" charset="0"/>
                <a:ea typeface="Tahoma" panose="020B0604030504040204" pitchFamily="34" charset="0"/>
                <a:cs typeface="Tahoma" panose="020B0604030504040204" pitchFamily="34" charset="0"/>
              </a:rPr>
              <a:t>The substitution-effect channel</a:t>
            </a:r>
          </a:p>
          <a:p>
            <a:pPr marL="285750" indent="-285750">
              <a:lnSpc>
                <a:spcPct val="150000"/>
              </a:lnSpc>
              <a:buFont typeface="Arial" panose="020B0604020202020204" pitchFamily="34" charset="0"/>
              <a:buChar char="•"/>
            </a:pPr>
            <a:r>
              <a:rPr lang="en-PL" sz="1600">
                <a:latin typeface="Tahoma" panose="020B0604030504040204" pitchFamily="34" charset="0"/>
                <a:ea typeface="Tahoma" panose="020B0604030504040204" pitchFamily="34" charset="0"/>
                <a:cs typeface="Tahoma" panose="020B0604030504040204" pitchFamily="34" charset="0"/>
              </a:rPr>
              <a:t>The cost of capital channel</a:t>
            </a:r>
          </a:p>
          <a:p>
            <a:pPr marL="285750" indent="-285750">
              <a:lnSpc>
                <a:spcPct val="150000"/>
              </a:lnSpc>
              <a:buFont typeface="Arial" panose="020B0604020202020204" pitchFamily="34" charset="0"/>
              <a:buChar char="•"/>
            </a:pPr>
            <a:r>
              <a:rPr lang="en-PL" sz="1600">
                <a:latin typeface="Tahoma" panose="020B0604030504040204" pitchFamily="34" charset="0"/>
                <a:ea typeface="Tahoma" panose="020B0604030504040204" pitchFamily="34" charset="0"/>
                <a:cs typeface="Tahoma" panose="020B0604030504040204" pitchFamily="34" charset="0"/>
              </a:rPr>
              <a:t>The income and cash-flow channel</a:t>
            </a:r>
          </a:p>
          <a:p>
            <a:pPr marL="285750" indent="-285750">
              <a:lnSpc>
                <a:spcPct val="150000"/>
              </a:lnSpc>
              <a:buFont typeface="Arial" panose="020B0604020202020204" pitchFamily="34" charset="0"/>
              <a:buChar char="•"/>
            </a:pPr>
            <a:r>
              <a:rPr lang="en-PL" sz="1600">
                <a:latin typeface="Tahoma" panose="020B0604030504040204" pitchFamily="34" charset="0"/>
                <a:ea typeface="Tahoma" panose="020B0604030504040204" pitchFamily="34" charset="0"/>
                <a:cs typeface="Tahoma" panose="020B0604030504040204" pitchFamily="34" charset="0"/>
              </a:rPr>
              <a:t>Wealth channel</a:t>
            </a:r>
          </a:p>
          <a:p>
            <a:pPr>
              <a:lnSpc>
                <a:spcPct val="150000"/>
              </a:lnSpc>
            </a:pPr>
            <a:r>
              <a:rPr lang="en-PL" sz="1600">
                <a:latin typeface="Tahoma" panose="020B0604030504040204" pitchFamily="34" charset="0"/>
                <a:ea typeface="Tahoma" panose="020B0604030504040204" pitchFamily="34" charset="0"/>
                <a:cs typeface="Tahoma" panose="020B0604030504040204" pitchFamily="34" charset="0"/>
              </a:rPr>
              <a:t>- Impulse reaction functions of key macrocategories are given in Table 1</a:t>
            </a:r>
          </a:p>
        </p:txBody>
      </p:sp>
      <p:sp>
        <p:nvSpPr>
          <p:cNvPr id="3" name="Rectangle 2">
            <a:extLst>
              <a:ext uri="{FF2B5EF4-FFF2-40B4-BE49-F238E27FC236}">
                <a16:creationId xmlns:a16="http://schemas.microsoft.com/office/drawing/2014/main" id="{EB421F59-0EF7-D441-9024-A84FC660CBF7}"/>
              </a:ext>
            </a:extLst>
          </p:cNvPr>
          <p:cNvSpPr/>
          <p:nvPr/>
        </p:nvSpPr>
        <p:spPr>
          <a:xfrm>
            <a:off x="230872" y="606486"/>
            <a:ext cx="3498073" cy="369332"/>
          </a:xfrm>
          <a:prstGeom prst="rect">
            <a:avLst/>
          </a:prstGeom>
        </p:spPr>
        <p:txBody>
          <a:bodyPr wrap="none">
            <a:spAutoFit/>
          </a:bodyPr>
          <a:lstStyle/>
          <a:p>
            <a:r>
              <a:rPr lang="en-PL" b="1">
                <a:latin typeface="Tahoma" panose="020B0604030504040204" pitchFamily="34" charset="0"/>
                <a:ea typeface="Tahoma" panose="020B0604030504040204" pitchFamily="34" charset="0"/>
                <a:cs typeface="Tahoma" panose="020B0604030504040204" pitchFamily="34" charset="0"/>
              </a:rPr>
              <a:t>4.1. NECMOD MODEL _ 2008</a:t>
            </a:r>
          </a:p>
        </p:txBody>
      </p:sp>
      <p:pic>
        <p:nvPicPr>
          <p:cNvPr id="5" name="Picture 4">
            <a:extLst>
              <a:ext uri="{FF2B5EF4-FFF2-40B4-BE49-F238E27FC236}">
                <a16:creationId xmlns:a16="http://schemas.microsoft.com/office/drawing/2014/main" id="{8204DE91-2E0E-D74D-93DF-4B37A76E3D6B}"/>
              </a:ext>
            </a:extLst>
          </p:cNvPr>
          <p:cNvPicPr>
            <a:picLocks noChangeAspect="1"/>
          </p:cNvPicPr>
          <p:nvPr/>
        </p:nvPicPr>
        <p:blipFill>
          <a:blip r:embed="rId2"/>
          <a:stretch>
            <a:fillRect/>
          </a:stretch>
        </p:blipFill>
        <p:spPr>
          <a:xfrm>
            <a:off x="4520240" y="232174"/>
            <a:ext cx="7440888" cy="6393652"/>
          </a:xfrm>
          <a:prstGeom prst="rect">
            <a:avLst/>
          </a:prstGeom>
        </p:spPr>
      </p:pic>
    </p:spTree>
    <p:extLst>
      <p:ext uri="{BB962C8B-B14F-4D97-AF65-F5344CB8AC3E}">
        <p14:creationId xmlns:p14="http://schemas.microsoft.com/office/powerpoint/2010/main" val="2902365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E8074A-EE22-944E-9130-F62F4904742A}"/>
              </a:ext>
            </a:extLst>
          </p:cNvPr>
          <p:cNvPicPr>
            <a:picLocks noChangeAspect="1"/>
          </p:cNvPicPr>
          <p:nvPr/>
        </p:nvPicPr>
        <p:blipFill>
          <a:blip r:embed="rId2"/>
          <a:stretch>
            <a:fillRect/>
          </a:stretch>
        </p:blipFill>
        <p:spPr>
          <a:xfrm>
            <a:off x="4866946" y="114300"/>
            <a:ext cx="7124700" cy="6629400"/>
          </a:xfrm>
          <a:prstGeom prst="rect">
            <a:avLst/>
          </a:prstGeom>
        </p:spPr>
      </p:pic>
      <p:sp>
        <p:nvSpPr>
          <p:cNvPr id="4" name="Rectangle 3">
            <a:extLst>
              <a:ext uri="{FF2B5EF4-FFF2-40B4-BE49-F238E27FC236}">
                <a16:creationId xmlns:a16="http://schemas.microsoft.com/office/drawing/2014/main" id="{A8C3E8CE-2126-6E43-974D-F83359E477DE}"/>
              </a:ext>
            </a:extLst>
          </p:cNvPr>
          <p:cNvSpPr/>
          <p:nvPr/>
        </p:nvSpPr>
        <p:spPr>
          <a:xfrm>
            <a:off x="313318" y="646351"/>
            <a:ext cx="3406061" cy="369332"/>
          </a:xfrm>
          <a:prstGeom prst="rect">
            <a:avLst/>
          </a:prstGeom>
        </p:spPr>
        <p:txBody>
          <a:bodyPr wrap="none">
            <a:spAutoFit/>
          </a:bodyPr>
          <a:lstStyle/>
          <a:p>
            <a:r>
              <a:rPr lang="en-PL" b="1"/>
              <a:t>4.1. NECMOD MODEL _ 2008</a:t>
            </a:r>
          </a:p>
        </p:txBody>
      </p:sp>
      <p:sp>
        <p:nvSpPr>
          <p:cNvPr id="5" name="Rectangle 4">
            <a:extLst>
              <a:ext uri="{FF2B5EF4-FFF2-40B4-BE49-F238E27FC236}">
                <a16:creationId xmlns:a16="http://schemas.microsoft.com/office/drawing/2014/main" id="{3F1F8529-7754-D44E-8010-F9DE432E44B4}"/>
              </a:ext>
            </a:extLst>
          </p:cNvPr>
          <p:cNvSpPr/>
          <p:nvPr/>
        </p:nvSpPr>
        <p:spPr>
          <a:xfrm>
            <a:off x="367862" y="1269078"/>
            <a:ext cx="4499084" cy="4942571"/>
          </a:xfrm>
          <a:prstGeom prst="rect">
            <a:avLst/>
          </a:prstGeom>
        </p:spPr>
        <p:txBody>
          <a:bodyPr wrap="square">
            <a:spAutoFit/>
          </a:bodyPr>
          <a:lstStyle/>
          <a:p>
            <a:pPr>
              <a:lnSpc>
                <a:spcPct val="150000"/>
              </a:lnSpc>
            </a:pPr>
            <a:r>
              <a:rPr lang="en-PL" b="1"/>
              <a:t>4.1.4. Model’s impulse response functions</a:t>
            </a:r>
            <a:endParaRPr lang="en-PL" sz="1600" b="1"/>
          </a:p>
          <a:p>
            <a:pPr>
              <a:lnSpc>
                <a:spcPct val="150000"/>
              </a:lnSpc>
            </a:pPr>
            <a:r>
              <a:rPr lang="en-PL" sz="1600" b="1"/>
              <a:t>(2) Exchange rate impulse</a:t>
            </a:r>
          </a:p>
          <a:p>
            <a:pPr marL="285750" indent="-285750">
              <a:lnSpc>
                <a:spcPct val="150000"/>
              </a:lnSpc>
              <a:buFontTx/>
              <a:buChar char="-"/>
            </a:pPr>
            <a:r>
              <a:rPr lang="en-PL" sz="1600"/>
              <a:t>An appreciation of the exchange rate reduces import and export prices </a:t>
            </a:r>
            <a:r>
              <a:rPr lang="en-PL" sz="1600">
                <a:sym typeface="Wingdings" pitchFamily="2" charset="2"/>
              </a:rPr>
              <a:t> decreases production cost, such as the stronger zloty passes through into lower food and energy prices</a:t>
            </a:r>
          </a:p>
          <a:p>
            <a:pPr marL="285750" indent="-285750">
              <a:lnSpc>
                <a:spcPct val="150000"/>
              </a:lnSpc>
              <a:buFontTx/>
              <a:buChar char="-"/>
            </a:pPr>
            <a:r>
              <a:rPr lang="en-GB" sz="1600">
                <a:sym typeface="Wingdings" pitchFamily="2" charset="2"/>
              </a:rPr>
              <a:t>H</a:t>
            </a:r>
            <a:r>
              <a:rPr lang="en-PL" sz="1600">
                <a:sym typeface="Wingdings" pitchFamily="2" charset="2"/>
              </a:rPr>
              <a:t>igher import price and lower profit, net export and the current account balance deteriorate</a:t>
            </a:r>
          </a:p>
          <a:p>
            <a:pPr marL="285750" indent="-285750">
              <a:lnSpc>
                <a:spcPct val="150000"/>
              </a:lnSpc>
              <a:buFontTx/>
              <a:buChar char="-"/>
            </a:pPr>
            <a:r>
              <a:rPr lang="en-PL" sz="1600">
                <a:sym typeface="Wingdings" pitchFamily="2" charset="2"/>
              </a:rPr>
              <a:t>After the current account balance worsening, moderation of the appreciation trend in the exchange rate already sets in.</a:t>
            </a:r>
            <a:endParaRPr lang="en-PL" sz="1600"/>
          </a:p>
        </p:txBody>
      </p:sp>
    </p:spTree>
    <p:extLst>
      <p:ext uri="{BB962C8B-B14F-4D97-AF65-F5344CB8AC3E}">
        <p14:creationId xmlns:p14="http://schemas.microsoft.com/office/powerpoint/2010/main" val="2408899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5EE86-5081-CA45-88BD-916E9B642778}"/>
              </a:ext>
            </a:extLst>
          </p:cNvPr>
          <p:cNvSpPr/>
          <p:nvPr/>
        </p:nvSpPr>
        <p:spPr>
          <a:xfrm>
            <a:off x="2780434" y="1474838"/>
            <a:ext cx="4851264" cy="492443"/>
          </a:xfrm>
          <a:prstGeom prst="rect">
            <a:avLst/>
          </a:prstGeom>
        </p:spPr>
        <p:txBody>
          <a:bodyPr wrap="none">
            <a:spAutoFit/>
          </a:bodyPr>
          <a:lstStyle/>
          <a:p>
            <a:r>
              <a:rPr lang="en-PL" sz="2600" b="1"/>
              <a:t>4.1. NECMOD </a:t>
            </a:r>
            <a:r>
              <a:rPr lang="en-PL" sz="2600" b="1">
                <a:latin typeface="Tahoma" panose="020B0604030504040204" pitchFamily="34" charset="0"/>
                <a:ea typeface="Tahoma" panose="020B0604030504040204" pitchFamily="34" charset="0"/>
                <a:cs typeface="Tahoma" panose="020B0604030504040204" pitchFamily="34" charset="0"/>
              </a:rPr>
              <a:t>MODEL</a:t>
            </a:r>
            <a:r>
              <a:rPr lang="en-PL" sz="2600" b="1"/>
              <a:t> _ 2008</a:t>
            </a:r>
          </a:p>
        </p:txBody>
      </p:sp>
      <p:sp>
        <p:nvSpPr>
          <p:cNvPr id="3" name="TextBox 2">
            <a:extLst>
              <a:ext uri="{FF2B5EF4-FFF2-40B4-BE49-F238E27FC236}">
                <a16:creationId xmlns:a16="http://schemas.microsoft.com/office/drawing/2014/main" id="{98E5DCD3-4E52-364B-BC87-7B9E2ED7F618}"/>
              </a:ext>
            </a:extLst>
          </p:cNvPr>
          <p:cNvSpPr txBox="1"/>
          <p:nvPr/>
        </p:nvSpPr>
        <p:spPr>
          <a:xfrm>
            <a:off x="3204648" y="2081048"/>
            <a:ext cx="2528256" cy="830997"/>
          </a:xfrm>
          <a:prstGeom prst="rect">
            <a:avLst/>
          </a:prstGeom>
          <a:noFill/>
        </p:spPr>
        <p:txBody>
          <a:bodyPr wrap="none" rtlCol="0">
            <a:spAutoFit/>
          </a:bodyPr>
          <a:lstStyle/>
          <a:p>
            <a:r>
              <a:rPr lang="en-PL" sz="2400" b="1">
                <a:latin typeface="Tahoma" panose="020B0604030504040204" pitchFamily="34" charset="0"/>
                <a:ea typeface="Tahoma" panose="020B0604030504040204" pitchFamily="34" charset="0"/>
                <a:cs typeface="Tahoma" panose="020B0604030504040204" pitchFamily="34" charset="0"/>
              </a:rPr>
              <a:t>4.1.6 </a:t>
            </a:r>
            <a:r>
              <a:rPr lang="vi-VN" sz="2400" b="1">
                <a:latin typeface="Tahoma" panose="020B0604030504040204" pitchFamily="34" charset="0"/>
                <a:ea typeface="Tahoma" panose="020B0604030504040204" pitchFamily="34" charset="0"/>
                <a:cs typeface="Tahoma" panose="020B0604030504040204" pitchFamily="34" charset="0"/>
              </a:rPr>
              <a:t>Summ</a:t>
            </a:r>
            <a:r>
              <a:rPr lang="en-PL" sz="2400" b="1">
                <a:latin typeface="Tahoma" panose="020B0604030504040204" pitchFamily="34" charset="0"/>
                <a:ea typeface="Tahoma" panose="020B0604030504040204" pitchFamily="34" charset="0"/>
                <a:cs typeface="Tahoma" panose="020B0604030504040204" pitchFamily="34" charset="0"/>
              </a:rPr>
              <a:t>ary</a:t>
            </a:r>
          </a:p>
          <a:p>
            <a:endParaRPr lang="en-PL" sz="2400" b="1">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76B3187E-56E0-A34A-9B32-4A068BDC81E3}"/>
              </a:ext>
            </a:extLst>
          </p:cNvPr>
          <p:cNvSpPr txBox="1"/>
          <p:nvPr/>
        </p:nvSpPr>
        <p:spPr>
          <a:xfrm>
            <a:off x="3995057" y="3016469"/>
            <a:ext cx="5280613" cy="1335237"/>
          </a:xfrm>
          <a:prstGeom prst="rect">
            <a:avLst/>
          </a:prstGeom>
          <a:noFill/>
        </p:spPr>
        <p:txBody>
          <a:bodyPr wrap="none" rtlCol="0">
            <a:spAutoFit/>
          </a:bodyPr>
          <a:lstStyle/>
          <a:p>
            <a:pPr marL="400050" indent="-400050">
              <a:lnSpc>
                <a:spcPct val="200000"/>
              </a:lnSpc>
              <a:buAutoNum type="romanUcParenBoth"/>
            </a:pPr>
            <a:r>
              <a:rPr lang="en-PL" sz="2200" b="1">
                <a:latin typeface="Tahoma" panose="020B0604030504040204" pitchFamily="34" charset="0"/>
                <a:ea typeface="Tahoma" panose="020B0604030504040204" pitchFamily="34" charset="0"/>
                <a:cs typeface="Tahoma" panose="020B0604030504040204" pitchFamily="34" charset="0"/>
              </a:rPr>
              <a:t> The BNP’s method in 2008</a:t>
            </a:r>
          </a:p>
          <a:p>
            <a:pPr marL="400050" indent="-400050">
              <a:lnSpc>
                <a:spcPct val="200000"/>
              </a:lnSpc>
              <a:buAutoNum type="romanUcParenBoth"/>
            </a:pPr>
            <a:r>
              <a:rPr lang="en-PL" sz="2200" b="1">
                <a:latin typeface="Tahoma" panose="020B0604030504040204" pitchFamily="34" charset="0"/>
                <a:ea typeface="Tahoma" panose="020B0604030504040204" pitchFamily="34" charset="0"/>
                <a:cs typeface="Tahoma" panose="020B0604030504040204" pitchFamily="34" charset="0"/>
              </a:rPr>
              <a:t> Advantages and disadvantages </a:t>
            </a:r>
          </a:p>
        </p:txBody>
      </p:sp>
    </p:spTree>
    <p:extLst>
      <p:ext uri="{BB962C8B-B14F-4D97-AF65-F5344CB8AC3E}">
        <p14:creationId xmlns:p14="http://schemas.microsoft.com/office/powerpoint/2010/main" val="780627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13FFD0-0029-E340-97CD-BD2BC1E56BC0}"/>
              </a:ext>
            </a:extLst>
          </p:cNvPr>
          <p:cNvSpPr/>
          <p:nvPr/>
        </p:nvSpPr>
        <p:spPr>
          <a:xfrm>
            <a:off x="1004186" y="413293"/>
            <a:ext cx="4961615" cy="492443"/>
          </a:xfrm>
          <a:prstGeom prst="rect">
            <a:avLst/>
          </a:prstGeom>
        </p:spPr>
        <p:txBody>
          <a:bodyPr wrap="none">
            <a:spAutoFit/>
          </a:bodyPr>
          <a:lstStyle/>
          <a:p>
            <a:r>
              <a:rPr lang="en-PL" sz="2600" b="1">
                <a:latin typeface="Tahoma" panose="020B0604030504040204" pitchFamily="34" charset="0"/>
                <a:ea typeface="Tahoma" panose="020B0604030504040204" pitchFamily="34" charset="0"/>
                <a:cs typeface="Tahoma" panose="020B0604030504040204" pitchFamily="34" charset="0"/>
              </a:rPr>
              <a:t>4.1. NECMOD MODEL _ 2008</a:t>
            </a:r>
          </a:p>
        </p:txBody>
      </p:sp>
      <p:sp>
        <p:nvSpPr>
          <p:cNvPr id="3" name="TextBox 2">
            <a:extLst>
              <a:ext uri="{FF2B5EF4-FFF2-40B4-BE49-F238E27FC236}">
                <a16:creationId xmlns:a16="http://schemas.microsoft.com/office/drawing/2014/main" id="{8358C291-0C71-EE40-BB33-276BF2706018}"/>
              </a:ext>
            </a:extLst>
          </p:cNvPr>
          <p:cNvSpPr txBox="1"/>
          <p:nvPr/>
        </p:nvSpPr>
        <p:spPr>
          <a:xfrm>
            <a:off x="1004186" y="1040524"/>
            <a:ext cx="2528256" cy="830997"/>
          </a:xfrm>
          <a:prstGeom prst="rect">
            <a:avLst/>
          </a:prstGeom>
          <a:noFill/>
        </p:spPr>
        <p:txBody>
          <a:bodyPr wrap="none" rtlCol="0">
            <a:spAutoFit/>
          </a:bodyPr>
          <a:lstStyle/>
          <a:p>
            <a:r>
              <a:rPr lang="en-PL" sz="2400" b="1">
                <a:latin typeface="Tahoma" panose="020B0604030504040204" pitchFamily="34" charset="0"/>
                <a:ea typeface="Tahoma" panose="020B0604030504040204" pitchFamily="34" charset="0"/>
                <a:cs typeface="Tahoma" panose="020B0604030504040204" pitchFamily="34" charset="0"/>
              </a:rPr>
              <a:t>4.1.6 </a:t>
            </a:r>
            <a:r>
              <a:rPr lang="vi-VN" sz="2400" b="1">
                <a:latin typeface="Tahoma" panose="020B0604030504040204" pitchFamily="34" charset="0"/>
                <a:ea typeface="Tahoma" panose="020B0604030504040204" pitchFamily="34" charset="0"/>
                <a:cs typeface="Tahoma" panose="020B0604030504040204" pitchFamily="34" charset="0"/>
              </a:rPr>
              <a:t>Summ</a:t>
            </a:r>
            <a:r>
              <a:rPr lang="en-PL" sz="2400" b="1">
                <a:latin typeface="Tahoma" panose="020B0604030504040204" pitchFamily="34" charset="0"/>
                <a:ea typeface="Tahoma" panose="020B0604030504040204" pitchFamily="34" charset="0"/>
                <a:cs typeface="Tahoma" panose="020B0604030504040204" pitchFamily="34" charset="0"/>
              </a:rPr>
              <a:t>ary</a:t>
            </a:r>
          </a:p>
          <a:p>
            <a:endParaRPr lang="en-PL" sz="2400" b="1">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525BCEF4-3C09-9C4C-A29C-3EBEDFF450F7}"/>
              </a:ext>
            </a:extLst>
          </p:cNvPr>
          <p:cNvSpPr/>
          <p:nvPr/>
        </p:nvSpPr>
        <p:spPr>
          <a:xfrm>
            <a:off x="1147589" y="1701194"/>
            <a:ext cx="9415721" cy="5385705"/>
          </a:xfrm>
          <a:prstGeom prst="rect">
            <a:avLst/>
          </a:prstGeom>
        </p:spPr>
        <p:txBody>
          <a:bodyPr wrap="square">
            <a:spAutoFit/>
          </a:bodyPr>
          <a:lstStyle/>
          <a:p>
            <a:pPr marL="400050" indent="-400050">
              <a:lnSpc>
                <a:spcPct val="150000"/>
              </a:lnSpc>
              <a:buAutoNum type="romanUcParenBoth"/>
            </a:pPr>
            <a:r>
              <a:rPr lang="en-PL" sz="2000" b="1">
                <a:latin typeface="Tahoma" panose="020B0604030504040204" pitchFamily="34" charset="0"/>
                <a:ea typeface="Tahoma" panose="020B0604030504040204" pitchFamily="34" charset="0"/>
                <a:cs typeface="Tahoma" panose="020B0604030504040204" pitchFamily="34" charset="0"/>
              </a:rPr>
              <a:t>The BNP’s method in 2008</a:t>
            </a:r>
          </a:p>
          <a:p>
            <a:pPr marL="342900" indent="-342900">
              <a:lnSpc>
                <a:spcPct val="150000"/>
              </a:lnSpc>
              <a:buFontTx/>
              <a:buChar char="-"/>
            </a:pPr>
            <a:r>
              <a:rPr lang="en-PL" sz="2000">
                <a:latin typeface="Tahoma" panose="020B0604030504040204" pitchFamily="34" charset="0"/>
                <a:ea typeface="Tahoma" panose="020B0604030504040204" pitchFamily="34" charset="0"/>
                <a:cs typeface="Tahoma" panose="020B0604030504040204" pitchFamily="34" charset="0"/>
              </a:rPr>
              <a:t>In this method, the width of the fan chart is consistnet with the past errors of the ECMOD model, at the same time depending on the current uncertainty assessment of exogenous variables</a:t>
            </a:r>
          </a:p>
          <a:p>
            <a:pPr marL="342900" indent="-342900">
              <a:lnSpc>
                <a:spcPct val="150000"/>
              </a:lnSpc>
              <a:buFontTx/>
              <a:buChar char="-"/>
            </a:pPr>
            <a:r>
              <a:rPr lang="en-PL" sz="2000">
                <a:latin typeface="Tahoma" panose="020B0604030504040204" pitchFamily="34" charset="0"/>
                <a:ea typeface="Tahoma" panose="020B0604030504040204" pitchFamily="34" charset="0"/>
                <a:cs typeface="Tahoma" panose="020B0604030504040204" pitchFamily="34" charset="0"/>
              </a:rPr>
              <a:t>The procedure of constructing the fan charts consist of the following steps:</a:t>
            </a:r>
          </a:p>
          <a:p>
            <a:pPr marL="342900" indent="-342900">
              <a:lnSpc>
                <a:spcPct val="150000"/>
              </a:lnSpc>
              <a:buFont typeface="Arial" panose="020B0604020202020204" pitchFamily="34" charset="0"/>
              <a:buChar char="•"/>
            </a:pPr>
            <a:r>
              <a:rPr lang="en-PL" sz="2000">
                <a:latin typeface="Tahoma" panose="020B0604030504040204" pitchFamily="34" charset="0"/>
                <a:ea typeface="Tahoma" panose="020B0604030504040204" pitchFamily="34" charset="0"/>
                <a:cs typeface="Tahoma" panose="020B0604030504040204" pitchFamily="34" charset="0"/>
              </a:rPr>
              <a:t>Step 1: Determining the distributions of historical forecast errors</a:t>
            </a:r>
          </a:p>
          <a:p>
            <a:pPr marL="342900" indent="-342900">
              <a:lnSpc>
                <a:spcPct val="150000"/>
              </a:lnSpc>
              <a:buFont typeface="Arial" panose="020B0604020202020204" pitchFamily="34" charset="0"/>
              <a:buChar char="•"/>
            </a:pPr>
            <a:r>
              <a:rPr lang="en-PL" sz="2000">
                <a:latin typeface="Tahoma" panose="020B0604030504040204" pitchFamily="34" charset="0"/>
                <a:ea typeface="Tahoma" panose="020B0604030504040204" pitchFamily="34" charset="0"/>
                <a:cs typeface="Tahoma" panose="020B0604030504040204" pitchFamily="34" charset="0"/>
              </a:rPr>
              <a:t>Step 2: Simulation of paths of exogenous variables</a:t>
            </a:r>
          </a:p>
          <a:p>
            <a:pPr marL="342900" indent="-342900">
              <a:lnSpc>
                <a:spcPct val="150000"/>
              </a:lnSpc>
              <a:buFont typeface="Arial" panose="020B0604020202020204" pitchFamily="34" charset="0"/>
              <a:buChar char="•"/>
            </a:pPr>
            <a:r>
              <a:rPr lang="en-PL" sz="2000">
                <a:latin typeface="Tahoma" panose="020B0604030504040204" pitchFamily="34" charset="0"/>
                <a:ea typeface="Tahoma" panose="020B0604030504040204" pitchFamily="34" charset="0"/>
                <a:cs typeface="Tahoma" panose="020B0604030504040204" pitchFamily="34" charset="0"/>
              </a:rPr>
              <a:t>Step 3: Simulations from the NECMOD model</a:t>
            </a:r>
          </a:p>
          <a:p>
            <a:pPr marL="342900" indent="-342900">
              <a:lnSpc>
                <a:spcPct val="150000"/>
              </a:lnSpc>
              <a:buFont typeface="Arial" panose="020B0604020202020204" pitchFamily="34" charset="0"/>
              <a:buChar char="•"/>
            </a:pPr>
            <a:r>
              <a:rPr lang="en-PL" sz="2000">
                <a:latin typeface="Tahoma" panose="020B0604030504040204" pitchFamily="34" charset="0"/>
                <a:ea typeface="Tahoma" panose="020B0604030504040204" pitchFamily="34" charset="0"/>
                <a:cs typeface="Tahoma" panose="020B0604030504040204" pitchFamily="34" charset="0"/>
              </a:rPr>
              <a:t>Step 4: Determining the current uncertainty concerning GDP and inflation</a:t>
            </a:r>
          </a:p>
          <a:p>
            <a:pPr marL="342900" indent="-342900">
              <a:lnSpc>
                <a:spcPct val="200000"/>
              </a:lnSpc>
              <a:buFont typeface="Arial" panose="020B0604020202020204" pitchFamily="34" charset="0"/>
              <a:buChar char="•"/>
            </a:pPr>
            <a:endParaRPr lang="en-PL" sz="2000">
              <a:latin typeface="Tahoma" panose="020B0604030504040204" pitchFamily="34" charset="0"/>
              <a:ea typeface="Tahoma" panose="020B0604030504040204" pitchFamily="34" charset="0"/>
              <a:cs typeface="Tahoma" panose="020B0604030504040204" pitchFamily="34" charset="0"/>
            </a:endParaRPr>
          </a:p>
          <a:p>
            <a:pPr>
              <a:lnSpc>
                <a:spcPct val="200000"/>
              </a:lnSpc>
            </a:pPr>
            <a:endParaRPr lang="en-PL" sz="2000"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19508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087D9-99A7-3143-AD95-660782FD942F}"/>
              </a:ext>
            </a:extLst>
          </p:cNvPr>
          <p:cNvSpPr/>
          <p:nvPr/>
        </p:nvSpPr>
        <p:spPr>
          <a:xfrm>
            <a:off x="362918" y="194468"/>
            <a:ext cx="4851264" cy="492443"/>
          </a:xfrm>
          <a:prstGeom prst="rect">
            <a:avLst/>
          </a:prstGeom>
        </p:spPr>
        <p:txBody>
          <a:bodyPr wrap="none">
            <a:spAutoFit/>
          </a:bodyPr>
          <a:lstStyle/>
          <a:p>
            <a:r>
              <a:rPr lang="en-PL" sz="2600" b="1"/>
              <a:t>4.1. NECMOD MODEL _ 2008</a:t>
            </a:r>
          </a:p>
        </p:txBody>
      </p:sp>
      <p:sp>
        <p:nvSpPr>
          <p:cNvPr id="3" name="TextBox 2">
            <a:extLst>
              <a:ext uri="{FF2B5EF4-FFF2-40B4-BE49-F238E27FC236}">
                <a16:creationId xmlns:a16="http://schemas.microsoft.com/office/drawing/2014/main" id="{3B77CA22-75CE-6749-9223-4ECDDA894484}"/>
              </a:ext>
            </a:extLst>
          </p:cNvPr>
          <p:cNvSpPr txBox="1"/>
          <p:nvPr/>
        </p:nvSpPr>
        <p:spPr>
          <a:xfrm>
            <a:off x="714392" y="803017"/>
            <a:ext cx="2528256" cy="830997"/>
          </a:xfrm>
          <a:prstGeom prst="rect">
            <a:avLst/>
          </a:prstGeom>
          <a:noFill/>
        </p:spPr>
        <p:txBody>
          <a:bodyPr wrap="none" rtlCol="0">
            <a:spAutoFit/>
          </a:bodyPr>
          <a:lstStyle/>
          <a:p>
            <a:r>
              <a:rPr lang="en-PL" sz="2400" b="1">
                <a:latin typeface="Tahoma" panose="020B0604030504040204" pitchFamily="34" charset="0"/>
                <a:ea typeface="Tahoma" panose="020B0604030504040204" pitchFamily="34" charset="0"/>
                <a:cs typeface="Tahoma" panose="020B0604030504040204" pitchFamily="34" charset="0"/>
              </a:rPr>
              <a:t>4.1.6 </a:t>
            </a:r>
            <a:r>
              <a:rPr lang="vi-VN" sz="2400" b="1">
                <a:latin typeface="Tahoma" panose="020B0604030504040204" pitchFamily="34" charset="0"/>
                <a:ea typeface="Tahoma" panose="020B0604030504040204" pitchFamily="34" charset="0"/>
                <a:cs typeface="Tahoma" panose="020B0604030504040204" pitchFamily="34" charset="0"/>
              </a:rPr>
              <a:t>Summ</a:t>
            </a:r>
            <a:r>
              <a:rPr lang="en-PL" sz="2400" b="1">
                <a:latin typeface="Tahoma" panose="020B0604030504040204" pitchFamily="34" charset="0"/>
                <a:ea typeface="Tahoma" panose="020B0604030504040204" pitchFamily="34" charset="0"/>
                <a:cs typeface="Tahoma" panose="020B0604030504040204" pitchFamily="34" charset="0"/>
              </a:rPr>
              <a:t>ary</a:t>
            </a:r>
          </a:p>
          <a:p>
            <a:endParaRPr lang="en-PL" sz="2400" b="1">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CA1C2A56-C7EB-294E-902E-B512ECC1F9E6}"/>
              </a:ext>
            </a:extLst>
          </p:cNvPr>
          <p:cNvSpPr/>
          <p:nvPr/>
        </p:nvSpPr>
        <p:spPr>
          <a:xfrm>
            <a:off x="1236906" y="1130608"/>
            <a:ext cx="11217552" cy="6102889"/>
          </a:xfrm>
          <a:prstGeom prst="rect">
            <a:avLst/>
          </a:prstGeom>
        </p:spPr>
        <p:txBody>
          <a:bodyPr wrap="square">
            <a:spAutoFit/>
          </a:bodyPr>
          <a:lstStyle/>
          <a:p>
            <a:pPr>
              <a:lnSpc>
                <a:spcPct val="200000"/>
              </a:lnSpc>
            </a:pPr>
            <a:r>
              <a:rPr lang="en-PL" b="1"/>
              <a:t>(II)  Advantages and disadvantages:</a:t>
            </a:r>
          </a:p>
          <a:p>
            <a:pPr marL="285750" indent="-285750">
              <a:lnSpc>
                <a:spcPct val="200000"/>
              </a:lnSpc>
              <a:buFontTx/>
              <a:buChar char="-"/>
            </a:pPr>
            <a:r>
              <a:rPr lang="en-PL" b="1"/>
              <a:t>Advantages:</a:t>
            </a:r>
          </a:p>
          <a:p>
            <a:pPr marL="285750" indent="-285750">
              <a:lnSpc>
                <a:spcPct val="200000"/>
              </a:lnSpc>
              <a:buFont typeface="Arial" panose="020B0604020202020204" pitchFamily="34" charset="0"/>
              <a:buChar char="•"/>
            </a:pPr>
            <a:r>
              <a:rPr lang="en-PL"/>
              <a:t>With of the fan charts is consistent with the expert-adjusted, historical forecast errors from the ECMOD model</a:t>
            </a:r>
          </a:p>
          <a:p>
            <a:pPr marL="285750" indent="-285750">
              <a:lnSpc>
                <a:spcPct val="200000"/>
              </a:lnSpc>
              <a:buFont typeface="Arial" panose="020B0604020202020204" pitchFamily="34" charset="0"/>
              <a:buChar char="•"/>
            </a:pPr>
            <a:r>
              <a:rPr lang="en-PL"/>
              <a:t>Reflecting changes in uncertainty between forecasting rounds</a:t>
            </a:r>
          </a:p>
          <a:p>
            <a:pPr marL="285750" indent="-285750">
              <a:lnSpc>
                <a:spcPct val="200000"/>
              </a:lnSpc>
              <a:buFont typeface="Arial" panose="020B0604020202020204" pitchFamily="34" charset="0"/>
              <a:buChar char="•"/>
            </a:pPr>
            <a:r>
              <a:rPr lang="en-PL"/>
              <a:t>Fan chart is constructed under the assumption of exogenous monetary policy</a:t>
            </a:r>
          </a:p>
          <a:p>
            <a:pPr marL="285750" indent="-285750">
              <a:lnSpc>
                <a:spcPct val="200000"/>
              </a:lnSpc>
              <a:buFont typeface="Arial" panose="020B0604020202020204" pitchFamily="34" charset="0"/>
              <a:buChar char="•"/>
            </a:pPr>
            <a:r>
              <a:rPr lang="en-GB"/>
              <a:t>R</a:t>
            </a:r>
            <a:r>
              <a:rPr lang="en-PL"/>
              <a:t>evisions of variables (national accounts) are accounted for</a:t>
            </a:r>
          </a:p>
          <a:p>
            <a:pPr marL="285750" indent="-285750">
              <a:lnSpc>
                <a:spcPct val="200000"/>
              </a:lnSpc>
              <a:buFont typeface="Arial" panose="020B0604020202020204" pitchFamily="34" charset="0"/>
              <a:buChar char="•"/>
            </a:pPr>
            <a:r>
              <a:rPr lang="en-PL"/>
              <a:t>Method is flexible and can be modified/extended easily</a:t>
            </a:r>
            <a:endParaRPr lang="en-PL" b="1"/>
          </a:p>
          <a:p>
            <a:pPr marL="285750" indent="-285750">
              <a:lnSpc>
                <a:spcPct val="200000"/>
              </a:lnSpc>
              <a:buFontTx/>
              <a:buChar char="-"/>
            </a:pPr>
            <a:r>
              <a:rPr lang="en-PL" b="1"/>
              <a:t>Disadvantages: </a:t>
            </a:r>
          </a:p>
          <a:p>
            <a:pPr marL="285750" indent="-285750">
              <a:lnSpc>
                <a:spcPct val="200000"/>
              </a:lnSpc>
              <a:buFont typeface="Arial" panose="020B0604020202020204" pitchFamily="34" charset="0"/>
              <a:buChar char="•"/>
            </a:pPr>
            <a:r>
              <a:rPr lang="en-PL"/>
              <a:t>Changes in endogenous uncertainty are not accounted for </a:t>
            </a:r>
          </a:p>
          <a:p>
            <a:pPr marL="285750" indent="-285750">
              <a:lnSpc>
                <a:spcPct val="200000"/>
              </a:lnSpc>
              <a:buFont typeface="Arial" panose="020B0604020202020204" pitchFamily="34" charset="0"/>
              <a:buChar char="•"/>
            </a:pPr>
            <a:r>
              <a:rPr lang="en-PL"/>
              <a:t>Consequences of improvement of the model and expert adjustments are not accounted for</a:t>
            </a:r>
          </a:p>
          <a:p>
            <a:pPr>
              <a:lnSpc>
                <a:spcPct val="200000"/>
              </a:lnSpc>
            </a:pPr>
            <a:endParaRPr lang="en-PL" b="1"/>
          </a:p>
        </p:txBody>
      </p:sp>
    </p:spTree>
    <p:extLst>
      <p:ext uri="{BB962C8B-B14F-4D97-AF65-F5344CB8AC3E}">
        <p14:creationId xmlns:p14="http://schemas.microsoft.com/office/powerpoint/2010/main" val="2175833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B5CE4-14B2-9042-AB43-147D0CA8E6F3}"/>
              </a:ext>
            </a:extLst>
          </p:cNvPr>
          <p:cNvSpPr/>
          <p:nvPr/>
        </p:nvSpPr>
        <p:spPr>
          <a:xfrm>
            <a:off x="3373821" y="995120"/>
            <a:ext cx="4666662" cy="477054"/>
          </a:xfrm>
          <a:prstGeom prst="rect">
            <a:avLst/>
          </a:prstGeom>
        </p:spPr>
        <p:txBody>
          <a:bodyPr wrap="none">
            <a:spAutoFit/>
          </a:bodyPr>
          <a:lstStyle/>
          <a:p>
            <a:r>
              <a:rPr lang="en-PL" sz="2500" b="1"/>
              <a:t>4.</a:t>
            </a:r>
            <a:r>
              <a:rPr lang="en-US" sz="2500" b="1"/>
              <a:t>2</a:t>
            </a:r>
            <a:r>
              <a:rPr lang="en-PL" sz="2500" b="1"/>
              <a:t>. NECMOD MODEL _ 200</a:t>
            </a:r>
            <a:r>
              <a:rPr lang="en-US" sz="2500" b="1"/>
              <a:t>9</a:t>
            </a:r>
            <a:endParaRPr lang="en-PL" sz="2500" b="1"/>
          </a:p>
        </p:txBody>
      </p:sp>
      <p:sp>
        <p:nvSpPr>
          <p:cNvPr id="3" name="TextBox 2">
            <a:extLst>
              <a:ext uri="{FF2B5EF4-FFF2-40B4-BE49-F238E27FC236}">
                <a16:creationId xmlns:a16="http://schemas.microsoft.com/office/drawing/2014/main" id="{26DA7A0E-F62F-C54F-915F-CAA9D49CF21B}"/>
              </a:ext>
            </a:extLst>
          </p:cNvPr>
          <p:cNvSpPr txBox="1"/>
          <p:nvPr/>
        </p:nvSpPr>
        <p:spPr>
          <a:xfrm>
            <a:off x="3373821" y="1849821"/>
            <a:ext cx="5282023" cy="3578159"/>
          </a:xfrm>
          <a:prstGeom prst="rect">
            <a:avLst/>
          </a:prstGeom>
          <a:noFill/>
        </p:spPr>
        <p:txBody>
          <a:bodyPr wrap="none" rtlCol="0">
            <a:spAutoFit/>
          </a:bodyPr>
          <a:lstStyle/>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a:t>
            </a:r>
            <a:r>
              <a:rPr lang="en-US" sz="2200">
                <a:latin typeface="Tahoma" panose="020B0604030504040204" pitchFamily="34" charset="0"/>
                <a:ea typeface="Tahoma" panose="020B0604030504040204" pitchFamily="34" charset="0"/>
                <a:cs typeface="Tahoma" panose="020B0604030504040204" pitchFamily="34" charset="0"/>
              </a:rPr>
              <a:t>2</a:t>
            </a:r>
            <a:r>
              <a:rPr lang="en-PL" sz="2200">
                <a:latin typeface="Tahoma" panose="020B0604030504040204" pitchFamily="34" charset="0"/>
                <a:ea typeface="Tahoma" panose="020B0604030504040204" pitchFamily="34" charset="0"/>
                <a:cs typeface="Tahoma" panose="020B0604030504040204" pitchFamily="34" charset="0"/>
              </a:rPr>
              <a:t>.1 Overview</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a:t>
            </a:r>
            <a:r>
              <a:rPr lang="en-US" sz="2200">
                <a:latin typeface="Tahoma" panose="020B0604030504040204" pitchFamily="34" charset="0"/>
                <a:ea typeface="Tahoma" panose="020B0604030504040204" pitchFamily="34" charset="0"/>
                <a:cs typeface="Tahoma" panose="020B0604030504040204" pitchFamily="34" charset="0"/>
              </a:rPr>
              <a:t>2</a:t>
            </a:r>
            <a:r>
              <a:rPr lang="en-PL" sz="2200">
                <a:latin typeface="Tahoma" panose="020B0604030504040204" pitchFamily="34" charset="0"/>
                <a:ea typeface="Tahoma" panose="020B0604030504040204" pitchFamily="34" charset="0"/>
                <a:cs typeface="Tahoma" panose="020B0604030504040204" pitchFamily="34" charset="0"/>
              </a:rPr>
              <a:t>.2. Characteristics of NECMOD model</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a:t>
            </a:r>
            <a:r>
              <a:rPr lang="en-US" sz="2200">
                <a:latin typeface="Tahoma" panose="020B0604030504040204" pitchFamily="34" charset="0"/>
                <a:ea typeface="Tahoma" panose="020B0604030504040204" pitchFamily="34" charset="0"/>
                <a:cs typeface="Tahoma" panose="020B0604030504040204" pitchFamily="34" charset="0"/>
              </a:rPr>
              <a:t>2</a:t>
            </a:r>
            <a:r>
              <a:rPr lang="en-PL" sz="2200">
                <a:latin typeface="Tahoma" panose="020B0604030504040204" pitchFamily="34" charset="0"/>
                <a:ea typeface="Tahoma" panose="020B0604030504040204" pitchFamily="34" charset="0"/>
                <a:cs typeface="Tahoma" panose="020B0604030504040204" pitchFamily="34" charset="0"/>
              </a:rPr>
              <a:t>.3 Main blocks of NECMOD model</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a:t>
            </a:r>
            <a:r>
              <a:rPr lang="en-US" sz="2200">
                <a:latin typeface="Tahoma" panose="020B0604030504040204" pitchFamily="34" charset="0"/>
                <a:ea typeface="Tahoma" panose="020B0604030504040204" pitchFamily="34" charset="0"/>
                <a:cs typeface="Tahoma" panose="020B0604030504040204" pitchFamily="34" charset="0"/>
              </a:rPr>
              <a:t>2</a:t>
            </a:r>
            <a:r>
              <a:rPr lang="en-PL" sz="2200">
                <a:latin typeface="Tahoma" panose="020B0604030504040204" pitchFamily="34" charset="0"/>
                <a:ea typeface="Tahoma" panose="020B0604030504040204" pitchFamily="34" charset="0"/>
                <a:cs typeface="Tahoma" panose="020B0604030504040204" pitchFamily="34" charset="0"/>
              </a:rPr>
              <a:t>.4. Equations</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a:t>
            </a:r>
            <a:r>
              <a:rPr lang="en-US" sz="2200">
                <a:latin typeface="Tahoma" panose="020B0604030504040204" pitchFamily="34" charset="0"/>
                <a:ea typeface="Tahoma" panose="020B0604030504040204" pitchFamily="34" charset="0"/>
                <a:cs typeface="Tahoma" panose="020B0604030504040204" pitchFamily="34" charset="0"/>
              </a:rPr>
              <a:t>2</a:t>
            </a:r>
            <a:r>
              <a:rPr lang="en-PL" sz="2200">
                <a:latin typeface="Tahoma" panose="020B0604030504040204" pitchFamily="34" charset="0"/>
                <a:ea typeface="Tahoma" panose="020B0604030504040204" pitchFamily="34" charset="0"/>
                <a:cs typeface="Tahoma" panose="020B0604030504040204" pitchFamily="34" charset="0"/>
              </a:rPr>
              <a:t>.5 Model’s impulse response functions</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a:t>
            </a:r>
            <a:r>
              <a:rPr lang="en-US" sz="2200">
                <a:latin typeface="Tahoma" panose="020B0604030504040204" pitchFamily="34" charset="0"/>
                <a:ea typeface="Tahoma" panose="020B0604030504040204" pitchFamily="34" charset="0"/>
                <a:cs typeface="Tahoma" panose="020B0604030504040204" pitchFamily="34" charset="0"/>
              </a:rPr>
              <a:t>2</a:t>
            </a:r>
            <a:r>
              <a:rPr lang="en-PL" sz="2200">
                <a:latin typeface="Tahoma" panose="020B0604030504040204" pitchFamily="34" charset="0"/>
                <a:ea typeface="Tahoma" panose="020B0604030504040204" pitchFamily="34" charset="0"/>
                <a:cs typeface="Tahoma" panose="020B0604030504040204" pitchFamily="34" charset="0"/>
              </a:rPr>
              <a:t>.6 </a:t>
            </a:r>
            <a:r>
              <a:rPr lang="vi-VN" sz="2200">
                <a:latin typeface="Tahoma" panose="020B0604030504040204" pitchFamily="34" charset="0"/>
                <a:ea typeface="Tahoma" panose="020B0604030504040204" pitchFamily="34" charset="0"/>
                <a:cs typeface="Tahoma" panose="020B0604030504040204" pitchFamily="34" charset="0"/>
              </a:rPr>
              <a:t>Summ</a:t>
            </a:r>
            <a:r>
              <a:rPr lang="en-PL" sz="2200">
                <a:latin typeface="Tahoma" panose="020B0604030504040204" pitchFamily="34" charset="0"/>
                <a:ea typeface="Tahoma" panose="020B0604030504040204" pitchFamily="34" charset="0"/>
                <a:cs typeface="Tahoma" panose="020B0604030504040204" pitchFamily="34" charset="0"/>
              </a:rPr>
              <a:t>ary</a:t>
            </a:r>
          </a:p>
          <a:p>
            <a:pPr>
              <a:lnSpc>
                <a:spcPct val="150000"/>
              </a:lnSpc>
            </a:pPr>
            <a:endParaRPr lang="en-PL" sz="2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3112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63DFEB-BAAA-5048-BA5E-D4F5D6CF0017}"/>
              </a:ext>
            </a:extLst>
          </p:cNvPr>
          <p:cNvSpPr txBox="1"/>
          <p:nvPr/>
        </p:nvSpPr>
        <p:spPr>
          <a:xfrm>
            <a:off x="515871" y="436514"/>
            <a:ext cx="3678571" cy="954107"/>
          </a:xfrm>
          <a:prstGeom prst="rect">
            <a:avLst/>
          </a:prstGeom>
          <a:noFill/>
        </p:spPr>
        <p:txBody>
          <a:bodyPr wrap="none" rtlCol="0">
            <a:spAutoFit/>
          </a:bodyPr>
          <a:lstStyle/>
          <a:p>
            <a:pPr marL="400050" indent="-400050">
              <a:buAutoNum type="romanUcPeriod"/>
            </a:pPr>
            <a:r>
              <a:rPr lang="en-PL" sz="2800" b="1"/>
              <a:t>INTRODUCTION</a:t>
            </a:r>
          </a:p>
          <a:p>
            <a:pPr marL="400050" indent="-400050">
              <a:buAutoNum type="romanUcPeriod"/>
            </a:pPr>
            <a:endParaRPr lang="en-PL" sz="2800" b="1"/>
          </a:p>
        </p:txBody>
      </p:sp>
      <p:sp>
        <p:nvSpPr>
          <p:cNvPr id="4" name="TextBox 3">
            <a:extLst>
              <a:ext uri="{FF2B5EF4-FFF2-40B4-BE49-F238E27FC236}">
                <a16:creationId xmlns:a16="http://schemas.microsoft.com/office/drawing/2014/main" id="{15BE7B2A-0AF6-0549-A89E-8D1BB8A3BBF0}"/>
              </a:ext>
            </a:extLst>
          </p:cNvPr>
          <p:cNvSpPr txBox="1"/>
          <p:nvPr/>
        </p:nvSpPr>
        <p:spPr>
          <a:xfrm>
            <a:off x="812185" y="1270028"/>
            <a:ext cx="10319657" cy="4915513"/>
          </a:xfrm>
          <a:prstGeom prst="rect">
            <a:avLst/>
          </a:prstGeom>
          <a:noFill/>
        </p:spPr>
        <p:txBody>
          <a:bodyPr wrap="square" rtlCol="0">
            <a:spAutoFit/>
          </a:bodyPr>
          <a:lstStyle/>
          <a:p>
            <a:pPr marL="342900" lvl="0" indent="-342900" algn="just">
              <a:lnSpc>
                <a:spcPct val="200000"/>
              </a:lnSpc>
              <a:buFontTx/>
              <a:buChar char="-"/>
            </a:pPr>
            <a:r>
              <a:rPr lang="vi-VN" sz="2000"/>
              <a:t>NECMOD: The main forecasting model of the National Bank of Poland (NBP) from 2008 till now. ECMOD: the first origins of NECMOD that was employed to prepare regular inflation projections at the NBP from 2005 to the begining of 2008, and then they developed ECMOD to be NECMOD.</a:t>
            </a:r>
          </a:p>
          <a:p>
            <a:pPr marL="342900" lvl="0" indent="-342900" algn="just">
              <a:lnSpc>
                <a:spcPct val="200000"/>
              </a:lnSpc>
              <a:buFontTx/>
              <a:buChar char="-"/>
            </a:pPr>
            <a:r>
              <a:rPr lang="vi-VN" sz="2000"/>
              <a:t>NECMOD is a structural macroeconometric model designed to describes the Polish economy to publisded the inflation and GDP projection.</a:t>
            </a:r>
          </a:p>
          <a:p>
            <a:pPr algn="just">
              <a:lnSpc>
                <a:spcPct val="200000"/>
              </a:lnSpc>
            </a:pPr>
            <a:r>
              <a:rPr lang="vi-VN" sz="2000">
                <a:latin typeface="Tahoma" panose="020B0604030504040204" pitchFamily="34" charset="0"/>
                <a:ea typeface="Tahoma" panose="020B0604030504040204" pitchFamily="34" charset="0"/>
                <a:cs typeface="Tahoma" panose="020B0604030504040204" pitchFamily="34" charset="0"/>
              </a:rPr>
              <a:t>-   M</a:t>
            </a:r>
            <a:r>
              <a:rPr lang="en-PL" sz="2000">
                <a:latin typeface="Tahoma" panose="020B0604030504040204" pitchFamily="34" charset="0"/>
                <a:ea typeface="Tahoma" panose="020B0604030504040204" pitchFamily="34" charset="0"/>
                <a:cs typeface="Tahoma" panose="020B0604030504040204" pitchFamily="34" charset="0"/>
              </a:rPr>
              <a:t>any banks and institutions used NECMOD to forecast and draft state budget for 2022,      	such as Santander Bank Polska, Union of Entrepreneurs and Employers (ZPP),…</a:t>
            </a:r>
          </a:p>
        </p:txBody>
      </p:sp>
    </p:spTree>
    <p:extLst>
      <p:ext uri="{BB962C8B-B14F-4D97-AF65-F5344CB8AC3E}">
        <p14:creationId xmlns:p14="http://schemas.microsoft.com/office/powerpoint/2010/main" val="4009216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63DC6-C624-BE45-A517-529123E4380F}"/>
              </a:ext>
            </a:extLst>
          </p:cNvPr>
          <p:cNvSpPr/>
          <p:nvPr/>
        </p:nvSpPr>
        <p:spPr>
          <a:xfrm>
            <a:off x="997836" y="471708"/>
            <a:ext cx="3406061" cy="369332"/>
          </a:xfrm>
          <a:prstGeom prst="rect">
            <a:avLst/>
          </a:prstGeom>
        </p:spPr>
        <p:txBody>
          <a:bodyPr wrap="none">
            <a:spAutoFit/>
          </a:bodyPr>
          <a:lstStyle/>
          <a:p>
            <a:r>
              <a:rPr lang="en-PL" b="1"/>
              <a:t>4.</a:t>
            </a:r>
            <a:r>
              <a:rPr lang="en-US" b="1"/>
              <a:t>2</a:t>
            </a:r>
            <a:r>
              <a:rPr lang="en-PL" b="1"/>
              <a:t>. NECMOD MODEL _ 200</a:t>
            </a:r>
            <a:r>
              <a:rPr lang="en-US" b="1"/>
              <a:t>9</a:t>
            </a:r>
            <a:endParaRPr lang="en-PL" b="1"/>
          </a:p>
        </p:txBody>
      </p:sp>
      <p:sp>
        <p:nvSpPr>
          <p:cNvPr id="3" name="Rectangle 2">
            <a:extLst>
              <a:ext uri="{FF2B5EF4-FFF2-40B4-BE49-F238E27FC236}">
                <a16:creationId xmlns:a16="http://schemas.microsoft.com/office/drawing/2014/main" id="{B90B434E-E0A8-2F4A-83A7-AF6E7E15CC41}"/>
              </a:ext>
            </a:extLst>
          </p:cNvPr>
          <p:cNvSpPr/>
          <p:nvPr/>
        </p:nvSpPr>
        <p:spPr>
          <a:xfrm>
            <a:off x="997836" y="920189"/>
            <a:ext cx="1788054" cy="459036"/>
          </a:xfrm>
          <a:prstGeom prst="rect">
            <a:avLst/>
          </a:prstGeom>
        </p:spPr>
        <p:txBody>
          <a:bodyPr wrap="none">
            <a:spAutoFit/>
          </a:bodyPr>
          <a:lstStyle/>
          <a:p>
            <a:pPr>
              <a:lnSpc>
                <a:spcPct val="150000"/>
              </a:lnSpc>
            </a:pPr>
            <a:r>
              <a:rPr lang="en-PL" b="1"/>
              <a:t>4.</a:t>
            </a:r>
            <a:r>
              <a:rPr lang="en-US" b="1"/>
              <a:t>2</a:t>
            </a:r>
            <a:r>
              <a:rPr lang="en-PL" b="1"/>
              <a:t>.1 Overview</a:t>
            </a:r>
          </a:p>
        </p:txBody>
      </p:sp>
      <p:sp>
        <p:nvSpPr>
          <p:cNvPr id="4" name="TextBox 3">
            <a:extLst>
              <a:ext uri="{FF2B5EF4-FFF2-40B4-BE49-F238E27FC236}">
                <a16:creationId xmlns:a16="http://schemas.microsoft.com/office/drawing/2014/main" id="{C250E07D-8B7B-2E45-80E5-25A268035AE5}"/>
              </a:ext>
            </a:extLst>
          </p:cNvPr>
          <p:cNvSpPr txBox="1"/>
          <p:nvPr/>
        </p:nvSpPr>
        <p:spPr>
          <a:xfrm>
            <a:off x="759417" y="1458374"/>
            <a:ext cx="11034793" cy="4662815"/>
          </a:xfrm>
          <a:prstGeom prst="rect">
            <a:avLst/>
          </a:prstGeom>
          <a:noFill/>
        </p:spPr>
        <p:txBody>
          <a:bodyPr wrap="square" rtlCol="0">
            <a:spAutoFit/>
          </a:bodyPr>
          <a:lstStyle/>
          <a:p>
            <a:pPr algn="just">
              <a:lnSpc>
                <a:spcPct val="150000"/>
              </a:lnSpc>
            </a:pPr>
            <a:r>
              <a:rPr lang="en-US"/>
              <a:t>An update of the structural macro</a:t>
            </a:r>
            <a:r>
              <a:rPr lang="vi-VN"/>
              <a:t> </a:t>
            </a:r>
            <a:r>
              <a:rPr lang="en-US"/>
              <a:t>econometric model of the Polish economy NECMOD</a:t>
            </a:r>
            <a:r>
              <a:rPr lang="en-PL"/>
              <a:t>.</a:t>
            </a:r>
            <a:r>
              <a:rPr lang="en-US"/>
              <a:t> The present version of NECMOD was estimated on the data covering a period from 1995 to 2008. </a:t>
            </a:r>
            <a:r>
              <a:rPr lang="en-PL"/>
              <a:t> There are some main change</a:t>
            </a:r>
            <a:r>
              <a:rPr lang="en-US"/>
              <a:t>s</a:t>
            </a:r>
            <a:r>
              <a:rPr lang="en-PL"/>
              <a:t>:</a:t>
            </a:r>
            <a:endParaRPr lang="en-US"/>
          </a:p>
          <a:p>
            <a:pPr marL="573088" indent="-285750" algn="just">
              <a:lnSpc>
                <a:spcPct val="150000"/>
              </a:lnSpc>
              <a:buFont typeface="Arial" panose="020B0604020202020204" pitchFamily="34" charset="0"/>
              <a:buChar char="•"/>
            </a:pPr>
            <a:r>
              <a:rPr lang="vi-VN"/>
              <a:t>Re-</a:t>
            </a:r>
            <a:r>
              <a:rPr lang="en-US"/>
              <a:t>estimation on the data sample from 1995 to 2008</a:t>
            </a:r>
            <a:endParaRPr lang="en-PL"/>
          </a:p>
          <a:p>
            <a:pPr marL="573088" indent="-285750" algn="just">
              <a:lnSpc>
                <a:spcPct val="150000"/>
              </a:lnSpc>
              <a:buFont typeface="Arial" panose="020B0604020202020204" pitchFamily="34" charset="0"/>
              <a:buChar char="•"/>
            </a:pPr>
            <a:r>
              <a:rPr lang="en-US"/>
              <a:t>The block of external sector with exchange rate determination derived from the taste-for-variety theory.</a:t>
            </a:r>
          </a:p>
          <a:p>
            <a:pPr marL="573088" indent="-285750" algn="just">
              <a:lnSpc>
                <a:spcPct val="150000"/>
              </a:lnSpc>
              <a:buFont typeface="Arial" panose="020B0604020202020204" pitchFamily="34" charset="0"/>
              <a:buChar char="•"/>
            </a:pPr>
            <a:r>
              <a:rPr lang="en-US"/>
              <a:t>More precise definition of household wealth,</a:t>
            </a:r>
          </a:p>
          <a:p>
            <a:pPr marL="573088" indent="-285750" algn="just">
              <a:lnSpc>
                <a:spcPct val="150000"/>
              </a:lnSpc>
              <a:buFont typeface="Arial" panose="020B0604020202020204" pitchFamily="34" charset="0"/>
              <a:buChar char="•"/>
            </a:pPr>
            <a:r>
              <a:rPr lang="en-US"/>
              <a:t>Higher level of fiscal sector sophistication,</a:t>
            </a:r>
          </a:p>
          <a:p>
            <a:pPr marL="573088" indent="-285750" algn="just">
              <a:lnSpc>
                <a:spcPct val="150000"/>
              </a:lnSpc>
              <a:buFont typeface="Arial" panose="020B0604020202020204" pitchFamily="34" charset="0"/>
              <a:buChar char="•"/>
            </a:pPr>
            <a:r>
              <a:rPr lang="en-US"/>
              <a:t>Refurbished specification of dynamics of inventories</a:t>
            </a:r>
            <a:endParaRPr lang="en-PL"/>
          </a:p>
          <a:p>
            <a:pPr algn="just">
              <a:lnSpc>
                <a:spcPct val="150000"/>
              </a:lnSpc>
            </a:pPr>
            <a:r>
              <a:rPr lang="en-PL"/>
              <a:t>Data:</a:t>
            </a:r>
          </a:p>
          <a:p>
            <a:pPr marL="285750" indent="-285750" algn="just">
              <a:lnSpc>
                <a:spcPct val="150000"/>
              </a:lnSpc>
              <a:buFontTx/>
              <a:buChar char="-"/>
            </a:pPr>
            <a:r>
              <a:rPr lang="en-PL"/>
              <a:t>Main source: national accounts</a:t>
            </a:r>
          </a:p>
          <a:p>
            <a:pPr marL="285750" indent="-285750" algn="just">
              <a:lnSpc>
                <a:spcPct val="150000"/>
              </a:lnSpc>
              <a:buFontTx/>
              <a:buChar char="-"/>
            </a:pPr>
            <a:r>
              <a:rPr lang="en-PL"/>
              <a:t>Information about labour market (</a:t>
            </a:r>
            <a:r>
              <a:rPr lang="en-US"/>
              <a:t>adjusted for data bias of </a:t>
            </a:r>
            <a:r>
              <a:rPr lang="en-PL"/>
              <a:t>LFS), </a:t>
            </a:r>
            <a:r>
              <a:rPr lang="en-US"/>
              <a:t>General government (ESA methodology), </a:t>
            </a:r>
            <a:r>
              <a:rPr lang="en-PL"/>
              <a:t>prices of consumer goods (CPI basket), financial data from BNP</a:t>
            </a:r>
            <a:r>
              <a:rPr lang="en-US"/>
              <a:t>.</a:t>
            </a:r>
            <a:endParaRPr lang="en-PL"/>
          </a:p>
        </p:txBody>
      </p:sp>
    </p:spTree>
    <p:extLst>
      <p:ext uri="{BB962C8B-B14F-4D97-AF65-F5344CB8AC3E}">
        <p14:creationId xmlns:p14="http://schemas.microsoft.com/office/powerpoint/2010/main" val="1884923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08A81C-46C8-974F-9CC0-0125ACDF3219}"/>
              </a:ext>
            </a:extLst>
          </p:cNvPr>
          <p:cNvSpPr/>
          <p:nvPr/>
        </p:nvSpPr>
        <p:spPr>
          <a:xfrm>
            <a:off x="1113450" y="656373"/>
            <a:ext cx="3406061" cy="369332"/>
          </a:xfrm>
          <a:prstGeom prst="rect">
            <a:avLst/>
          </a:prstGeom>
        </p:spPr>
        <p:txBody>
          <a:bodyPr wrap="none">
            <a:spAutoFit/>
          </a:bodyPr>
          <a:lstStyle/>
          <a:p>
            <a:r>
              <a:rPr lang="en-PL" b="1"/>
              <a:t>4.</a:t>
            </a:r>
            <a:r>
              <a:rPr lang="en-US" b="1"/>
              <a:t>2</a:t>
            </a:r>
            <a:r>
              <a:rPr lang="en-PL" b="1"/>
              <a:t>. NECMOD MODEL _ 200</a:t>
            </a:r>
            <a:r>
              <a:rPr lang="en-US" b="1"/>
              <a:t>9</a:t>
            </a:r>
            <a:endParaRPr lang="en-PL" b="1"/>
          </a:p>
        </p:txBody>
      </p:sp>
      <p:sp>
        <p:nvSpPr>
          <p:cNvPr id="3" name="TextBox 2">
            <a:extLst>
              <a:ext uri="{FF2B5EF4-FFF2-40B4-BE49-F238E27FC236}">
                <a16:creationId xmlns:a16="http://schemas.microsoft.com/office/drawing/2014/main" id="{0334845B-4892-D54A-99E8-402FB43AE9E3}"/>
              </a:ext>
            </a:extLst>
          </p:cNvPr>
          <p:cNvSpPr txBox="1"/>
          <p:nvPr/>
        </p:nvSpPr>
        <p:spPr>
          <a:xfrm>
            <a:off x="1113450" y="1256579"/>
            <a:ext cx="4677242" cy="369332"/>
          </a:xfrm>
          <a:prstGeom prst="rect">
            <a:avLst/>
          </a:prstGeom>
          <a:noFill/>
        </p:spPr>
        <p:txBody>
          <a:bodyPr wrap="none" rtlCol="0">
            <a:spAutoFit/>
          </a:bodyPr>
          <a:lstStyle/>
          <a:p>
            <a:r>
              <a:rPr lang="en-PL" b="1"/>
              <a:t>4.</a:t>
            </a:r>
            <a:r>
              <a:rPr lang="en-US" b="1"/>
              <a:t>2</a:t>
            </a:r>
            <a:r>
              <a:rPr lang="en-PL" b="1"/>
              <a:t>.2. Characteristics of NECMOD model </a:t>
            </a:r>
          </a:p>
        </p:txBody>
      </p:sp>
      <p:sp>
        <p:nvSpPr>
          <p:cNvPr id="4" name="TextBox 3">
            <a:extLst>
              <a:ext uri="{FF2B5EF4-FFF2-40B4-BE49-F238E27FC236}">
                <a16:creationId xmlns:a16="http://schemas.microsoft.com/office/drawing/2014/main" id="{E12AD475-0E66-6F4E-83A6-8159B608056A}"/>
              </a:ext>
            </a:extLst>
          </p:cNvPr>
          <p:cNvSpPr txBox="1"/>
          <p:nvPr/>
        </p:nvSpPr>
        <p:spPr>
          <a:xfrm>
            <a:off x="1563884" y="1856785"/>
            <a:ext cx="8453616" cy="459036"/>
          </a:xfrm>
          <a:prstGeom prst="rect">
            <a:avLst/>
          </a:prstGeom>
          <a:noFill/>
        </p:spPr>
        <p:txBody>
          <a:bodyPr wrap="square" rtlCol="0">
            <a:spAutoFit/>
          </a:bodyPr>
          <a:lstStyle/>
          <a:p>
            <a:pPr marL="285750" indent="-285750" algn="just">
              <a:lnSpc>
                <a:spcPct val="150000"/>
              </a:lnSpc>
              <a:buFontTx/>
              <a:buChar char="-"/>
            </a:pPr>
            <a:r>
              <a:rPr lang="en-US"/>
              <a:t>The characteristics of the model has not changed significantly since 2008</a:t>
            </a:r>
            <a:endParaRPr lang="en-PL"/>
          </a:p>
        </p:txBody>
      </p:sp>
    </p:spTree>
    <p:extLst>
      <p:ext uri="{BB962C8B-B14F-4D97-AF65-F5344CB8AC3E}">
        <p14:creationId xmlns:p14="http://schemas.microsoft.com/office/powerpoint/2010/main" val="46614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F6CD68-FFB8-7D4F-B24C-4D6FA60CE641}"/>
              </a:ext>
            </a:extLst>
          </p:cNvPr>
          <p:cNvSpPr/>
          <p:nvPr/>
        </p:nvSpPr>
        <p:spPr>
          <a:xfrm>
            <a:off x="125770" y="80720"/>
            <a:ext cx="3406061" cy="369332"/>
          </a:xfrm>
          <a:prstGeom prst="rect">
            <a:avLst/>
          </a:prstGeom>
        </p:spPr>
        <p:txBody>
          <a:bodyPr wrap="none">
            <a:spAutoFit/>
          </a:bodyPr>
          <a:lstStyle/>
          <a:p>
            <a:r>
              <a:rPr lang="en-PL" b="1"/>
              <a:t>4.</a:t>
            </a:r>
            <a:r>
              <a:rPr lang="en-US" b="1"/>
              <a:t>2</a:t>
            </a:r>
            <a:r>
              <a:rPr lang="en-PL" b="1"/>
              <a:t>. NECMOD MODEL _ 200</a:t>
            </a:r>
            <a:r>
              <a:rPr lang="en-US" b="1"/>
              <a:t>9</a:t>
            </a:r>
            <a:endParaRPr lang="en-PL" b="1"/>
          </a:p>
        </p:txBody>
      </p:sp>
      <p:sp>
        <p:nvSpPr>
          <p:cNvPr id="3" name="Rectangle 2">
            <a:extLst>
              <a:ext uri="{FF2B5EF4-FFF2-40B4-BE49-F238E27FC236}">
                <a16:creationId xmlns:a16="http://schemas.microsoft.com/office/drawing/2014/main" id="{1C34B9B6-9CE7-3C41-94DF-67321C66E5C0}"/>
              </a:ext>
            </a:extLst>
          </p:cNvPr>
          <p:cNvSpPr/>
          <p:nvPr/>
        </p:nvSpPr>
        <p:spPr>
          <a:xfrm>
            <a:off x="265252" y="450052"/>
            <a:ext cx="4307911" cy="459036"/>
          </a:xfrm>
          <a:prstGeom prst="rect">
            <a:avLst/>
          </a:prstGeom>
        </p:spPr>
        <p:txBody>
          <a:bodyPr wrap="none">
            <a:spAutoFit/>
          </a:bodyPr>
          <a:lstStyle/>
          <a:p>
            <a:pPr>
              <a:lnSpc>
                <a:spcPct val="150000"/>
              </a:lnSpc>
            </a:pPr>
            <a:r>
              <a:rPr lang="en-PL" b="1"/>
              <a:t>4.</a:t>
            </a:r>
            <a:r>
              <a:rPr lang="en-US" b="1"/>
              <a:t>2</a:t>
            </a:r>
            <a:r>
              <a:rPr lang="en-PL" b="1"/>
              <a:t>.3.  Main blocks of NECMOD model</a:t>
            </a:r>
          </a:p>
        </p:txBody>
      </p:sp>
      <p:sp>
        <p:nvSpPr>
          <p:cNvPr id="6" name="Rounded Rectangle 5">
            <a:extLst>
              <a:ext uri="{FF2B5EF4-FFF2-40B4-BE49-F238E27FC236}">
                <a16:creationId xmlns:a16="http://schemas.microsoft.com/office/drawing/2014/main" id="{5322C9DB-38F5-AD44-A586-8A7AEA3C63A7}"/>
              </a:ext>
            </a:extLst>
          </p:cNvPr>
          <p:cNvSpPr/>
          <p:nvPr/>
        </p:nvSpPr>
        <p:spPr>
          <a:xfrm>
            <a:off x="1430177" y="1334932"/>
            <a:ext cx="1244483" cy="6805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sz="1600"/>
              <a:t>1.</a:t>
            </a:r>
            <a:endParaRPr lang="en-US" sz="1600"/>
          </a:p>
          <a:p>
            <a:pPr algn="ctr"/>
            <a:r>
              <a:rPr lang="en-PL" sz="1600"/>
              <a:t>Production</a:t>
            </a:r>
          </a:p>
        </p:txBody>
      </p:sp>
      <p:sp>
        <p:nvSpPr>
          <p:cNvPr id="7" name="Rounded Rectangle 6">
            <a:extLst>
              <a:ext uri="{FF2B5EF4-FFF2-40B4-BE49-F238E27FC236}">
                <a16:creationId xmlns:a16="http://schemas.microsoft.com/office/drawing/2014/main" id="{F2CB597E-1A19-594E-A038-878D07F4E295}"/>
              </a:ext>
            </a:extLst>
          </p:cNvPr>
          <p:cNvSpPr/>
          <p:nvPr/>
        </p:nvSpPr>
        <p:spPr>
          <a:xfrm>
            <a:off x="701926" y="2607140"/>
            <a:ext cx="1244483"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sz="1600"/>
              <a:t>2. </a:t>
            </a:r>
            <a:r>
              <a:rPr lang="en-US" sz="1600"/>
              <a:t>Households</a:t>
            </a:r>
            <a:endParaRPr lang="en-PL" sz="1600"/>
          </a:p>
        </p:txBody>
      </p:sp>
      <p:sp>
        <p:nvSpPr>
          <p:cNvPr id="8" name="Rounded Rectangle 7">
            <a:extLst>
              <a:ext uri="{FF2B5EF4-FFF2-40B4-BE49-F238E27FC236}">
                <a16:creationId xmlns:a16="http://schemas.microsoft.com/office/drawing/2014/main" id="{CB7D4E78-C831-4144-ADEB-9E55B307F4A5}"/>
              </a:ext>
            </a:extLst>
          </p:cNvPr>
          <p:cNvSpPr/>
          <p:nvPr/>
        </p:nvSpPr>
        <p:spPr>
          <a:xfrm>
            <a:off x="672234" y="4229288"/>
            <a:ext cx="1601540"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sz="1600"/>
              <a:t>3. </a:t>
            </a:r>
            <a:r>
              <a:rPr lang="en-US" sz="1600"/>
              <a:t> </a:t>
            </a:r>
          </a:p>
          <a:p>
            <a:pPr algn="ctr"/>
            <a:r>
              <a:rPr lang="en-PL" sz="1600"/>
              <a:t>Labour</a:t>
            </a:r>
            <a:r>
              <a:rPr lang="en-US" sz="1600"/>
              <a:t> supply</a:t>
            </a:r>
            <a:endParaRPr lang="en-PL" sz="1600"/>
          </a:p>
        </p:txBody>
      </p:sp>
      <p:sp>
        <p:nvSpPr>
          <p:cNvPr id="9" name="Rounded Rectangle 8">
            <a:extLst>
              <a:ext uri="{FF2B5EF4-FFF2-40B4-BE49-F238E27FC236}">
                <a16:creationId xmlns:a16="http://schemas.microsoft.com/office/drawing/2014/main" id="{13BE2628-8AFE-2E49-BD12-6231E17A6A05}"/>
              </a:ext>
            </a:extLst>
          </p:cNvPr>
          <p:cNvSpPr/>
          <p:nvPr/>
        </p:nvSpPr>
        <p:spPr>
          <a:xfrm>
            <a:off x="8687210" y="5017923"/>
            <a:ext cx="1649854" cy="6936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sz="1600"/>
              <a:t>7. </a:t>
            </a:r>
            <a:endParaRPr lang="en-US" sz="1600"/>
          </a:p>
          <a:p>
            <a:pPr algn="ctr"/>
            <a:r>
              <a:rPr lang="en-US" sz="1600"/>
              <a:t>Costs and prices</a:t>
            </a:r>
            <a:endParaRPr lang="en-PL" sz="1600"/>
          </a:p>
        </p:txBody>
      </p:sp>
      <p:sp>
        <p:nvSpPr>
          <p:cNvPr id="10" name="Rounded Rectangle 9">
            <a:extLst>
              <a:ext uri="{FF2B5EF4-FFF2-40B4-BE49-F238E27FC236}">
                <a16:creationId xmlns:a16="http://schemas.microsoft.com/office/drawing/2014/main" id="{C8FCF0D3-0C42-1C4E-909F-32971AB1E8FD}"/>
              </a:ext>
            </a:extLst>
          </p:cNvPr>
          <p:cNvSpPr/>
          <p:nvPr/>
        </p:nvSpPr>
        <p:spPr>
          <a:xfrm>
            <a:off x="6281697" y="5567861"/>
            <a:ext cx="1963766" cy="7245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sz="1600"/>
              <a:t>6. </a:t>
            </a:r>
            <a:endParaRPr lang="en-US" sz="1600"/>
          </a:p>
          <a:p>
            <a:pPr algn="ctr"/>
            <a:r>
              <a:rPr lang="en-US" sz="1600"/>
              <a:t>Aggregate demand and supply</a:t>
            </a:r>
            <a:endParaRPr lang="en-PL" sz="1600"/>
          </a:p>
        </p:txBody>
      </p:sp>
      <p:sp>
        <p:nvSpPr>
          <p:cNvPr id="11" name="Rounded Rectangle 10">
            <a:extLst>
              <a:ext uri="{FF2B5EF4-FFF2-40B4-BE49-F238E27FC236}">
                <a16:creationId xmlns:a16="http://schemas.microsoft.com/office/drawing/2014/main" id="{DE867546-6E7A-2F42-B85A-15FAE99F20E1}"/>
              </a:ext>
            </a:extLst>
          </p:cNvPr>
          <p:cNvSpPr/>
          <p:nvPr/>
        </p:nvSpPr>
        <p:spPr>
          <a:xfrm>
            <a:off x="4266122" y="5543754"/>
            <a:ext cx="1601538"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sz="1600"/>
              <a:t>5. </a:t>
            </a:r>
            <a:endParaRPr lang="en-US" sz="1600"/>
          </a:p>
          <a:p>
            <a:pPr algn="ctr"/>
            <a:r>
              <a:rPr lang="en-US" sz="1600"/>
              <a:t>External section</a:t>
            </a:r>
            <a:endParaRPr lang="en-PL" sz="1600"/>
          </a:p>
        </p:txBody>
      </p:sp>
      <p:sp>
        <p:nvSpPr>
          <p:cNvPr id="12" name="Rounded Rectangle 11">
            <a:extLst>
              <a:ext uri="{FF2B5EF4-FFF2-40B4-BE49-F238E27FC236}">
                <a16:creationId xmlns:a16="http://schemas.microsoft.com/office/drawing/2014/main" id="{927E0FD6-8FAC-3446-B997-AEEE32D8FFEF}"/>
              </a:ext>
            </a:extLst>
          </p:cNvPr>
          <p:cNvSpPr/>
          <p:nvPr/>
        </p:nvSpPr>
        <p:spPr>
          <a:xfrm>
            <a:off x="2250546" y="4868608"/>
            <a:ext cx="1601539" cy="6869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sz="1600"/>
              <a:t>4. </a:t>
            </a:r>
            <a:endParaRPr lang="en-US" sz="1600"/>
          </a:p>
          <a:p>
            <a:pPr algn="ctr"/>
            <a:r>
              <a:rPr lang="en-US" sz="1600" err="1"/>
              <a:t>Labour</a:t>
            </a:r>
            <a:r>
              <a:rPr lang="en-US" sz="1600"/>
              <a:t> market</a:t>
            </a:r>
            <a:endParaRPr lang="en-PL" sz="1600"/>
          </a:p>
        </p:txBody>
      </p:sp>
      <p:sp>
        <p:nvSpPr>
          <p:cNvPr id="13" name="Rectangle 12">
            <a:extLst>
              <a:ext uri="{FF2B5EF4-FFF2-40B4-BE49-F238E27FC236}">
                <a16:creationId xmlns:a16="http://schemas.microsoft.com/office/drawing/2014/main" id="{0CF517C8-C706-AF45-9A14-70DFA1E6BB63}"/>
              </a:ext>
            </a:extLst>
          </p:cNvPr>
          <p:cNvSpPr/>
          <p:nvPr/>
        </p:nvSpPr>
        <p:spPr>
          <a:xfrm>
            <a:off x="4629628" y="2518414"/>
            <a:ext cx="3005959" cy="8421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L" sz="2000" b="1"/>
              <a:t>NECMOD_200</a:t>
            </a:r>
            <a:r>
              <a:rPr lang="en-US" sz="2000" b="1"/>
              <a:t>9</a:t>
            </a:r>
            <a:endParaRPr lang="en-PL" sz="2000" b="1"/>
          </a:p>
        </p:txBody>
      </p:sp>
      <p:cxnSp>
        <p:nvCxnSpPr>
          <p:cNvPr id="23" name="Straight Connector 22">
            <a:extLst>
              <a:ext uri="{FF2B5EF4-FFF2-40B4-BE49-F238E27FC236}">
                <a16:creationId xmlns:a16="http://schemas.microsoft.com/office/drawing/2014/main" id="{FEC654E9-BC4D-4F40-B594-829C79ACD2A3}"/>
              </a:ext>
            </a:extLst>
          </p:cNvPr>
          <p:cNvCxnSpPr>
            <a:cxnSpLocks/>
            <a:endCxn id="6" idx="3"/>
          </p:cNvCxnSpPr>
          <p:nvPr/>
        </p:nvCxnSpPr>
        <p:spPr>
          <a:xfrm flipH="1" flipV="1">
            <a:off x="2674660" y="1675205"/>
            <a:ext cx="1954968" cy="853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8A169E-0500-F246-A32F-007E3270DE9E}"/>
              </a:ext>
            </a:extLst>
          </p:cNvPr>
          <p:cNvCxnSpPr>
            <a:cxnSpLocks/>
            <a:stCxn id="13" idx="1"/>
            <a:endCxn id="7" idx="3"/>
          </p:cNvCxnSpPr>
          <p:nvPr/>
        </p:nvCxnSpPr>
        <p:spPr>
          <a:xfrm flipH="1">
            <a:off x="1946409" y="2939485"/>
            <a:ext cx="2683219" cy="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2BA9AC-AD6C-9844-A50C-A8F41F349754}"/>
              </a:ext>
            </a:extLst>
          </p:cNvPr>
          <p:cNvCxnSpPr>
            <a:cxnSpLocks/>
            <a:endCxn id="8" idx="0"/>
          </p:cNvCxnSpPr>
          <p:nvPr/>
        </p:nvCxnSpPr>
        <p:spPr>
          <a:xfrm flipH="1">
            <a:off x="1473004" y="3375958"/>
            <a:ext cx="3156624" cy="85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C98B0A-0A2D-3E4D-80EC-76917C8712B0}"/>
              </a:ext>
            </a:extLst>
          </p:cNvPr>
          <p:cNvCxnSpPr>
            <a:cxnSpLocks/>
            <a:stCxn id="13" idx="2"/>
            <a:endCxn id="12" idx="0"/>
          </p:cNvCxnSpPr>
          <p:nvPr/>
        </p:nvCxnSpPr>
        <p:spPr>
          <a:xfrm flipH="1">
            <a:off x="3051316" y="3360555"/>
            <a:ext cx="3081292" cy="1508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DEDFA20-61DB-3B45-9198-2C4C2DF8C214}"/>
              </a:ext>
            </a:extLst>
          </p:cNvPr>
          <p:cNvCxnSpPr>
            <a:cxnSpLocks/>
            <a:stCxn id="13" idx="2"/>
            <a:endCxn id="11" idx="0"/>
          </p:cNvCxnSpPr>
          <p:nvPr/>
        </p:nvCxnSpPr>
        <p:spPr>
          <a:xfrm flipH="1">
            <a:off x="5066891" y="3360555"/>
            <a:ext cx="1065717" cy="2183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C065A-E8E6-1941-AA66-61971D255A1A}"/>
              </a:ext>
            </a:extLst>
          </p:cNvPr>
          <p:cNvCxnSpPr>
            <a:cxnSpLocks/>
            <a:stCxn id="13" idx="2"/>
            <a:endCxn id="10" idx="0"/>
          </p:cNvCxnSpPr>
          <p:nvPr/>
        </p:nvCxnSpPr>
        <p:spPr>
          <a:xfrm>
            <a:off x="6132608" y="3360555"/>
            <a:ext cx="1130972" cy="2207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2D913E-81D7-BF4D-B461-D276CE7C030F}"/>
              </a:ext>
            </a:extLst>
          </p:cNvPr>
          <p:cNvCxnSpPr>
            <a:cxnSpLocks/>
            <a:stCxn id="13" idx="2"/>
            <a:endCxn id="9" idx="0"/>
          </p:cNvCxnSpPr>
          <p:nvPr/>
        </p:nvCxnSpPr>
        <p:spPr>
          <a:xfrm>
            <a:off x="6132608" y="3360555"/>
            <a:ext cx="3379529" cy="1657368"/>
          </a:xfrm>
          <a:prstGeom prst="line">
            <a:avLst/>
          </a:prstGeom>
        </p:spPr>
        <p:style>
          <a:lnRef idx="1">
            <a:schemeClr val="accent1"/>
          </a:lnRef>
          <a:fillRef idx="0">
            <a:schemeClr val="accent1"/>
          </a:fillRef>
          <a:effectRef idx="0">
            <a:schemeClr val="accent1"/>
          </a:effectRef>
          <a:fontRef idx="minor">
            <a:schemeClr val="tx1"/>
          </a:fontRef>
        </p:style>
      </p:cxnSp>
      <p:sp>
        <p:nvSpPr>
          <p:cNvPr id="106" name="Rounded Rectangle 8">
            <a:extLst>
              <a:ext uri="{FF2B5EF4-FFF2-40B4-BE49-F238E27FC236}">
                <a16:creationId xmlns:a16="http://schemas.microsoft.com/office/drawing/2014/main" id="{3F0126C9-3704-4E25-8227-623192482121}"/>
              </a:ext>
            </a:extLst>
          </p:cNvPr>
          <p:cNvSpPr/>
          <p:nvPr/>
        </p:nvSpPr>
        <p:spPr>
          <a:xfrm>
            <a:off x="10246835" y="4309015"/>
            <a:ext cx="1559530" cy="6936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t>8. </a:t>
            </a:r>
          </a:p>
          <a:p>
            <a:pPr algn="ctr"/>
            <a:r>
              <a:rPr lang="en-US" sz="1600"/>
              <a:t>Fiscal section</a:t>
            </a:r>
            <a:endParaRPr lang="en-PL" sz="1600"/>
          </a:p>
        </p:txBody>
      </p:sp>
      <p:sp>
        <p:nvSpPr>
          <p:cNvPr id="107" name="Rounded Rectangle 8">
            <a:extLst>
              <a:ext uri="{FF2B5EF4-FFF2-40B4-BE49-F238E27FC236}">
                <a16:creationId xmlns:a16="http://schemas.microsoft.com/office/drawing/2014/main" id="{3343A32A-873A-408B-A379-18D47DB50261}"/>
              </a:ext>
            </a:extLst>
          </p:cNvPr>
          <p:cNvSpPr/>
          <p:nvPr/>
        </p:nvSpPr>
        <p:spPr>
          <a:xfrm>
            <a:off x="9071570" y="2562423"/>
            <a:ext cx="2693885" cy="8421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t>9. </a:t>
            </a:r>
          </a:p>
          <a:p>
            <a:pPr algn="ctr"/>
            <a:r>
              <a:rPr lang="en-US" sz="1600"/>
              <a:t>The monetary authority and interest rate</a:t>
            </a:r>
            <a:endParaRPr lang="en-PL" sz="1600"/>
          </a:p>
        </p:txBody>
      </p:sp>
      <p:sp>
        <p:nvSpPr>
          <p:cNvPr id="139" name="Rounded Rectangle 8">
            <a:extLst>
              <a:ext uri="{FF2B5EF4-FFF2-40B4-BE49-F238E27FC236}">
                <a16:creationId xmlns:a16="http://schemas.microsoft.com/office/drawing/2014/main" id="{4224BD2D-9DE6-4D34-BF9F-66D0D618AFF8}"/>
              </a:ext>
            </a:extLst>
          </p:cNvPr>
          <p:cNvSpPr/>
          <p:nvPr/>
        </p:nvSpPr>
        <p:spPr>
          <a:xfrm>
            <a:off x="9408252" y="1159594"/>
            <a:ext cx="1649854" cy="6936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t>10. Long-term properties</a:t>
            </a:r>
            <a:endParaRPr lang="en-PL" sz="1600"/>
          </a:p>
        </p:txBody>
      </p:sp>
      <p:cxnSp>
        <p:nvCxnSpPr>
          <p:cNvPr id="150" name="Straight Connector 149">
            <a:extLst>
              <a:ext uri="{FF2B5EF4-FFF2-40B4-BE49-F238E27FC236}">
                <a16:creationId xmlns:a16="http://schemas.microsoft.com/office/drawing/2014/main" id="{1628A26E-1FD4-4F2A-9770-0D2239B2F13B}"/>
              </a:ext>
            </a:extLst>
          </p:cNvPr>
          <p:cNvCxnSpPr>
            <a:cxnSpLocks/>
            <a:endCxn id="139" idx="1"/>
          </p:cNvCxnSpPr>
          <p:nvPr/>
        </p:nvCxnSpPr>
        <p:spPr>
          <a:xfrm flipV="1">
            <a:off x="7635587" y="1506443"/>
            <a:ext cx="1772665" cy="1021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A1E9390-B2AB-401F-8B2F-E11958A85FCF}"/>
              </a:ext>
            </a:extLst>
          </p:cNvPr>
          <p:cNvCxnSpPr>
            <a:cxnSpLocks/>
            <a:endCxn id="106" idx="0"/>
          </p:cNvCxnSpPr>
          <p:nvPr/>
        </p:nvCxnSpPr>
        <p:spPr>
          <a:xfrm>
            <a:off x="7635587" y="3404564"/>
            <a:ext cx="3391013" cy="90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4B97EEA-5D98-4EBF-AE9D-53B7F686A20A}"/>
              </a:ext>
            </a:extLst>
          </p:cNvPr>
          <p:cNvCxnSpPr>
            <a:stCxn id="107" idx="1"/>
            <a:endCxn id="13" idx="3"/>
          </p:cNvCxnSpPr>
          <p:nvPr/>
        </p:nvCxnSpPr>
        <p:spPr>
          <a:xfrm flipH="1" flipV="1">
            <a:off x="7635587" y="2939485"/>
            <a:ext cx="1435983" cy="440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549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C1251-418E-7E46-A5B1-65E0CF872FFD}"/>
              </a:ext>
            </a:extLst>
          </p:cNvPr>
          <p:cNvSpPr txBox="1"/>
          <p:nvPr/>
        </p:nvSpPr>
        <p:spPr>
          <a:xfrm>
            <a:off x="3927971" y="174566"/>
            <a:ext cx="3595215" cy="646331"/>
          </a:xfrm>
          <a:prstGeom prst="rect">
            <a:avLst/>
          </a:prstGeom>
          <a:noFill/>
        </p:spPr>
        <p:txBody>
          <a:bodyPr wrap="none" rtlCol="0">
            <a:spAutoFit/>
          </a:bodyPr>
          <a:lstStyle/>
          <a:p>
            <a:r>
              <a:rPr lang="en-PL" b="1"/>
              <a:t>4.</a:t>
            </a:r>
            <a:r>
              <a:rPr lang="en-US" b="1"/>
              <a:t>2</a:t>
            </a:r>
            <a:r>
              <a:rPr lang="en-PL" b="1"/>
              <a:t>.4. NECMOD MODEL _ 200</a:t>
            </a:r>
            <a:r>
              <a:rPr lang="en-US" b="1"/>
              <a:t>9</a:t>
            </a:r>
            <a:endParaRPr lang="en-PL" b="1"/>
          </a:p>
          <a:p>
            <a:endParaRPr lang="en-PL" b="1"/>
          </a:p>
        </p:txBody>
      </p:sp>
      <p:graphicFrame>
        <p:nvGraphicFramePr>
          <p:cNvPr id="10" name="Table 10">
            <a:extLst>
              <a:ext uri="{FF2B5EF4-FFF2-40B4-BE49-F238E27FC236}">
                <a16:creationId xmlns:a16="http://schemas.microsoft.com/office/drawing/2014/main" id="{4192C117-0B2F-E741-9E50-F1C555C775B8}"/>
              </a:ext>
            </a:extLst>
          </p:cNvPr>
          <p:cNvGraphicFramePr>
            <a:graphicFrameLocks noGrp="1"/>
          </p:cNvGraphicFramePr>
          <p:nvPr>
            <p:extLst>
              <p:ext uri="{D42A27DB-BD31-4B8C-83A1-F6EECF244321}">
                <p14:modId xmlns:p14="http://schemas.microsoft.com/office/powerpoint/2010/main" val="2638272140"/>
              </p:ext>
            </p:extLst>
          </p:nvPr>
        </p:nvGraphicFramePr>
        <p:xfrm>
          <a:off x="201479" y="497047"/>
          <a:ext cx="11606238" cy="5962984"/>
        </p:xfrm>
        <a:graphic>
          <a:graphicData uri="http://schemas.openxmlformats.org/drawingml/2006/table">
            <a:tbl>
              <a:tblPr firstRow="1" bandRow="1">
                <a:tableStyleId>{21E4AEA4-8DFA-4A89-87EB-49C32662AFE0}</a:tableStyleId>
              </a:tblPr>
              <a:tblGrid>
                <a:gridCol w="1596324">
                  <a:extLst>
                    <a:ext uri="{9D8B030D-6E8A-4147-A177-3AD203B41FA5}">
                      <a16:colId xmlns:a16="http://schemas.microsoft.com/office/drawing/2014/main" val="3355067093"/>
                    </a:ext>
                  </a:extLst>
                </a:gridCol>
                <a:gridCol w="5984104">
                  <a:extLst>
                    <a:ext uri="{9D8B030D-6E8A-4147-A177-3AD203B41FA5}">
                      <a16:colId xmlns:a16="http://schemas.microsoft.com/office/drawing/2014/main" val="48605319"/>
                    </a:ext>
                  </a:extLst>
                </a:gridCol>
                <a:gridCol w="4025810">
                  <a:extLst>
                    <a:ext uri="{9D8B030D-6E8A-4147-A177-3AD203B41FA5}">
                      <a16:colId xmlns:a16="http://schemas.microsoft.com/office/drawing/2014/main" val="4079018286"/>
                    </a:ext>
                  </a:extLst>
                </a:gridCol>
              </a:tblGrid>
              <a:tr h="728801">
                <a:tc>
                  <a:txBody>
                    <a:bodyPr/>
                    <a:lstStyle/>
                    <a:p>
                      <a:r>
                        <a:rPr lang="en-PL"/>
                        <a:t>Sectors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PL"/>
                        <a:t>Equations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PL"/>
                        <a:t>Variables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910703"/>
                  </a:ext>
                </a:extLst>
              </a:tr>
              <a:tr h="717252">
                <a:tc rowSpan="3">
                  <a:txBody>
                    <a:bodyPr/>
                    <a:lstStyle/>
                    <a:p>
                      <a:r>
                        <a:rPr lang="en-PL" b="1"/>
                        <a:t>1.Production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PL"/>
                        <a:t>GDP</a:t>
                      </a:r>
                      <a:r>
                        <a:rPr lang="en-US"/>
                        <a:t>: </a:t>
                      </a:r>
                      <a:r>
                        <a:rPr lang="en-US" sz="1800" i="0" kern="1200">
                          <a:solidFill>
                            <a:schemeClr val="dk1"/>
                          </a:solidFill>
                          <a:effectLst/>
                          <a:latin typeface="+mn-lt"/>
                          <a:ea typeface="+mn-ea"/>
                          <a:cs typeface="+mn-cs"/>
                        </a:rPr>
                        <a:t>gross domestic product</a:t>
                      </a:r>
                      <a:endParaRPr lang="en-PL"/>
                    </a:p>
                    <a:p>
                      <a:pPr marL="285750" indent="-285750">
                        <a:buFont typeface="Arial" panose="020B0604020202020204" pitchFamily="34" charset="0"/>
                        <a:buChar char="•"/>
                      </a:pPr>
                      <a:r>
                        <a:rPr lang="en-US"/>
                        <a:t>TFP</a:t>
                      </a:r>
                      <a:r>
                        <a:rPr lang="en-PL"/>
                        <a:t>: total factor productivity</a:t>
                      </a:r>
                    </a:p>
                    <a:p>
                      <a:pPr marL="285750" indent="-285750">
                        <a:buFont typeface="Arial" panose="020B0604020202020204" pitchFamily="34" charset="0"/>
                        <a:buChar char="•"/>
                      </a:pPr>
                      <a:r>
                        <a:rPr lang="en-US"/>
                        <a:t>EMP</a:t>
                      </a:r>
                      <a:r>
                        <a:rPr lang="en-PL"/>
                        <a:t>: employment</a:t>
                      </a:r>
                    </a:p>
                    <a:p>
                      <a:pPr marL="285750" indent="-285750">
                        <a:buFont typeface="Arial" panose="020B0604020202020204" pitchFamily="34" charset="0"/>
                        <a:buChar char="•"/>
                      </a:pPr>
                      <a:r>
                        <a:rPr lang="en-GB"/>
                        <a:t>KN</a:t>
                      </a:r>
                      <a:r>
                        <a:rPr lang="en-PL"/>
                        <a:t>: </a:t>
                      </a:r>
                      <a:r>
                        <a:rPr lang="en-US"/>
                        <a:t>net </a:t>
                      </a:r>
                      <a:r>
                        <a:rPr lang="en-PL"/>
                        <a:t>productive capital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746908"/>
                  </a:ext>
                </a:extLst>
              </a:tr>
              <a:tr h="936503">
                <a:tc vMerge="1">
                  <a:txBody>
                    <a:bodyPr/>
                    <a:lstStyle/>
                    <a:p>
                      <a:endParaRPr lang="en-PL"/>
                    </a:p>
                  </a:txBody>
                  <a:tcPr/>
                </a:tc>
                <a:tc>
                  <a:txBody>
                    <a:bodyPr/>
                    <a:lstStyle/>
                    <a:p>
                      <a:endParaRPr lang="en-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PL"/>
                        <a:t>KN_P: net corporate capital</a:t>
                      </a:r>
                    </a:p>
                    <a:p>
                      <a:pPr marL="285750" indent="-285750">
                        <a:buFont typeface="Arial" panose="020B0604020202020204" pitchFamily="34" charset="0"/>
                        <a:buChar char="•"/>
                      </a:pPr>
                      <a:r>
                        <a:rPr lang="en-PL"/>
                        <a:t>KN_G: net public capital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471569"/>
                  </a:ext>
                </a:extLst>
              </a:tr>
              <a:tr h="2840179">
                <a:tc vMerge="1">
                  <a:txBody>
                    <a:bodyPr/>
                    <a:lstStyle/>
                    <a:p>
                      <a:endParaRPr lang="en-PL"/>
                    </a:p>
                  </a:txBody>
                  <a:tcPr/>
                </a:tc>
                <a:tc>
                  <a:txBody>
                    <a:bodyPr/>
                    <a:lstStyle/>
                    <a:p>
                      <a:endParaRPr lang="en-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800" i="1" kern="1200">
                          <a:solidFill>
                            <a:schemeClr val="dk1"/>
                          </a:solidFill>
                          <a:effectLst/>
                          <a:latin typeface="+mn-lt"/>
                          <a:ea typeface="+mn-ea"/>
                          <a:cs typeface="+mn-cs"/>
                        </a:rPr>
                        <a:t>FINACC </a:t>
                      </a:r>
                      <a:r>
                        <a:rPr lang="en-US" sz="1800" i="0" kern="1200">
                          <a:solidFill>
                            <a:schemeClr val="dk1"/>
                          </a:solidFill>
                          <a:effectLst/>
                          <a:latin typeface="+mn-lt"/>
                          <a:ea typeface="+mn-ea"/>
                          <a:cs typeface="+mn-cs"/>
                        </a:rPr>
                        <a:t>- corporate disposable income share in GDP</a:t>
                      </a:r>
                    </a:p>
                    <a:p>
                      <a:pPr marL="285750" indent="-285750">
                        <a:buFont typeface="Arial" panose="020B0604020202020204" pitchFamily="34" charset="0"/>
                        <a:buChar char="•"/>
                      </a:pPr>
                      <a:r>
                        <a:rPr lang="en-US" sz="1800" i="1" kern="1200">
                          <a:solidFill>
                            <a:schemeClr val="dk1"/>
                          </a:solidFill>
                          <a:effectLst/>
                          <a:latin typeface="+mn-lt"/>
                          <a:ea typeface="+mn-ea"/>
                          <a:cs typeface="+mn-cs"/>
                        </a:rPr>
                        <a:t>GR</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FRAM</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 </a:t>
                      </a:r>
                      <a:r>
                        <a:rPr lang="en-US" sz="1800" i="0" kern="1200">
                          <a:solidFill>
                            <a:schemeClr val="dk1"/>
                          </a:solidFill>
                          <a:effectLst/>
                          <a:latin typeface="+mn-lt"/>
                          <a:ea typeface="+mn-ea"/>
                          <a:cs typeface="+mn-cs"/>
                        </a:rPr>
                        <a:t>- GG revenues from social security contributions paid by farmers, </a:t>
                      </a:r>
                    </a:p>
                    <a:p>
                      <a:pPr marL="285750" indent="-285750">
                        <a:buFont typeface="Arial" panose="020B0604020202020204" pitchFamily="34" charset="0"/>
                        <a:buChar char="•"/>
                      </a:pPr>
                      <a:r>
                        <a:rPr lang="en-US" sz="1800" i="1" kern="1200">
                          <a:solidFill>
                            <a:schemeClr val="dk1"/>
                          </a:solidFill>
                          <a:effectLst/>
                          <a:latin typeface="+mn-lt"/>
                          <a:ea typeface="+mn-ea"/>
                          <a:cs typeface="+mn-cs"/>
                        </a:rPr>
                        <a:t>GR</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CIT</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 </a:t>
                      </a:r>
                      <a:r>
                        <a:rPr lang="en-US" sz="1800" i="0" kern="1200">
                          <a:solidFill>
                            <a:schemeClr val="dk1"/>
                          </a:solidFill>
                          <a:effectLst/>
                          <a:latin typeface="+mn-lt"/>
                          <a:ea typeface="+mn-ea"/>
                          <a:cs typeface="+mn-cs"/>
                        </a:rPr>
                        <a:t>- taxes on income or profits of firms including holding gains, </a:t>
                      </a:r>
                    </a:p>
                    <a:p>
                      <a:pPr marL="285750" indent="-285750">
                        <a:buFont typeface="Arial" panose="020B0604020202020204" pitchFamily="34" charset="0"/>
                        <a:buChar char="•"/>
                      </a:pPr>
                      <a:r>
                        <a:rPr lang="en-US" sz="1800" i="1" kern="1200">
                          <a:solidFill>
                            <a:schemeClr val="dk1"/>
                          </a:solidFill>
                          <a:effectLst/>
                          <a:latin typeface="+mn-lt"/>
                          <a:ea typeface="+mn-ea"/>
                          <a:cs typeface="+mn-cs"/>
                        </a:rPr>
                        <a:t>YD</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NOS</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 </a:t>
                      </a:r>
                      <a:r>
                        <a:rPr lang="en-US" sz="1800" i="0" kern="1200">
                          <a:solidFill>
                            <a:schemeClr val="dk1"/>
                          </a:solidFill>
                          <a:effectLst/>
                          <a:latin typeface="+mn-lt"/>
                          <a:ea typeface="+mn-ea"/>
                          <a:cs typeface="+mn-cs"/>
                        </a:rPr>
                        <a:t>- nominal income of households from the operating surplus,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a:t>
                      </a:r>
                      <a:endParaRPr lang="en-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56803"/>
                  </a:ext>
                </a:extLst>
              </a:tr>
            </a:tbl>
          </a:graphicData>
        </a:graphic>
      </p:graphicFrame>
      <p:pic>
        <p:nvPicPr>
          <p:cNvPr id="5" name="Picture 4">
            <a:extLst>
              <a:ext uri="{FF2B5EF4-FFF2-40B4-BE49-F238E27FC236}">
                <a16:creationId xmlns:a16="http://schemas.microsoft.com/office/drawing/2014/main" id="{878AD7AD-29FC-40B6-BB0B-8E288E20A822}"/>
              </a:ext>
            </a:extLst>
          </p:cNvPr>
          <p:cNvPicPr>
            <a:picLocks noChangeAspect="1"/>
          </p:cNvPicPr>
          <p:nvPr/>
        </p:nvPicPr>
        <p:blipFill>
          <a:blip r:embed="rId3"/>
          <a:stretch>
            <a:fillRect/>
          </a:stretch>
        </p:blipFill>
        <p:spPr>
          <a:xfrm>
            <a:off x="2403582" y="1405102"/>
            <a:ext cx="4105275" cy="619125"/>
          </a:xfrm>
          <a:prstGeom prst="rect">
            <a:avLst/>
          </a:prstGeom>
        </p:spPr>
      </p:pic>
      <p:pic>
        <p:nvPicPr>
          <p:cNvPr id="7" name="Picture 6">
            <a:extLst>
              <a:ext uri="{FF2B5EF4-FFF2-40B4-BE49-F238E27FC236}">
                <a16:creationId xmlns:a16="http://schemas.microsoft.com/office/drawing/2014/main" id="{CDC770B9-7DB7-4112-A3B5-AF1D9F94894B}"/>
              </a:ext>
            </a:extLst>
          </p:cNvPr>
          <p:cNvPicPr>
            <a:picLocks noChangeAspect="1"/>
          </p:cNvPicPr>
          <p:nvPr/>
        </p:nvPicPr>
        <p:blipFill>
          <a:blip r:embed="rId4"/>
          <a:stretch>
            <a:fillRect/>
          </a:stretch>
        </p:blipFill>
        <p:spPr>
          <a:xfrm>
            <a:off x="1844821" y="2551282"/>
            <a:ext cx="5678365" cy="678547"/>
          </a:xfrm>
          <a:prstGeom prst="rect">
            <a:avLst/>
          </a:prstGeom>
        </p:spPr>
      </p:pic>
      <p:pic>
        <p:nvPicPr>
          <p:cNvPr id="9" name="Picture 8">
            <a:extLst>
              <a:ext uri="{FF2B5EF4-FFF2-40B4-BE49-F238E27FC236}">
                <a16:creationId xmlns:a16="http://schemas.microsoft.com/office/drawing/2014/main" id="{49636BE1-8120-425C-A1B6-C7B8268DC96B}"/>
              </a:ext>
            </a:extLst>
          </p:cNvPr>
          <p:cNvPicPr>
            <a:picLocks noChangeAspect="1"/>
          </p:cNvPicPr>
          <p:nvPr/>
        </p:nvPicPr>
        <p:blipFill>
          <a:blip r:embed="rId5"/>
          <a:stretch>
            <a:fillRect/>
          </a:stretch>
        </p:blipFill>
        <p:spPr>
          <a:xfrm>
            <a:off x="1844821" y="3742810"/>
            <a:ext cx="5927579" cy="2100651"/>
          </a:xfrm>
          <a:prstGeom prst="rect">
            <a:avLst/>
          </a:prstGeom>
        </p:spPr>
      </p:pic>
    </p:spTree>
    <p:extLst>
      <p:ext uri="{BB962C8B-B14F-4D97-AF65-F5344CB8AC3E}">
        <p14:creationId xmlns:p14="http://schemas.microsoft.com/office/powerpoint/2010/main" val="1100657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C1251-418E-7E46-A5B1-65E0CF872FFD}"/>
              </a:ext>
            </a:extLst>
          </p:cNvPr>
          <p:cNvSpPr txBox="1"/>
          <p:nvPr/>
        </p:nvSpPr>
        <p:spPr>
          <a:xfrm>
            <a:off x="3927971" y="174566"/>
            <a:ext cx="3595215" cy="646331"/>
          </a:xfrm>
          <a:prstGeom prst="rect">
            <a:avLst/>
          </a:prstGeom>
          <a:noFill/>
        </p:spPr>
        <p:txBody>
          <a:bodyPr wrap="none" rtlCol="0">
            <a:spAutoFit/>
          </a:bodyPr>
          <a:lstStyle/>
          <a:p>
            <a:r>
              <a:rPr lang="en-PL" b="1"/>
              <a:t>4.</a:t>
            </a:r>
            <a:r>
              <a:rPr lang="en-US" b="1"/>
              <a:t>2</a:t>
            </a:r>
            <a:r>
              <a:rPr lang="en-PL" b="1"/>
              <a:t>.4. NECMOD MODEL _ 200</a:t>
            </a:r>
            <a:r>
              <a:rPr lang="en-US" b="1"/>
              <a:t>9</a:t>
            </a:r>
            <a:endParaRPr lang="en-PL" b="1"/>
          </a:p>
          <a:p>
            <a:endParaRPr lang="en-PL" b="1"/>
          </a:p>
        </p:txBody>
      </p:sp>
      <p:graphicFrame>
        <p:nvGraphicFramePr>
          <p:cNvPr id="10" name="Table 10">
            <a:extLst>
              <a:ext uri="{FF2B5EF4-FFF2-40B4-BE49-F238E27FC236}">
                <a16:creationId xmlns:a16="http://schemas.microsoft.com/office/drawing/2014/main" id="{4192C117-0B2F-E741-9E50-F1C555C775B8}"/>
              </a:ext>
            </a:extLst>
          </p:cNvPr>
          <p:cNvGraphicFramePr>
            <a:graphicFrameLocks noGrp="1"/>
          </p:cNvGraphicFramePr>
          <p:nvPr/>
        </p:nvGraphicFramePr>
        <p:xfrm>
          <a:off x="232475" y="1030447"/>
          <a:ext cx="11575240" cy="2466161"/>
        </p:xfrm>
        <a:graphic>
          <a:graphicData uri="http://schemas.openxmlformats.org/drawingml/2006/table">
            <a:tbl>
              <a:tblPr firstRow="1" bandRow="1">
                <a:tableStyleId>{21E4AEA4-8DFA-4A89-87EB-49C32662AFE0}</a:tableStyleId>
              </a:tblPr>
              <a:tblGrid>
                <a:gridCol w="1611823">
                  <a:extLst>
                    <a:ext uri="{9D8B030D-6E8A-4147-A177-3AD203B41FA5}">
                      <a16:colId xmlns:a16="http://schemas.microsoft.com/office/drawing/2014/main" val="3355067093"/>
                    </a:ext>
                  </a:extLst>
                </a:gridCol>
                <a:gridCol w="5948359">
                  <a:extLst>
                    <a:ext uri="{9D8B030D-6E8A-4147-A177-3AD203B41FA5}">
                      <a16:colId xmlns:a16="http://schemas.microsoft.com/office/drawing/2014/main" val="48605319"/>
                    </a:ext>
                  </a:extLst>
                </a:gridCol>
                <a:gridCol w="4015058">
                  <a:extLst>
                    <a:ext uri="{9D8B030D-6E8A-4147-A177-3AD203B41FA5}">
                      <a16:colId xmlns:a16="http://schemas.microsoft.com/office/drawing/2014/main" val="4079018286"/>
                    </a:ext>
                  </a:extLst>
                </a:gridCol>
              </a:tblGrid>
              <a:tr h="728801">
                <a:tc>
                  <a:txBody>
                    <a:bodyPr/>
                    <a:lstStyle/>
                    <a:p>
                      <a:r>
                        <a:rPr lang="en-PL"/>
                        <a:t>Sectors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PL"/>
                        <a:t>Equations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PL"/>
                        <a:t>Variables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910703"/>
                  </a:ext>
                </a:extLst>
              </a:tr>
              <a:tr h="717252">
                <a:tc>
                  <a:txBody>
                    <a:bodyPr/>
                    <a:lstStyle/>
                    <a:p>
                      <a:r>
                        <a:rPr lang="en-PL" b="1"/>
                        <a:t>1.Production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800" i="0" kern="1200">
                          <a:solidFill>
                            <a:schemeClr val="dk1"/>
                          </a:solidFill>
                          <a:effectLst/>
                          <a:latin typeface="+mn-lt"/>
                          <a:ea typeface="+mn-ea"/>
                          <a:cs typeface="+mn-cs"/>
                        </a:rPr>
                        <a:t>Adjusted 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 0.69</a:t>
                      </a:r>
                    </a:p>
                    <a:p>
                      <a:pPr marL="285750" indent="-285750">
                        <a:buFont typeface="Arial" panose="020B0604020202020204" pitchFamily="34" charset="0"/>
                        <a:buChar char="•"/>
                      </a:pPr>
                      <a:r>
                        <a:rPr lang="en-US" sz="1800" i="0" kern="1200">
                          <a:solidFill>
                            <a:schemeClr val="dk1"/>
                          </a:solidFill>
                          <a:effectLst/>
                          <a:latin typeface="+mn-lt"/>
                          <a:ea typeface="+mn-ea"/>
                          <a:cs typeface="+mn-cs"/>
                        </a:rPr>
                        <a:t>S.E. of equation = 0.006</a:t>
                      </a:r>
                    </a:p>
                    <a:p>
                      <a:pPr marL="285750" indent="-285750">
                        <a:buFont typeface="Arial" panose="020B0604020202020204" pitchFamily="34" charset="0"/>
                        <a:buChar char="•"/>
                      </a:pPr>
                      <a:r>
                        <a:rPr lang="en-US" sz="1800" i="0" kern="1200">
                          <a:solidFill>
                            <a:schemeClr val="dk1"/>
                          </a:solidFill>
                          <a:effectLst/>
                          <a:latin typeface="+mn-lt"/>
                          <a:ea typeface="+mn-ea"/>
                          <a:cs typeface="+mn-cs"/>
                        </a:rPr>
                        <a:t>LM test (p-value) = 0.13</a:t>
                      </a:r>
                    </a:p>
                    <a:p>
                      <a:pPr marL="285750" indent="-285750">
                        <a:buFont typeface="Arial" panose="020B0604020202020204" pitchFamily="34" charset="0"/>
                        <a:buChar char="•"/>
                      </a:pPr>
                      <a:r>
                        <a:rPr lang="en-US" sz="1800" i="0" kern="1200">
                          <a:solidFill>
                            <a:schemeClr val="dk1"/>
                          </a:solidFill>
                          <a:effectLst/>
                          <a:latin typeface="+mn-lt"/>
                          <a:ea typeface="+mn-ea"/>
                          <a:cs typeface="+mn-cs"/>
                        </a:rPr>
                        <a:t>Estimation period: 1996q1 - 2008q4</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746908"/>
                  </a:ext>
                </a:extLst>
              </a:tr>
            </a:tbl>
          </a:graphicData>
        </a:graphic>
      </p:graphicFrame>
      <p:pic>
        <p:nvPicPr>
          <p:cNvPr id="4" name="Picture 3">
            <a:extLst>
              <a:ext uri="{FF2B5EF4-FFF2-40B4-BE49-F238E27FC236}">
                <a16:creationId xmlns:a16="http://schemas.microsoft.com/office/drawing/2014/main" id="{F3675BDF-6508-4F87-A9B6-796B3A802F0E}"/>
              </a:ext>
            </a:extLst>
          </p:cNvPr>
          <p:cNvPicPr>
            <a:picLocks noChangeAspect="1"/>
          </p:cNvPicPr>
          <p:nvPr/>
        </p:nvPicPr>
        <p:blipFill>
          <a:blip r:embed="rId3"/>
          <a:stretch>
            <a:fillRect/>
          </a:stretch>
        </p:blipFill>
        <p:spPr>
          <a:xfrm>
            <a:off x="1828800" y="2000231"/>
            <a:ext cx="5974468" cy="1100137"/>
          </a:xfrm>
          <a:prstGeom prst="rect">
            <a:avLst/>
          </a:prstGeom>
        </p:spPr>
      </p:pic>
    </p:spTree>
    <p:extLst>
      <p:ext uri="{BB962C8B-B14F-4D97-AF65-F5344CB8AC3E}">
        <p14:creationId xmlns:p14="http://schemas.microsoft.com/office/powerpoint/2010/main" val="286984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8EC0C2D-40A9-A446-92E9-A6EA29A63B40}"/>
              </a:ext>
            </a:extLst>
          </p:cNvPr>
          <p:cNvGraphicFramePr>
            <a:graphicFrameLocks noGrp="1"/>
          </p:cNvGraphicFramePr>
          <p:nvPr>
            <p:extLst>
              <p:ext uri="{D42A27DB-BD31-4B8C-83A1-F6EECF244321}">
                <p14:modId xmlns:p14="http://schemas.microsoft.com/office/powerpoint/2010/main" val="762400911"/>
              </p:ext>
            </p:extLst>
          </p:nvPr>
        </p:nvGraphicFramePr>
        <p:xfrm>
          <a:off x="57150" y="0"/>
          <a:ext cx="12134850" cy="6905440"/>
        </p:xfrm>
        <a:graphic>
          <a:graphicData uri="http://schemas.openxmlformats.org/drawingml/2006/table">
            <a:tbl>
              <a:tblPr firstRow="1" bandRow="1">
                <a:tableStyleId>{21E4AEA4-8DFA-4A89-87EB-49C32662AFE0}</a:tableStyleId>
              </a:tblPr>
              <a:tblGrid>
                <a:gridCol w="1554778">
                  <a:extLst>
                    <a:ext uri="{9D8B030D-6E8A-4147-A177-3AD203B41FA5}">
                      <a16:colId xmlns:a16="http://schemas.microsoft.com/office/drawing/2014/main" val="1409506667"/>
                    </a:ext>
                  </a:extLst>
                </a:gridCol>
                <a:gridCol w="6535122">
                  <a:extLst>
                    <a:ext uri="{9D8B030D-6E8A-4147-A177-3AD203B41FA5}">
                      <a16:colId xmlns:a16="http://schemas.microsoft.com/office/drawing/2014/main" val="234217746"/>
                    </a:ext>
                  </a:extLst>
                </a:gridCol>
                <a:gridCol w="4044950">
                  <a:extLst>
                    <a:ext uri="{9D8B030D-6E8A-4147-A177-3AD203B41FA5}">
                      <a16:colId xmlns:a16="http://schemas.microsoft.com/office/drawing/2014/main" val="674699110"/>
                    </a:ext>
                  </a:extLst>
                </a:gridCol>
              </a:tblGrid>
              <a:tr h="374793">
                <a:tc>
                  <a:txBody>
                    <a:bodyPr/>
                    <a:lstStyle/>
                    <a:p>
                      <a:r>
                        <a:rPr lang="en-PL"/>
                        <a:t>Sectors</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154524686"/>
                  </a:ext>
                </a:extLst>
              </a:tr>
              <a:tr h="3111299">
                <a:tc rowSpan="2">
                  <a:txBody>
                    <a:bodyPr/>
                    <a:lstStyle/>
                    <a:p>
                      <a:r>
                        <a:rPr lang="en-PL" b="1"/>
                        <a:t>II. </a:t>
                      </a:r>
                      <a:r>
                        <a:rPr lang="en-US" b="1"/>
                        <a:t> Households’ sector</a:t>
                      </a:r>
                      <a:endParaRPr lang="en-PL"/>
                    </a:p>
                    <a:p>
                      <a:pPr marL="285750" indent="-285750">
                        <a:buFontTx/>
                        <a:buChar char="-"/>
                      </a:pPr>
                      <a:endParaRPr lang="en-PL"/>
                    </a:p>
                  </a:txBody>
                  <a:tcPr/>
                </a:tc>
                <a:tc>
                  <a:txBody>
                    <a:bodyPr/>
                    <a:lstStyle/>
                    <a:p>
                      <a:endParaRPr lang="en-PL" sz="1600"/>
                    </a:p>
                  </a:txBody>
                  <a:tcPr/>
                </a:tc>
                <a:tc>
                  <a:txBody>
                    <a:bodyPr/>
                    <a:lstStyle/>
                    <a:p>
                      <a:pPr marL="285750" indent="-285750" algn="just">
                        <a:buFont typeface="Arial" panose="020B0604020202020204" pitchFamily="34" charset="0"/>
                        <a:buChar char="•"/>
                      </a:pPr>
                      <a:r>
                        <a:rPr lang="en-US" sz="1800" i="0" kern="1200">
                          <a:solidFill>
                            <a:schemeClr val="dk1"/>
                          </a:solidFill>
                          <a:effectLst/>
                          <a:latin typeface="+mn-lt"/>
                          <a:ea typeface="+mn-ea"/>
                          <a:cs typeface="+mn-cs"/>
                        </a:rPr>
                        <a:t>CONP - individual consumption.</a:t>
                      </a:r>
                    </a:p>
                    <a:p>
                      <a:pPr marL="285750" indent="-285750" algn="just">
                        <a:buFont typeface="Arial" panose="020B0604020202020204" pitchFamily="34" charset="0"/>
                        <a:buChar char="•"/>
                      </a:pPr>
                      <a:r>
                        <a:rPr lang="en-US" sz="1800" i="0" kern="1200">
                          <a:solidFill>
                            <a:schemeClr val="dk1"/>
                          </a:solidFill>
                          <a:effectLst/>
                          <a:latin typeface="+mn-lt"/>
                          <a:ea typeface="+mn-ea"/>
                          <a:cs typeface="+mn-cs"/>
                        </a:rPr>
                        <a:t>YD - real disposable income, WEALTH - wealth, </a:t>
                      </a:r>
                    </a:p>
                    <a:p>
                      <a:pPr marL="285750" lvl="0" indent="-285750" algn="just">
                        <a:buFont typeface="Arial" panose="020B0604020202020204" pitchFamily="34" charset="0"/>
                        <a:buChar char="•"/>
                      </a:pPr>
                      <a:r>
                        <a:rPr lang="en-US" sz="1800" i="0" kern="1200">
                          <a:solidFill>
                            <a:schemeClr val="dk1"/>
                          </a:solidFill>
                          <a:effectLst/>
                          <a:latin typeface="+mn-lt"/>
                          <a:ea typeface="+mn-ea"/>
                          <a:cs typeface="+mn-cs"/>
                        </a:rPr>
                        <a:t>I_3MR_CPI - real 3-month interest rate (deflated with CPI).</a:t>
                      </a:r>
                      <a:endParaRPr lang="en-US"/>
                    </a:p>
                    <a:p>
                      <a:pPr marL="285750" indent="-285750" algn="just">
                        <a:buFont typeface="Arial" panose="020B0604020202020204" pitchFamily="34" charset="0"/>
                        <a:buChar char="•"/>
                      </a:pPr>
                      <a:r>
                        <a:rPr lang="en-US" sz="1800" i="0" kern="1200">
                          <a:solidFill>
                            <a:schemeClr val="dk1"/>
                          </a:solidFill>
                          <a:effectLst/>
                          <a:latin typeface="+mn-lt"/>
                          <a:ea typeface="+mn-ea"/>
                          <a:cs typeface="+mn-cs"/>
                        </a:rPr>
                        <a:t>HH_NET_WEALTH_RATIO - ratio of a difference between financial assets and liabilities of households to the nominal value of wealth,</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600"/>
                    </a:p>
                  </a:txBody>
                  <a:tcPr/>
                </a:tc>
                <a:extLst>
                  <a:ext uri="{0D108BD9-81ED-4DB2-BD59-A6C34878D82A}">
                    <a16:rowId xmlns:a16="http://schemas.microsoft.com/office/drawing/2014/main" val="65852646"/>
                  </a:ext>
                </a:extLst>
              </a:tr>
              <a:tr h="3419348">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US" sz="1800" i="1" kern="1200">
                          <a:solidFill>
                            <a:schemeClr val="dk1"/>
                          </a:solidFill>
                          <a:effectLst/>
                          <a:latin typeface="+mn-lt"/>
                          <a:ea typeface="+mn-ea"/>
                          <a:cs typeface="+mn-cs"/>
                        </a:rPr>
                        <a:t>YD</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 </a:t>
                      </a:r>
                      <a:r>
                        <a:rPr lang="en-US" sz="1800" i="0" kern="1200">
                          <a:solidFill>
                            <a:schemeClr val="dk1"/>
                          </a:solidFill>
                          <a:effectLst/>
                          <a:latin typeface="+mn-lt"/>
                          <a:ea typeface="+mn-ea"/>
                          <a:cs typeface="+mn-cs"/>
                        </a:rPr>
                        <a:t>- total nominal disposable income of households, </a:t>
                      </a:r>
                    </a:p>
                    <a:p>
                      <a:pPr marL="285750" indent="-285750">
                        <a:buFont typeface="Arial" panose="020B0604020202020204" pitchFamily="34" charset="0"/>
                        <a:buChar char="•"/>
                      </a:pPr>
                      <a:r>
                        <a:rPr lang="en-US" sz="1800" i="1" kern="1200">
                          <a:solidFill>
                            <a:schemeClr val="dk1"/>
                          </a:solidFill>
                          <a:effectLst/>
                          <a:latin typeface="+mn-lt"/>
                          <a:ea typeface="+mn-ea"/>
                          <a:cs typeface="+mn-cs"/>
                        </a:rPr>
                        <a:t>YD</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NOS</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 </a:t>
                      </a:r>
                      <a:r>
                        <a:rPr lang="en-US" sz="1800" i="0" kern="1200">
                          <a:solidFill>
                            <a:schemeClr val="dk1"/>
                          </a:solidFill>
                          <a:effectLst/>
                          <a:latin typeface="+mn-lt"/>
                          <a:ea typeface="+mn-ea"/>
                          <a:cs typeface="+mn-cs"/>
                        </a:rPr>
                        <a:t>- nominal income of households from the operating surplus,</a:t>
                      </a:r>
                      <a:br>
                        <a:rPr lang="en-US" sz="1800" i="0" kern="1200">
                          <a:solidFill>
                            <a:schemeClr val="dk1"/>
                          </a:solidFill>
                          <a:effectLst/>
                          <a:latin typeface="+mn-lt"/>
                          <a:ea typeface="+mn-ea"/>
                          <a:cs typeface="+mn-cs"/>
                        </a:rPr>
                      </a:br>
                      <a:r>
                        <a:rPr lang="en-US" sz="1800" i="1" kern="1200">
                          <a:solidFill>
                            <a:schemeClr val="dk1"/>
                          </a:solidFill>
                          <a:effectLst/>
                          <a:latin typeface="+mn-lt"/>
                          <a:ea typeface="+mn-ea"/>
                          <a:cs typeface="+mn-cs"/>
                        </a:rPr>
                        <a:t>YD</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PRO</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 </a:t>
                      </a:r>
                      <a:r>
                        <a:rPr lang="en-US" sz="1800" i="0" kern="1200">
                          <a:solidFill>
                            <a:schemeClr val="dk1"/>
                          </a:solidFill>
                          <a:effectLst/>
                          <a:latin typeface="+mn-lt"/>
                          <a:ea typeface="+mn-ea"/>
                          <a:cs typeface="+mn-cs"/>
                        </a:rPr>
                        <a:t>- nominal income of households from property, </a:t>
                      </a:r>
                    </a:p>
                    <a:p>
                      <a:pPr marL="285750" indent="-285750">
                        <a:buFont typeface="Arial" panose="020B0604020202020204" pitchFamily="34" charset="0"/>
                        <a:buChar char="•"/>
                      </a:pPr>
                      <a:r>
                        <a:rPr lang="en-US" sz="1800" i="1" kern="1200">
                          <a:solidFill>
                            <a:schemeClr val="dk1"/>
                          </a:solidFill>
                          <a:effectLst/>
                          <a:latin typeface="+mn-lt"/>
                          <a:ea typeface="+mn-ea"/>
                          <a:cs typeface="+mn-cs"/>
                        </a:rPr>
                        <a:t>YD</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WF</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 </a:t>
                      </a:r>
                      <a:r>
                        <a:rPr lang="en-US" sz="1800" i="0" kern="1200">
                          <a:solidFill>
                            <a:schemeClr val="dk1"/>
                          </a:solidFill>
                          <a:effectLst/>
                          <a:latin typeface="+mn-lt"/>
                          <a:ea typeface="+mn-ea"/>
                          <a:cs typeface="+mn-cs"/>
                        </a:rPr>
                        <a:t>- nominal wage bill, </a:t>
                      </a:r>
                      <a:r>
                        <a:rPr lang="en-US" sz="1800" i="1" kern="1200">
                          <a:solidFill>
                            <a:schemeClr val="dk1"/>
                          </a:solidFill>
                          <a:effectLst/>
                          <a:latin typeface="+mn-lt"/>
                          <a:ea typeface="+mn-ea"/>
                          <a:cs typeface="+mn-cs"/>
                        </a:rPr>
                        <a:t>GE</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UNEMP</a:t>
                      </a:r>
                      <a:r>
                        <a:rPr lang="en-US" sz="1800" i="0" kern="1200">
                          <a:solidFill>
                            <a:schemeClr val="dk1"/>
                          </a:solidFill>
                          <a:effectLst/>
                          <a:latin typeface="+mn-lt"/>
                          <a:ea typeface="+mn-ea"/>
                          <a:cs typeface="+mn-cs"/>
                        </a:rPr>
                        <a:t>_</a:t>
                      </a:r>
                      <a:r>
                        <a:rPr lang="en-US" sz="1800" i="1" kern="1200">
                          <a:solidFill>
                            <a:schemeClr val="dk1"/>
                          </a:solidFill>
                          <a:effectLst/>
                          <a:latin typeface="+mn-lt"/>
                          <a:ea typeface="+mn-ea"/>
                          <a:cs typeface="+mn-cs"/>
                        </a:rPr>
                        <a:t>N </a:t>
                      </a:r>
                      <a:r>
                        <a:rPr lang="en-US" sz="1800" i="0" kern="1200">
                          <a:solidFill>
                            <a:schemeClr val="dk1"/>
                          </a:solidFill>
                          <a:effectLst/>
                          <a:latin typeface="+mn-lt"/>
                          <a:ea typeface="+mn-ea"/>
                          <a:cs typeface="+mn-cs"/>
                        </a:rPr>
                        <a:t>- general government (GG) expenditures on unemployment benefits</a:t>
                      </a:r>
                    </a:p>
                    <a:p>
                      <a:pPr marL="285750" indent="-285750">
                        <a:buFont typeface="Arial" panose="020B0604020202020204" pitchFamily="34" charset="0"/>
                        <a:buChar char="•"/>
                      </a:pPr>
                      <a:r>
                        <a:rPr lang="en-US" sz="1800" i="0" kern="1200">
                          <a:solidFill>
                            <a:schemeClr val="dk1"/>
                          </a:solidFill>
                          <a:effectLst/>
                          <a:latin typeface="+mn-lt"/>
                          <a:ea typeface="+mn-ea"/>
                          <a:cs typeface="+mn-cs"/>
                        </a:rPr>
                        <a:t>….</a:t>
                      </a:r>
                      <a:endParaRPr lang="en-PL" sz="1600"/>
                    </a:p>
                  </a:txBody>
                  <a:tcPr/>
                </a:tc>
                <a:extLst>
                  <a:ext uri="{0D108BD9-81ED-4DB2-BD59-A6C34878D82A}">
                    <a16:rowId xmlns:a16="http://schemas.microsoft.com/office/drawing/2014/main" val="1908706516"/>
                  </a:ext>
                </a:extLst>
              </a:tr>
            </a:tbl>
          </a:graphicData>
        </a:graphic>
      </p:graphicFrame>
      <p:pic>
        <p:nvPicPr>
          <p:cNvPr id="5" name="Picture 4">
            <a:extLst>
              <a:ext uri="{FF2B5EF4-FFF2-40B4-BE49-F238E27FC236}">
                <a16:creationId xmlns:a16="http://schemas.microsoft.com/office/drawing/2014/main" id="{737A91CA-C9F8-43BE-824E-808CDAAEE1EB}"/>
              </a:ext>
            </a:extLst>
          </p:cNvPr>
          <p:cNvPicPr>
            <a:picLocks noChangeAspect="1"/>
          </p:cNvPicPr>
          <p:nvPr/>
        </p:nvPicPr>
        <p:blipFill>
          <a:blip r:embed="rId3"/>
          <a:stretch>
            <a:fillRect/>
          </a:stretch>
        </p:blipFill>
        <p:spPr>
          <a:xfrm>
            <a:off x="1633537" y="1108695"/>
            <a:ext cx="6481763" cy="683072"/>
          </a:xfrm>
          <a:prstGeom prst="rect">
            <a:avLst/>
          </a:prstGeom>
        </p:spPr>
      </p:pic>
      <p:pic>
        <p:nvPicPr>
          <p:cNvPr id="4" name="Picture 3">
            <a:extLst>
              <a:ext uri="{FF2B5EF4-FFF2-40B4-BE49-F238E27FC236}">
                <a16:creationId xmlns:a16="http://schemas.microsoft.com/office/drawing/2014/main" id="{17540005-5302-4DD6-A5A7-47469A9B3079}"/>
              </a:ext>
            </a:extLst>
          </p:cNvPr>
          <p:cNvPicPr>
            <a:picLocks noChangeAspect="1"/>
          </p:cNvPicPr>
          <p:nvPr/>
        </p:nvPicPr>
        <p:blipFill>
          <a:blip r:embed="rId4"/>
          <a:stretch>
            <a:fillRect/>
          </a:stretch>
        </p:blipFill>
        <p:spPr>
          <a:xfrm>
            <a:off x="1633537" y="3836422"/>
            <a:ext cx="6474516" cy="2601700"/>
          </a:xfrm>
          <a:prstGeom prst="rect">
            <a:avLst/>
          </a:prstGeom>
        </p:spPr>
      </p:pic>
    </p:spTree>
    <p:extLst>
      <p:ext uri="{BB962C8B-B14F-4D97-AF65-F5344CB8AC3E}">
        <p14:creationId xmlns:p14="http://schemas.microsoft.com/office/powerpoint/2010/main" val="3224501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8EC0C2D-40A9-A446-92E9-A6EA29A63B40}"/>
              </a:ext>
            </a:extLst>
          </p:cNvPr>
          <p:cNvGraphicFramePr>
            <a:graphicFrameLocks noGrp="1"/>
          </p:cNvGraphicFramePr>
          <p:nvPr>
            <p:extLst>
              <p:ext uri="{D42A27DB-BD31-4B8C-83A1-F6EECF244321}">
                <p14:modId xmlns:p14="http://schemas.microsoft.com/office/powerpoint/2010/main" val="1493028784"/>
              </p:ext>
            </p:extLst>
          </p:nvPr>
        </p:nvGraphicFramePr>
        <p:xfrm>
          <a:off x="57150" y="72840"/>
          <a:ext cx="12020550" cy="7960360"/>
        </p:xfrm>
        <a:graphic>
          <a:graphicData uri="http://schemas.openxmlformats.org/drawingml/2006/table">
            <a:tbl>
              <a:tblPr firstRow="1" bandRow="1">
                <a:tableStyleId>{21E4AEA4-8DFA-4A89-87EB-49C32662AFE0}</a:tableStyleId>
              </a:tblPr>
              <a:tblGrid>
                <a:gridCol w="1540133">
                  <a:extLst>
                    <a:ext uri="{9D8B030D-6E8A-4147-A177-3AD203B41FA5}">
                      <a16:colId xmlns:a16="http://schemas.microsoft.com/office/drawing/2014/main" val="1409506667"/>
                    </a:ext>
                  </a:extLst>
                </a:gridCol>
                <a:gridCol w="6473567">
                  <a:extLst>
                    <a:ext uri="{9D8B030D-6E8A-4147-A177-3AD203B41FA5}">
                      <a16:colId xmlns:a16="http://schemas.microsoft.com/office/drawing/2014/main" val="234217746"/>
                    </a:ext>
                  </a:extLst>
                </a:gridCol>
                <a:gridCol w="4006850">
                  <a:extLst>
                    <a:ext uri="{9D8B030D-6E8A-4147-A177-3AD203B41FA5}">
                      <a16:colId xmlns:a16="http://schemas.microsoft.com/office/drawing/2014/main" val="674699110"/>
                    </a:ext>
                  </a:extLst>
                </a:gridCol>
              </a:tblGrid>
              <a:tr h="370840">
                <a:tc>
                  <a:txBody>
                    <a:bodyPr/>
                    <a:lstStyle/>
                    <a:p>
                      <a:r>
                        <a:rPr lang="en-PL"/>
                        <a:t>Sectors</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154524686"/>
                  </a:ext>
                </a:extLst>
              </a:tr>
              <a:tr h="1379424">
                <a:tc rowSpan="2">
                  <a:txBody>
                    <a:bodyPr/>
                    <a:lstStyle/>
                    <a:p>
                      <a:r>
                        <a:rPr lang="en-PL" b="1"/>
                        <a:t>II. </a:t>
                      </a:r>
                      <a:r>
                        <a:rPr lang="en-US" b="1"/>
                        <a:t> Households’ sector</a:t>
                      </a:r>
                      <a:endParaRPr lang="en-PL"/>
                    </a:p>
                    <a:p>
                      <a:pPr marL="285750" indent="-285750">
                        <a:buFontTx/>
                        <a:buChar char="-"/>
                      </a:pPr>
                      <a:endParaRPr lang="en-PL"/>
                    </a:p>
                  </a:txBody>
                  <a:tcPr/>
                </a:tc>
                <a:tc>
                  <a:txBody>
                    <a:bodyPr/>
                    <a:lstStyle/>
                    <a:p>
                      <a:endParaRPr lang="en-PL" sz="1600"/>
                    </a:p>
                  </a:txBody>
                  <a:tcPr/>
                </a:tc>
                <a:tc>
                  <a:txBody>
                    <a:bodyPr/>
                    <a:lstStyle/>
                    <a:p>
                      <a:pPr marL="285750" indent="-285750" algn="l">
                        <a:buFont typeface="Arial" panose="020B0604020202020204" pitchFamily="34" charset="0"/>
                        <a:buChar char="•"/>
                      </a:pPr>
                      <a:r>
                        <a:rPr lang="en-US" sz="1800" i="0" kern="1200">
                          <a:solidFill>
                            <a:schemeClr val="dk1"/>
                          </a:solidFill>
                          <a:effectLst/>
                          <a:latin typeface="+mn-lt"/>
                          <a:ea typeface="+mn-ea"/>
                          <a:cs typeface="+mn-cs"/>
                        </a:rPr>
                        <a:t>Adjusted 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 0.08</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S.E. of equation = 0.005</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LM test (p-value) = 0.1082</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Estimation period: 1997q2 - 2008q4</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TFP_TREND - trend total factor productivity,</a:t>
                      </a:r>
                      <a:br>
                        <a:rPr lang="en-US" sz="1800" i="0" kern="1200">
                          <a:solidFill>
                            <a:schemeClr val="dk1"/>
                          </a:solidFill>
                          <a:effectLst/>
                          <a:latin typeface="+mn-lt"/>
                          <a:ea typeface="+mn-ea"/>
                          <a:cs typeface="+mn-cs"/>
                        </a:rPr>
                      </a:br>
                      <a:endParaRPr lang="en-PL" sz="1600"/>
                    </a:p>
                  </a:txBody>
                  <a:tcPr/>
                </a:tc>
                <a:extLst>
                  <a:ext uri="{0D108BD9-81ED-4DB2-BD59-A6C34878D82A}">
                    <a16:rowId xmlns:a16="http://schemas.microsoft.com/office/drawing/2014/main" val="65852646"/>
                  </a:ext>
                </a:extLst>
              </a:tr>
              <a:tr h="564541">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r>
                        <a:rPr lang="en-US" sz="1800" i="0" kern="1200">
                          <a:solidFill>
                            <a:schemeClr val="dk1"/>
                          </a:solidFill>
                          <a:effectLst/>
                          <a:latin typeface="+mn-lt"/>
                          <a:ea typeface="+mn-ea"/>
                          <a:cs typeface="+mn-cs"/>
                        </a:rPr>
                        <a:t>Adjusted 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 0.43</a:t>
                      </a:r>
                    </a:p>
                    <a:p>
                      <a:pPr marL="285750" indent="-285750">
                        <a:buFont typeface="Arial" panose="020B0604020202020204" pitchFamily="34" charset="0"/>
                        <a:buChar char="•"/>
                      </a:pPr>
                      <a:r>
                        <a:rPr lang="en-US" sz="1800" i="0" kern="1200">
                          <a:solidFill>
                            <a:schemeClr val="dk1"/>
                          </a:solidFill>
                          <a:effectLst/>
                          <a:latin typeface="+mn-lt"/>
                          <a:ea typeface="+mn-ea"/>
                          <a:cs typeface="+mn-cs"/>
                        </a:rPr>
                        <a:t>S.E. of equation = 0.054</a:t>
                      </a:r>
                    </a:p>
                    <a:p>
                      <a:pPr marL="285750" indent="-285750">
                        <a:buFont typeface="Arial" panose="020B0604020202020204" pitchFamily="34" charset="0"/>
                        <a:buChar char="•"/>
                      </a:pPr>
                      <a:r>
                        <a:rPr lang="en-US" sz="1800" i="0" kern="1200">
                          <a:solidFill>
                            <a:schemeClr val="dk1"/>
                          </a:solidFill>
                          <a:effectLst/>
                          <a:latin typeface="+mn-lt"/>
                          <a:ea typeface="+mn-ea"/>
                          <a:cs typeface="+mn-cs"/>
                        </a:rPr>
                        <a:t>LM test (p-value) = 0.29</a:t>
                      </a:r>
                    </a:p>
                    <a:p>
                      <a:pPr marL="285750" indent="-285750">
                        <a:buFont typeface="Arial" panose="020B0604020202020204" pitchFamily="34" charset="0"/>
                        <a:buChar char="•"/>
                      </a:pPr>
                      <a:r>
                        <a:rPr lang="en-US" sz="1800" i="0" kern="1200">
                          <a:solidFill>
                            <a:schemeClr val="dk1"/>
                          </a:solidFill>
                          <a:effectLst/>
                          <a:latin typeface="+mn-lt"/>
                          <a:ea typeface="+mn-ea"/>
                          <a:cs typeface="+mn-cs"/>
                        </a:rPr>
                        <a:t>Estimation period: 1996q1 - 2008q4</a:t>
                      </a:r>
                    </a:p>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PL" sz="1600"/>
                    </a:p>
                  </a:txBody>
                  <a:tcPr/>
                </a:tc>
                <a:extLst>
                  <a:ext uri="{0D108BD9-81ED-4DB2-BD59-A6C34878D82A}">
                    <a16:rowId xmlns:a16="http://schemas.microsoft.com/office/drawing/2014/main" val="1908706516"/>
                  </a:ext>
                </a:extLst>
              </a:tr>
              <a:tr h="564541">
                <a:tc>
                  <a:txBody>
                    <a:bodyPr/>
                    <a:lstStyle/>
                    <a:p>
                      <a:pPr marL="285750" indent="-285750">
                        <a:buFontTx/>
                        <a:buChar char="-"/>
                      </a:pPr>
                      <a:endParaRPr lang="en-PL"/>
                    </a:p>
                  </a:txBody>
                  <a:tcPr/>
                </a:tc>
                <a:tc>
                  <a:txBody>
                    <a:bodyPr/>
                    <a:lstStyle/>
                    <a:p>
                      <a:endParaRPr lang="en-PL"/>
                    </a:p>
                  </a:txBody>
                  <a:tcPr/>
                </a:tc>
                <a:tc>
                  <a:txBody>
                    <a:bodyPr/>
                    <a:lstStyle/>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r>
                        <a:rPr lang="en-US" sz="1800" i="0" kern="1200">
                          <a:solidFill>
                            <a:schemeClr val="dk1"/>
                          </a:solidFill>
                          <a:effectLst/>
                          <a:latin typeface="+mn-lt"/>
                          <a:ea typeface="+mn-ea"/>
                          <a:cs typeface="+mn-cs"/>
                        </a:rPr>
                        <a:t>Adjusted </a:t>
                      </a:r>
                      <a:r>
                        <a:rPr lang="en-US" sz="1800" b="0" i="0" u="none" strike="noStrike" kern="1200" noProof="0">
                          <a:solidFill>
                            <a:schemeClr val="dk1"/>
                          </a:solidFill>
                          <a:effectLst/>
                          <a:latin typeface="Gill Sans MT"/>
                        </a:rPr>
                        <a:t>R</a:t>
                      </a:r>
                      <a:r>
                        <a:rPr lang="en-US" sz="1800" b="0" i="0" u="none" strike="noStrike" kern="1200" baseline="30000" noProof="0">
                          <a:solidFill>
                            <a:schemeClr val="dk1"/>
                          </a:solidFill>
                          <a:effectLst/>
                          <a:latin typeface="Gill Sans MT"/>
                        </a:rPr>
                        <a:t>2</a:t>
                      </a:r>
                      <a:r>
                        <a:rPr lang="en-US" sz="1800" i="0" kern="1200">
                          <a:solidFill>
                            <a:schemeClr val="dk1"/>
                          </a:solidFill>
                          <a:effectLst/>
                          <a:latin typeface="+mn-lt"/>
                          <a:ea typeface="+mn-ea"/>
                          <a:cs typeface="+mn-cs"/>
                        </a:rPr>
                        <a:t> = 0.93</a:t>
                      </a:r>
                    </a:p>
                    <a:p>
                      <a:pPr marL="285750" indent="-285750">
                        <a:buFont typeface="Arial" panose="020B0604020202020204" pitchFamily="34" charset="0"/>
                        <a:buChar char="•"/>
                      </a:pPr>
                      <a:r>
                        <a:rPr lang="en-US" sz="1800" i="0" kern="1200">
                          <a:solidFill>
                            <a:schemeClr val="dk1"/>
                          </a:solidFill>
                          <a:effectLst/>
                          <a:latin typeface="+mn-lt"/>
                          <a:ea typeface="+mn-ea"/>
                          <a:cs typeface="+mn-cs"/>
                        </a:rPr>
                        <a:t>S.E. of equation = 0.009</a:t>
                      </a:r>
                    </a:p>
                    <a:p>
                      <a:pPr marL="285750" indent="-285750">
                        <a:buFont typeface="Arial" panose="020B0604020202020204" pitchFamily="34" charset="0"/>
                        <a:buChar char="•"/>
                      </a:pPr>
                      <a:r>
                        <a:rPr lang="en-US" sz="1800" i="0" kern="1200">
                          <a:solidFill>
                            <a:schemeClr val="dk1"/>
                          </a:solidFill>
                          <a:effectLst/>
                          <a:latin typeface="+mn-lt"/>
                          <a:ea typeface="+mn-ea"/>
                          <a:cs typeface="+mn-cs"/>
                        </a:rPr>
                        <a:t>LM test (p-value) = 0.084</a:t>
                      </a:r>
                    </a:p>
                    <a:p>
                      <a:pPr marL="285750" indent="-285750">
                        <a:buFont typeface="Arial" panose="020B0604020202020204" pitchFamily="34" charset="0"/>
                        <a:buChar char="•"/>
                      </a:pPr>
                      <a:r>
                        <a:rPr lang="en-US" sz="1800" i="0" kern="1200">
                          <a:solidFill>
                            <a:schemeClr val="dk1"/>
                          </a:solidFill>
                          <a:effectLst/>
                          <a:latin typeface="+mn-lt"/>
                          <a:ea typeface="+mn-ea"/>
                          <a:cs typeface="+mn-cs"/>
                        </a:rPr>
                        <a:t>Estimation period: 1996q3 - 2008q4</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PL" sz="1600"/>
                    </a:p>
                  </a:txBody>
                  <a:tcPr/>
                </a:tc>
                <a:extLst>
                  <a:ext uri="{0D108BD9-81ED-4DB2-BD59-A6C34878D82A}">
                    <a16:rowId xmlns:a16="http://schemas.microsoft.com/office/drawing/2014/main" val="2534999133"/>
                  </a:ext>
                </a:extLst>
              </a:tr>
            </a:tbl>
          </a:graphicData>
        </a:graphic>
      </p:graphicFrame>
      <p:pic>
        <p:nvPicPr>
          <p:cNvPr id="6" name="Picture 5">
            <a:extLst>
              <a:ext uri="{FF2B5EF4-FFF2-40B4-BE49-F238E27FC236}">
                <a16:creationId xmlns:a16="http://schemas.microsoft.com/office/drawing/2014/main" id="{FCCE889F-13D3-4F0D-906E-E0CDB92F6647}"/>
              </a:ext>
            </a:extLst>
          </p:cNvPr>
          <p:cNvPicPr>
            <a:picLocks noChangeAspect="1"/>
          </p:cNvPicPr>
          <p:nvPr/>
        </p:nvPicPr>
        <p:blipFill>
          <a:blip r:embed="rId3"/>
          <a:stretch>
            <a:fillRect/>
          </a:stretch>
        </p:blipFill>
        <p:spPr>
          <a:xfrm>
            <a:off x="1633535" y="554458"/>
            <a:ext cx="6353175" cy="1752600"/>
          </a:xfrm>
          <a:prstGeom prst="rect">
            <a:avLst/>
          </a:prstGeom>
        </p:spPr>
      </p:pic>
      <p:pic>
        <p:nvPicPr>
          <p:cNvPr id="8" name="Picture 7">
            <a:extLst>
              <a:ext uri="{FF2B5EF4-FFF2-40B4-BE49-F238E27FC236}">
                <a16:creationId xmlns:a16="http://schemas.microsoft.com/office/drawing/2014/main" id="{F06B7928-5D52-40D4-A665-9A0F28B675B6}"/>
              </a:ext>
            </a:extLst>
          </p:cNvPr>
          <p:cNvPicPr>
            <a:picLocks noChangeAspect="1"/>
          </p:cNvPicPr>
          <p:nvPr/>
        </p:nvPicPr>
        <p:blipFill>
          <a:blip r:embed="rId4"/>
          <a:stretch>
            <a:fillRect/>
          </a:stretch>
        </p:blipFill>
        <p:spPr>
          <a:xfrm>
            <a:off x="1787151" y="2547322"/>
            <a:ext cx="6045945" cy="1409634"/>
          </a:xfrm>
          <a:prstGeom prst="rect">
            <a:avLst/>
          </a:prstGeom>
        </p:spPr>
      </p:pic>
      <p:pic>
        <p:nvPicPr>
          <p:cNvPr id="10" name="Picture 9">
            <a:extLst>
              <a:ext uri="{FF2B5EF4-FFF2-40B4-BE49-F238E27FC236}">
                <a16:creationId xmlns:a16="http://schemas.microsoft.com/office/drawing/2014/main" id="{DD5ACD07-50FA-4C15-8F30-4A39AE786275}"/>
              </a:ext>
            </a:extLst>
          </p:cNvPr>
          <p:cNvPicPr>
            <a:picLocks noChangeAspect="1"/>
          </p:cNvPicPr>
          <p:nvPr/>
        </p:nvPicPr>
        <p:blipFill>
          <a:blip r:embed="rId5"/>
          <a:stretch>
            <a:fillRect/>
          </a:stretch>
        </p:blipFill>
        <p:spPr>
          <a:xfrm>
            <a:off x="1796237" y="4437484"/>
            <a:ext cx="6036859" cy="2238209"/>
          </a:xfrm>
          <a:prstGeom prst="rect">
            <a:avLst/>
          </a:prstGeom>
        </p:spPr>
      </p:pic>
    </p:spTree>
    <p:extLst>
      <p:ext uri="{BB962C8B-B14F-4D97-AF65-F5344CB8AC3E}">
        <p14:creationId xmlns:p14="http://schemas.microsoft.com/office/powerpoint/2010/main" val="2265286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93EAB10-E928-C048-8E02-1411FDDDFD97}"/>
              </a:ext>
            </a:extLst>
          </p:cNvPr>
          <p:cNvGraphicFramePr>
            <a:graphicFrameLocks noGrp="1"/>
          </p:cNvGraphicFramePr>
          <p:nvPr/>
        </p:nvGraphicFramePr>
        <p:xfrm>
          <a:off x="1" y="151185"/>
          <a:ext cx="12191999" cy="5596471"/>
        </p:xfrm>
        <a:graphic>
          <a:graphicData uri="http://schemas.openxmlformats.org/drawingml/2006/table">
            <a:tbl>
              <a:tblPr firstRow="1" bandRow="1">
                <a:tableStyleId>{21E4AEA4-8DFA-4A89-87EB-49C32662AFE0}</a:tableStyleId>
              </a:tblPr>
              <a:tblGrid>
                <a:gridCol w="1132219">
                  <a:extLst>
                    <a:ext uri="{9D8B030D-6E8A-4147-A177-3AD203B41FA5}">
                      <a16:colId xmlns:a16="http://schemas.microsoft.com/office/drawing/2014/main" val="383550722"/>
                    </a:ext>
                  </a:extLst>
                </a:gridCol>
                <a:gridCol w="6593528">
                  <a:extLst>
                    <a:ext uri="{9D8B030D-6E8A-4147-A177-3AD203B41FA5}">
                      <a16:colId xmlns:a16="http://schemas.microsoft.com/office/drawing/2014/main" val="2749683064"/>
                    </a:ext>
                  </a:extLst>
                </a:gridCol>
                <a:gridCol w="4466252">
                  <a:extLst>
                    <a:ext uri="{9D8B030D-6E8A-4147-A177-3AD203B41FA5}">
                      <a16:colId xmlns:a16="http://schemas.microsoft.com/office/drawing/2014/main" val="4267548084"/>
                    </a:ext>
                  </a:extLst>
                </a:gridCol>
              </a:tblGrid>
              <a:tr h="381578">
                <a:tc>
                  <a:txBody>
                    <a:bodyPr/>
                    <a:lstStyle/>
                    <a:p>
                      <a:r>
                        <a:rPr lang="en-PL"/>
                        <a:t>Sector</a:t>
                      </a:r>
                    </a:p>
                  </a:txBody>
                  <a:tcPr/>
                </a:tc>
                <a:tc>
                  <a:txBody>
                    <a:bodyPr/>
                    <a:lstStyle/>
                    <a:p>
                      <a:r>
                        <a:rPr lang="en-PL"/>
                        <a:t>Equations</a:t>
                      </a:r>
                    </a:p>
                  </a:txBody>
                  <a:tcPr/>
                </a:tc>
                <a:tc>
                  <a:txBody>
                    <a:bodyPr/>
                    <a:lstStyle/>
                    <a:p>
                      <a:r>
                        <a:rPr lang="en-PL"/>
                        <a:t>Variables </a:t>
                      </a:r>
                    </a:p>
                  </a:txBody>
                  <a:tcPr/>
                </a:tc>
                <a:extLst>
                  <a:ext uri="{0D108BD9-81ED-4DB2-BD59-A6C34878D82A}">
                    <a16:rowId xmlns:a16="http://schemas.microsoft.com/office/drawing/2014/main" val="1739181697"/>
                  </a:ext>
                </a:extLst>
              </a:tr>
              <a:tr h="2543850">
                <a:tc rowSpan="2">
                  <a:txBody>
                    <a:bodyPr/>
                    <a:lstStyle/>
                    <a:p>
                      <a:r>
                        <a:rPr lang="en-PL" b="1"/>
                        <a:t>III. Labour </a:t>
                      </a:r>
                      <a:r>
                        <a:rPr lang="en-US" b="1"/>
                        <a:t>supply</a:t>
                      </a:r>
                      <a:endParaRPr lang="en-PL" b="1"/>
                    </a:p>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US" sz="1800" i="0" kern="1200">
                          <a:solidFill>
                            <a:schemeClr val="dk1"/>
                          </a:solidFill>
                          <a:effectLst/>
                          <a:latin typeface="+mn-lt"/>
                          <a:ea typeface="+mn-ea"/>
                          <a:cs typeface="+mn-cs"/>
                        </a:rPr>
                        <a:t>LF - </a:t>
                      </a:r>
                      <a:r>
                        <a:rPr lang="en-US" sz="1800" i="0" kern="1200" err="1">
                          <a:solidFill>
                            <a:schemeClr val="dk1"/>
                          </a:solidFill>
                          <a:effectLst/>
                          <a:latin typeface="+mn-lt"/>
                          <a:ea typeface="+mn-ea"/>
                          <a:cs typeface="+mn-cs"/>
                        </a:rPr>
                        <a:t>labour</a:t>
                      </a:r>
                      <a:r>
                        <a:rPr lang="en-US" sz="1800" i="0" kern="1200">
                          <a:solidFill>
                            <a:schemeClr val="dk1"/>
                          </a:solidFill>
                          <a:effectLst/>
                          <a:latin typeface="+mn-lt"/>
                          <a:ea typeface="+mn-ea"/>
                          <a:cs typeface="+mn-cs"/>
                        </a:rPr>
                        <a:t> force,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POP - total population,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LF_Y - force 15-24 years,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POP_Y - population 15-24 years,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LF_M - </a:t>
                      </a:r>
                      <a:r>
                        <a:rPr lang="en-US" sz="1800" i="0" kern="1200" err="1">
                          <a:solidFill>
                            <a:schemeClr val="dk1"/>
                          </a:solidFill>
                          <a:effectLst/>
                          <a:latin typeface="+mn-lt"/>
                          <a:ea typeface="+mn-ea"/>
                          <a:cs typeface="+mn-cs"/>
                        </a:rPr>
                        <a:t>labour</a:t>
                      </a:r>
                      <a:r>
                        <a:rPr lang="en-US" sz="1800" i="0" kern="1200">
                          <a:solidFill>
                            <a:schemeClr val="dk1"/>
                          </a:solidFill>
                          <a:effectLst/>
                          <a:latin typeface="+mn-lt"/>
                          <a:ea typeface="+mn-ea"/>
                          <a:cs typeface="+mn-cs"/>
                        </a:rPr>
                        <a:t> force 25-44 years,</a:t>
                      </a:r>
                    </a:p>
                    <a:p>
                      <a:pPr marL="285750" indent="-285750">
                        <a:buFont typeface="Arial" panose="020B0604020202020204" pitchFamily="34" charset="0"/>
                        <a:buChar char="•"/>
                      </a:pPr>
                      <a:r>
                        <a:rPr lang="en-US" sz="1800" i="0" kern="1200">
                          <a:solidFill>
                            <a:schemeClr val="dk1"/>
                          </a:solidFill>
                          <a:effectLst/>
                          <a:latin typeface="+mn-lt"/>
                          <a:ea typeface="+mn-ea"/>
                          <a:cs typeface="+mn-cs"/>
                        </a:rPr>
                        <a:t>POP_M - population 25-44 years,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LF_O - </a:t>
                      </a:r>
                      <a:r>
                        <a:rPr lang="en-US" sz="1800" i="0" kern="1200" err="1">
                          <a:solidFill>
                            <a:schemeClr val="dk1"/>
                          </a:solidFill>
                          <a:effectLst/>
                          <a:latin typeface="+mn-lt"/>
                          <a:ea typeface="+mn-ea"/>
                          <a:cs typeface="+mn-cs"/>
                        </a:rPr>
                        <a:t>labour</a:t>
                      </a:r>
                      <a:r>
                        <a:rPr lang="en-US" sz="1800" i="0" kern="1200">
                          <a:solidFill>
                            <a:schemeClr val="dk1"/>
                          </a:solidFill>
                          <a:effectLst/>
                          <a:latin typeface="+mn-lt"/>
                          <a:ea typeface="+mn-ea"/>
                          <a:cs typeface="+mn-cs"/>
                        </a:rPr>
                        <a:t> force 45+ years,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POP_O - population 45+ years,</a:t>
                      </a:r>
                      <a:br>
                        <a:rPr lang="en-US" sz="1800" i="0" kern="1200">
                          <a:solidFill>
                            <a:schemeClr val="dk1"/>
                          </a:solidFill>
                          <a:effectLst/>
                          <a:latin typeface="+mn-lt"/>
                          <a:ea typeface="+mn-ea"/>
                          <a:cs typeface="+mn-cs"/>
                        </a:rPr>
                      </a:br>
                      <a:endParaRPr lang="en-PL" sz="1000" i="0"/>
                    </a:p>
                  </a:txBody>
                  <a:tcPr/>
                </a:tc>
                <a:extLst>
                  <a:ext uri="{0D108BD9-81ED-4DB2-BD59-A6C34878D82A}">
                    <a16:rowId xmlns:a16="http://schemas.microsoft.com/office/drawing/2014/main" val="2587065188"/>
                  </a:ext>
                </a:extLst>
              </a:tr>
              <a:tr h="2671043">
                <a:tc vMerge="1">
                  <a:txBody>
                    <a:bodyPr/>
                    <a:lstStyle/>
                    <a:p>
                      <a:endParaRPr lang="en-P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600"/>
                        <a:t>  </a:t>
                      </a:r>
                      <a:r>
                        <a:rPr lang="en-US" sz="1600" err="1"/>
                        <a:t>Labour</a:t>
                      </a:r>
                      <a:r>
                        <a:rPr lang="en-US" sz="1600"/>
                        <a:t> force from 15-24</a:t>
                      </a:r>
                    </a:p>
                    <a:p>
                      <a:endParaRPr lang="en-PL" sz="1600"/>
                    </a:p>
                  </a:txBody>
                  <a:tcPr/>
                </a:tc>
                <a:tc>
                  <a:txBody>
                    <a:bodyPr/>
                    <a:lstStyle/>
                    <a:p>
                      <a:pPr marL="285750" indent="-285750">
                        <a:buFont typeface="Arial" panose="020B0604020202020204" pitchFamily="34" charset="0"/>
                        <a:buChar char="•"/>
                      </a:pPr>
                      <a:r>
                        <a:rPr lang="en-US" sz="1800" i="0" kern="1200">
                          <a:solidFill>
                            <a:schemeClr val="dk1"/>
                          </a:solidFill>
                          <a:effectLst/>
                          <a:latin typeface="+mn-lt"/>
                          <a:ea typeface="+mn-ea"/>
                          <a:cs typeface="+mn-cs"/>
                        </a:rPr>
                        <a:t>Adjusted 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 0.35</a:t>
                      </a:r>
                    </a:p>
                    <a:p>
                      <a:pPr marL="285750" indent="-285750">
                        <a:buFont typeface="Arial" panose="020B0604020202020204" pitchFamily="34" charset="0"/>
                        <a:buChar char="•"/>
                      </a:pPr>
                      <a:r>
                        <a:rPr lang="en-US" sz="1800" i="0" kern="1200">
                          <a:solidFill>
                            <a:schemeClr val="dk1"/>
                          </a:solidFill>
                          <a:effectLst/>
                          <a:latin typeface="+mn-lt"/>
                          <a:ea typeface="+mn-ea"/>
                          <a:cs typeface="+mn-cs"/>
                        </a:rPr>
                        <a:t>S.E. of equation = 0.01</a:t>
                      </a:r>
                    </a:p>
                    <a:p>
                      <a:pPr marL="285750" indent="-285750">
                        <a:buFont typeface="Arial" panose="020B0604020202020204" pitchFamily="34" charset="0"/>
                        <a:buChar char="•"/>
                      </a:pPr>
                      <a:r>
                        <a:rPr lang="en-US" sz="1800" i="0" kern="1200">
                          <a:solidFill>
                            <a:schemeClr val="dk1"/>
                          </a:solidFill>
                          <a:effectLst/>
                          <a:latin typeface="+mn-lt"/>
                          <a:ea typeface="+mn-ea"/>
                          <a:cs typeface="+mn-cs"/>
                        </a:rPr>
                        <a:t>LM test (p-value) = 0.11</a:t>
                      </a:r>
                    </a:p>
                    <a:p>
                      <a:pPr marL="285750" indent="-285750">
                        <a:buFont typeface="Arial" panose="020B0604020202020204" pitchFamily="34" charset="0"/>
                        <a:buChar char="•"/>
                      </a:pPr>
                      <a:r>
                        <a:rPr lang="en-US" sz="1800" i="0" kern="1200">
                          <a:solidFill>
                            <a:schemeClr val="dk1"/>
                          </a:solidFill>
                          <a:effectLst/>
                          <a:latin typeface="+mn-lt"/>
                          <a:ea typeface="+mn-ea"/>
                          <a:cs typeface="+mn-cs"/>
                        </a:rPr>
                        <a:t>Estimation period: 1996q1 - 2008q4</a:t>
                      </a:r>
                    </a:p>
                    <a:p>
                      <a:pPr marL="285750" indent="-285750">
                        <a:buFont typeface="Arial" panose="020B0604020202020204" pitchFamily="34" charset="0"/>
                        <a:buChar char="•"/>
                      </a:pPr>
                      <a:r>
                        <a:rPr lang="en-US" sz="1800" i="0" kern="1200">
                          <a:solidFill>
                            <a:schemeClr val="dk1"/>
                          </a:solidFill>
                          <a:effectLst/>
                          <a:latin typeface="+mn-lt"/>
                          <a:ea typeface="+mn-ea"/>
                          <a:cs typeface="+mn-cs"/>
                        </a:rPr>
                        <a:t>WAGE_N - nominal gross average wage,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CPI - consumer price index,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TFP_TREND - trend total factor productivity</a:t>
                      </a:r>
                      <a:br>
                        <a:rPr lang="en-US" sz="1800" i="0" kern="1200">
                          <a:solidFill>
                            <a:schemeClr val="dk1"/>
                          </a:solidFill>
                          <a:effectLst/>
                          <a:latin typeface="+mn-lt"/>
                          <a:ea typeface="+mn-ea"/>
                          <a:cs typeface="+mn-cs"/>
                        </a:rPr>
                      </a:br>
                      <a:endParaRPr lang="en-PL"/>
                    </a:p>
                  </a:txBody>
                  <a:tcPr/>
                </a:tc>
                <a:extLst>
                  <a:ext uri="{0D108BD9-81ED-4DB2-BD59-A6C34878D82A}">
                    <a16:rowId xmlns:a16="http://schemas.microsoft.com/office/drawing/2014/main" val="2994395265"/>
                  </a:ext>
                </a:extLst>
              </a:tr>
            </a:tbl>
          </a:graphicData>
        </a:graphic>
      </p:graphicFrame>
      <p:pic>
        <p:nvPicPr>
          <p:cNvPr id="5" name="Picture 4">
            <a:extLst>
              <a:ext uri="{FF2B5EF4-FFF2-40B4-BE49-F238E27FC236}">
                <a16:creationId xmlns:a16="http://schemas.microsoft.com/office/drawing/2014/main" id="{8C49A3C4-59D8-4915-A3EF-BC08E78D3C2E}"/>
              </a:ext>
            </a:extLst>
          </p:cNvPr>
          <p:cNvPicPr>
            <a:picLocks noChangeAspect="1"/>
          </p:cNvPicPr>
          <p:nvPr/>
        </p:nvPicPr>
        <p:blipFill>
          <a:blip r:embed="rId3"/>
          <a:stretch>
            <a:fillRect/>
          </a:stretch>
        </p:blipFill>
        <p:spPr>
          <a:xfrm>
            <a:off x="1189361" y="1337582"/>
            <a:ext cx="6517725" cy="720552"/>
          </a:xfrm>
          <a:prstGeom prst="rect">
            <a:avLst/>
          </a:prstGeom>
        </p:spPr>
      </p:pic>
      <p:pic>
        <p:nvPicPr>
          <p:cNvPr id="12" name="Picture 11">
            <a:extLst>
              <a:ext uri="{FF2B5EF4-FFF2-40B4-BE49-F238E27FC236}">
                <a16:creationId xmlns:a16="http://schemas.microsoft.com/office/drawing/2014/main" id="{081B053A-E0C1-41B7-9EEF-52E9E379E6F6}"/>
              </a:ext>
            </a:extLst>
          </p:cNvPr>
          <p:cNvPicPr>
            <a:picLocks noChangeAspect="1"/>
          </p:cNvPicPr>
          <p:nvPr/>
        </p:nvPicPr>
        <p:blipFill>
          <a:blip r:embed="rId4"/>
          <a:stretch>
            <a:fillRect/>
          </a:stretch>
        </p:blipFill>
        <p:spPr>
          <a:xfrm>
            <a:off x="1331913" y="3579956"/>
            <a:ext cx="5475288" cy="1613052"/>
          </a:xfrm>
          <a:prstGeom prst="rect">
            <a:avLst/>
          </a:prstGeom>
        </p:spPr>
      </p:pic>
    </p:spTree>
    <p:extLst>
      <p:ext uri="{BB962C8B-B14F-4D97-AF65-F5344CB8AC3E}">
        <p14:creationId xmlns:p14="http://schemas.microsoft.com/office/powerpoint/2010/main" val="3575172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93EAB10-E928-C048-8E02-1411FDDDFD97}"/>
              </a:ext>
            </a:extLst>
          </p:cNvPr>
          <p:cNvGraphicFramePr>
            <a:graphicFrameLocks noGrp="1"/>
          </p:cNvGraphicFramePr>
          <p:nvPr/>
        </p:nvGraphicFramePr>
        <p:xfrm>
          <a:off x="1" y="1"/>
          <a:ext cx="12191999" cy="6662056"/>
        </p:xfrm>
        <a:graphic>
          <a:graphicData uri="http://schemas.openxmlformats.org/drawingml/2006/table">
            <a:tbl>
              <a:tblPr firstRow="1" bandRow="1">
                <a:tableStyleId>{21E4AEA4-8DFA-4A89-87EB-49C32662AFE0}</a:tableStyleId>
              </a:tblPr>
              <a:tblGrid>
                <a:gridCol w="1132219">
                  <a:extLst>
                    <a:ext uri="{9D8B030D-6E8A-4147-A177-3AD203B41FA5}">
                      <a16:colId xmlns:a16="http://schemas.microsoft.com/office/drawing/2014/main" val="383550722"/>
                    </a:ext>
                  </a:extLst>
                </a:gridCol>
                <a:gridCol w="6593528">
                  <a:extLst>
                    <a:ext uri="{9D8B030D-6E8A-4147-A177-3AD203B41FA5}">
                      <a16:colId xmlns:a16="http://schemas.microsoft.com/office/drawing/2014/main" val="2749683064"/>
                    </a:ext>
                  </a:extLst>
                </a:gridCol>
                <a:gridCol w="4466252">
                  <a:extLst>
                    <a:ext uri="{9D8B030D-6E8A-4147-A177-3AD203B41FA5}">
                      <a16:colId xmlns:a16="http://schemas.microsoft.com/office/drawing/2014/main" val="4267548084"/>
                    </a:ext>
                  </a:extLst>
                </a:gridCol>
              </a:tblGrid>
              <a:tr h="412086">
                <a:tc>
                  <a:txBody>
                    <a:bodyPr/>
                    <a:lstStyle/>
                    <a:p>
                      <a:r>
                        <a:rPr lang="en-PL"/>
                        <a:t>Sector</a:t>
                      </a:r>
                    </a:p>
                  </a:txBody>
                  <a:tcPr/>
                </a:tc>
                <a:tc>
                  <a:txBody>
                    <a:bodyPr/>
                    <a:lstStyle/>
                    <a:p>
                      <a:r>
                        <a:rPr lang="en-PL"/>
                        <a:t>Equations</a:t>
                      </a:r>
                    </a:p>
                  </a:txBody>
                  <a:tcPr/>
                </a:tc>
                <a:tc>
                  <a:txBody>
                    <a:bodyPr/>
                    <a:lstStyle/>
                    <a:p>
                      <a:r>
                        <a:rPr lang="en-PL"/>
                        <a:t>Variables </a:t>
                      </a:r>
                    </a:p>
                  </a:txBody>
                  <a:tcPr/>
                </a:tc>
                <a:extLst>
                  <a:ext uri="{0D108BD9-81ED-4DB2-BD59-A6C34878D82A}">
                    <a16:rowId xmlns:a16="http://schemas.microsoft.com/office/drawing/2014/main" val="1739181697"/>
                  </a:ext>
                </a:extLst>
              </a:tr>
              <a:tr h="3365369">
                <a:tc rowSpan="2">
                  <a:txBody>
                    <a:bodyPr/>
                    <a:lstStyle/>
                    <a:p>
                      <a:r>
                        <a:rPr lang="en-PL" b="1"/>
                        <a:t>III. Labour </a:t>
                      </a:r>
                      <a:r>
                        <a:rPr lang="en-US" b="1"/>
                        <a:t>supply</a:t>
                      </a:r>
                      <a:endParaRPr lang="en-PL" b="1"/>
                    </a:p>
                    <a:p>
                      <a:endParaRPr lang="en-P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t>Labour</a:t>
                      </a:r>
                      <a:r>
                        <a:rPr lang="en-US" sz="1800"/>
                        <a:t> force from 25-44</a:t>
                      </a:r>
                    </a:p>
                    <a:p>
                      <a:endParaRPr lang="en-PL"/>
                    </a:p>
                  </a:txBody>
                  <a:tcPr/>
                </a:tc>
                <a:tc>
                  <a:txBody>
                    <a:bodyPr/>
                    <a:lstStyle/>
                    <a:p>
                      <a:pPr marL="285750" indent="-285750">
                        <a:buFont typeface="Arial" panose="020B0604020202020204" pitchFamily="34" charset="0"/>
                        <a:buChar char="•"/>
                      </a:pPr>
                      <a:endParaRPr lang="en-US" sz="1800" i="1"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1" kern="1200">
                        <a:solidFill>
                          <a:schemeClr val="dk1"/>
                        </a:solidFill>
                        <a:effectLst/>
                        <a:latin typeface="+mn-lt"/>
                        <a:ea typeface="+mn-ea"/>
                        <a:cs typeface="+mn-cs"/>
                      </a:endParaRPr>
                    </a:p>
                    <a:p>
                      <a:pPr marL="285750" indent="-285750">
                        <a:buFont typeface="Arial" panose="020B0604020202020204" pitchFamily="34" charset="0"/>
                        <a:buChar char="•"/>
                      </a:pPr>
                      <a:r>
                        <a:rPr lang="en-US" sz="1800" i="1" kern="1200">
                          <a:solidFill>
                            <a:schemeClr val="dk1"/>
                          </a:solidFill>
                          <a:effectLst/>
                          <a:latin typeface="+mn-lt"/>
                          <a:ea typeface="+mn-ea"/>
                          <a:cs typeface="+mn-cs"/>
                        </a:rPr>
                        <a:t>Adjusted </a:t>
                      </a:r>
                      <a:r>
                        <a:rPr lang="en-US" sz="1800" i="0" kern="1200">
                          <a:solidFill>
                            <a:schemeClr val="dk1"/>
                          </a:solidFill>
                          <a:effectLst/>
                          <a:latin typeface="+mn-lt"/>
                          <a:ea typeface="+mn-ea"/>
                          <a:cs typeface="+mn-cs"/>
                        </a:rPr>
                        <a:t>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a:t>
                      </a:r>
                      <a:r>
                        <a:rPr lang="en-US" sz="1800" i="1" kern="1200">
                          <a:solidFill>
                            <a:schemeClr val="dk1"/>
                          </a:solidFill>
                          <a:effectLst/>
                          <a:latin typeface="+mn-lt"/>
                          <a:ea typeface="+mn-ea"/>
                          <a:cs typeface="+mn-cs"/>
                        </a:rPr>
                        <a:t>= 0.69</a:t>
                      </a: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r>
                        <a:rPr lang="en-US" sz="1800" i="1" kern="1200">
                          <a:solidFill>
                            <a:schemeClr val="dk1"/>
                          </a:solidFill>
                          <a:effectLst/>
                          <a:latin typeface="+mn-lt"/>
                          <a:ea typeface="+mn-ea"/>
                          <a:cs typeface="+mn-cs"/>
                        </a:rPr>
                        <a:t>S.E. of equation = 0.002</a:t>
                      </a: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r>
                        <a:rPr lang="en-US" sz="1800" i="1" kern="1200">
                          <a:solidFill>
                            <a:schemeClr val="dk1"/>
                          </a:solidFill>
                          <a:effectLst/>
                          <a:latin typeface="+mn-lt"/>
                          <a:ea typeface="+mn-ea"/>
                          <a:cs typeface="+mn-cs"/>
                        </a:rPr>
                        <a:t>LM test (p-value) = 0.013</a:t>
                      </a: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r>
                        <a:rPr lang="en-US" sz="1800" i="1" kern="1200">
                          <a:solidFill>
                            <a:schemeClr val="dk1"/>
                          </a:solidFill>
                          <a:effectLst/>
                          <a:latin typeface="+mn-lt"/>
                          <a:ea typeface="+mn-ea"/>
                          <a:cs typeface="+mn-cs"/>
                        </a:rPr>
                        <a:t>Estimation period: 1996q1 - 2008q4</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0" indent="0">
                        <a:buFont typeface="Arial" panose="020B0604020202020204" pitchFamily="34" charset="0"/>
                        <a:buNone/>
                      </a:pPr>
                      <a:br>
                        <a:rPr lang="en-US" sz="1800" i="0" kern="1200">
                          <a:solidFill>
                            <a:schemeClr val="dk1"/>
                          </a:solidFill>
                          <a:effectLst/>
                          <a:latin typeface="+mn-lt"/>
                          <a:ea typeface="+mn-ea"/>
                          <a:cs typeface="+mn-cs"/>
                        </a:rPr>
                      </a:br>
                      <a:endParaRPr lang="en-PL" sz="1000" i="0"/>
                    </a:p>
                  </a:txBody>
                  <a:tcPr/>
                </a:tc>
                <a:extLst>
                  <a:ext uri="{0D108BD9-81ED-4DB2-BD59-A6C34878D82A}">
                    <a16:rowId xmlns:a16="http://schemas.microsoft.com/office/drawing/2014/main" val="2587065188"/>
                  </a:ext>
                </a:extLst>
              </a:tr>
              <a:tr h="2884601">
                <a:tc vMerge="1">
                  <a:txBody>
                    <a:bodyPr/>
                    <a:lstStyle/>
                    <a:p>
                      <a:endParaRPr lang="en-P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600"/>
                        <a:t>  </a:t>
                      </a:r>
                      <a:r>
                        <a:rPr lang="en-US" sz="1600" err="1"/>
                        <a:t>Labour</a:t>
                      </a:r>
                      <a:r>
                        <a:rPr lang="en-US" sz="1600"/>
                        <a:t> force from 45+</a:t>
                      </a:r>
                    </a:p>
                    <a:p>
                      <a:endParaRPr lang="en-PL" sz="1600"/>
                    </a:p>
                  </a:txBody>
                  <a:tcPr/>
                </a:tc>
                <a:tc>
                  <a:txBody>
                    <a:bodyPr/>
                    <a:lstStyle/>
                    <a:p>
                      <a:pPr marL="285750" indent="-285750">
                        <a:buFont typeface="Arial" panose="020B0604020202020204" pitchFamily="34" charset="0"/>
                        <a:buChar char="•"/>
                      </a:pPr>
                      <a:endParaRPr lang="en-US" sz="1800" i="1"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1" kern="1200">
                        <a:solidFill>
                          <a:schemeClr val="dk1"/>
                        </a:solidFill>
                        <a:effectLst/>
                        <a:latin typeface="+mn-lt"/>
                        <a:ea typeface="+mn-ea"/>
                        <a:cs typeface="+mn-cs"/>
                      </a:endParaRPr>
                    </a:p>
                    <a:p>
                      <a:pPr marL="285750" indent="-285750">
                        <a:buFont typeface="Arial" panose="020B0604020202020204" pitchFamily="34" charset="0"/>
                        <a:buChar char="•"/>
                      </a:pPr>
                      <a:r>
                        <a:rPr lang="en-US" sz="1800" i="1" kern="1200">
                          <a:solidFill>
                            <a:schemeClr val="dk1"/>
                          </a:solidFill>
                          <a:effectLst/>
                          <a:latin typeface="+mn-lt"/>
                          <a:ea typeface="+mn-ea"/>
                          <a:cs typeface="+mn-cs"/>
                        </a:rPr>
                        <a:t>Adjusted </a:t>
                      </a:r>
                      <a:r>
                        <a:rPr lang="en-US" sz="1800" i="0" kern="1200">
                          <a:solidFill>
                            <a:schemeClr val="dk1"/>
                          </a:solidFill>
                          <a:effectLst/>
                          <a:latin typeface="+mn-lt"/>
                          <a:ea typeface="+mn-ea"/>
                          <a:cs typeface="+mn-cs"/>
                        </a:rPr>
                        <a:t>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a:t>
                      </a:r>
                      <a:r>
                        <a:rPr lang="en-US" sz="1800" i="1" kern="1200">
                          <a:solidFill>
                            <a:schemeClr val="dk1"/>
                          </a:solidFill>
                          <a:effectLst/>
                          <a:latin typeface="+mn-lt"/>
                          <a:ea typeface="+mn-ea"/>
                          <a:cs typeface="+mn-cs"/>
                        </a:rPr>
                        <a:t>= 0.32</a:t>
                      </a: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r>
                        <a:rPr lang="en-US" sz="1800" i="1" kern="1200">
                          <a:solidFill>
                            <a:schemeClr val="dk1"/>
                          </a:solidFill>
                          <a:effectLst/>
                          <a:latin typeface="+mn-lt"/>
                          <a:ea typeface="+mn-ea"/>
                          <a:cs typeface="+mn-cs"/>
                        </a:rPr>
                        <a:t>S.E. of equation = 0.007</a:t>
                      </a: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r>
                        <a:rPr lang="en-US" sz="1800" i="1" kern="1200">
                          <a:solidFill>
                            <a:schemeClr val="dk1"/>
                          </a:solidFill>
                          <a:effectLst/>
                          <a:latin typeface="+mn-lt"/>
                          <a:ea typeface="+mn-ea"/>
                          <a:cs typeface="+mn-cs"/>
                        </a:rPr>
                        <a:t>LM test (p-value) = 0.014</a:t>
                      </a: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r>
                        <a:rPr lang="en-US" sz="1800" i="1" kern="1200">
                          <a:solidFill>
                            <a:schemeClr val="dk1"/>
                          </a:solidFill>
                          <a:effectLst/>
                          <a:latin typeface="+mn-lt"/>
                          <a:ea typeface="+mn-ea"/>
                          <a:cs typeface="+mn-cs"/>
                        </a:rPr>
                        <a:t>Estimation period: 1996q1 - 2008q4</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a:p>
                  </a:txBody>
                  <a:tcPr/>
                </a:tc>
                <a:extLst>
                  <a:ext uri="{0D108BD9-81ED-4DB2-BD59-A6C34878D82A}">
                    <a16:rowId xmlns:a16="http://schemas.microsoft.com/office/drawing/2014/main" val="2994395265"/>
                  </a:ext>
                </a:extLst>
              </a:tr>
            </a:tbl>
          </a:graphicData>
        </a:graphic>
      </p:graphicFrame>
      <p:pic>
        <p:nvPicPr>
          <p:cNvPr id="4" name="Picture 3">
            <a:extLst>
              <a:ext uri="{FF2B5EF4-FFF2-40B4-BE49-F238E27FC236}">
                <a16:creationId xmlns:a16="http://schemas.microsoft.com/office/drawing/2014/main" id="{F96BC824-2112-4AC5-AA2E-BE89EDE4E009}"/>
              </a:ext>
            </a:extLst>
          </p:cNvPr>
          <p:cNvPicPr>
            <a:picLocks noChangeAspect="1"/>
          </p:cNvPicPr>
          <p:nvPr/>
        </p:nvPicPr>
        <p:blipFill>
          <a:blip r:embed="rId3"/>
          <a:stretch>
            <a:fillRect/>
          </a:stretch>
        </p:blipFill>
        <p:spPr>
          <a:xfrm>
            <a:off x="1201284" y="1236668"/>
            <a:ext cx="6194360" cy="2210993"/>
          </a:xfrm>
          <a:prstGeom prst="rect">
            <a:avLst/>
          </a:prstGeom>
        </p:spPr>
      </p:pic>
      <p:pic>
        <p:nvPicPr>
          <p:cNvPr id="7" name="Picture 6">
            <a:extLst>
              <a:ext uri="{FF2B5EF4-FFF2-40B4-BE49-F238E27FC236}">
                <a16:creationId xmlns:a16="http://schemas.microsoft.com/office/drawing/2014/main" id="{F33C6026-CEC4-45D3-A9FB-6578E4FEF8A3}"/>
              </a:ext>
            </a:extLst>
          </p:cNvPr>
          <p:cNvPicPr>
            <a:picLocks noChangeAspect="1"/>
          </p:cNvPicPr>
          <p:nvPr/>
        </p:nvPicPr>
        <p:blipFill>
          <a:blip r:embed="rId4"/>
          <a:stretch>
            <a:fillRect/>
          </a:stretch>
        </p:blipFill>
        <p:spPr>
          <a:xfrm>
            <a:off x="1201284" y="4470968"/>
            <a:ext cx="6194360" cy="1936210"/>
          </a:xfrm>
          <a:prstGeom prst="rect">
            <a:avLst/>
          </a:prstGeom>
        </p:spPr>
      </p:pic>
    </p:spTree>
    <p:extLst>
      <p:ext uri="{BB962C8B-B14F-4D97-AF65-F5344CB8AC3E}">
        <p14:creationId xmlns:p14="http://schemas.microsoft.com/office/powerpoint/2010/main" val="1408332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59A4768-7E51-D942-AA34-14EF8ABB68BB}"/>
              </a:ext>
            </a:extLst>
          </p:cNvPr>
          <p:cNvGraphicFramePr>
            <a:graphicFrameLocks noGrp="1"/>
          </p:cNvGraphicFramePr>
          <p:nvPr/>
        </p:nvGraphicFramePr>
        <p:xfrm>
          <a:off x="116571" y="71849"/>
          <a:ext cx="11936884" cy="6278880"/>
        </p:xfrm>
        <a:graphic>
          <a:graphicData uri="http://schemas.openxmlformats.org/drawingml/2006/table">
            <a:tbl>
              <a:tblPr firstRow="1" bandRow="1">
                <a:tableStyleId>{21E4AEA4-8DFA-4A89-87EB-49C32662AFE0}</a:tableStyleId>
              </a:tblPr>
              <a:tblGrid>
                <a:gridCol w="1811113">
                  <a:extLst>
                    <a:ext uri="{9D8B030D-6E8A-4147-A177-3AD203B41FA5}">
                      <a16:colId xmlns:a16="http://schemas.microsoft.com/office/drawing/2014/main" val="3856545624"/>
                    </a:ext>
                  </a:extLst>
                </a:gridCol>
                <a:gridCol w="4273611">
                  <a:extLst>
                    <a:ext uri="{9D8B030D-6E8A-4147-A177-3AD203B41FA5}">
                      <a16:colId xmlns:a16="http://schemas.microsoft.com/office/drawing/2014/main" val="3304469275"/>
                    </a:ext>
                  </a:extLst>
                </a:gridCol>
                <a:gridCol w="5852160">
                  <a:extLst>
                    <a:ext uri="{9D8B030D-6E8A-4147-A177-3AD203B41FA5}">
                      <a16:colId xmlns:a16="http://schemas.microsoft.com/office/drawing/2014/main" val="613090933"/>
                    </a:ext>
                  </a:extLst>
                </a:gridCol>
              </a:tblGrid>
              <a:tr h="353200">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436032336"/>
                  </a:ext>
                </a:extLst>
              </a:tr>
              <a:tr h="14805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b="1"/>
                        <a:t>I</a:t>
                      </a:r>
                      <a:r>
                        <a:rPr lang="en-US" b="1"/>
                        <a:t>V</a:t>
                      </a:r>
                      <a:r>
                        <a:rPr lang="en-PL" b="1"/>
                        <a:t>. Labour market</a:t>
                      </a:r>
                    </a:p>
                    <a:p>
                      <a:r>
                        <a:rPr lang="en-PL"/>
                        <a:t> </a:t>
                      </a:r>
                    </a:p>
                  </a:txBody>
                  <a:tcPr/>
                </a:tc>
                <a:tc>
                  <a:txBody>
                    <a:bodyPr/>
                    <a:lstStyle/>
                    <a:p>
                      <a:endParaRPr lang="en-PL"/>
                    </a:p>
                  </a:txBody>
                  <a:tcPr/>
                </a:tc>
                <a:tc>
                  <a:txBody>
                    <a:bodyPr/>
                    <a:lstStyle/>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WAGE_N - gross nominal average wage in the economy, </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TFP_TREND - trend total factor productivity, </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CPI - consumer price index,</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GR_VAT_TR - effective rate of VAT, </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W_ENER - weight of energy prices in CPI basket, </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W_CORE - weight of core inflation in CPI basket,</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GR_EXT_TR - effective rate of excise duties, </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GR_GAM_TR - effective rate of gambling taxes,</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UNRATE - unemployment rate,</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RR_UNRATE - replacement rate for unemployed (including unemployment benefits), </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GR_PIT_TR - effective rate of personal income tax,</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GR_HC_TR - effective rate of compulsory health care contribution,</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GR_EMP_TR - effective rate of social security contributions paid by employees, </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GR_CORP_TR - effective rate of social security contributions paid by employers, </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RR_REM - replacement rate for remittances,</a:t>
                      </a:r>
                    </a:p>
                    <a:p>
                      <a:pPr marL="285750" indent="-285750" algn="just">
                        <a:buFont typeface="Arial" panose="020B0604020202020204" pitchFamily="34" charset="0"/>
                        <a:buChar char="•"/>
                      </a:pPr>
                      <a:r>
                        <a:rPr lang="en-US" sz="1600" i="0" kern="1200">
                          <a:solidFill>
                            <a:schemeClr val="dk1"/>
                          </a:solidFill>
                          <a:effectLst/>
                          <a:latin typeface="+mn-lt"/>
                          <a:ea typeface="+mn-ea"/>
                          <a:cs typeface="+mn-cs"/>
                        </a:rPr>
                        <a:t>POP_Y - population 15-24, POP - total population,</a:t>
                      </a:r>
                    </a:p>
                    <a:p>
                      <a:pPr marL="285750" indent="-285750" algn="l">
                        <a:buFont typeface="Arial" panose="020B0604020202020204" pitchFamily="34" charset="0"/>
                        <a:buChar char="•"/>
                      </a:pPr>
                      <a:r>
                        <a:rPr lang="en-US" sz="1600" i="0" kern="1200">
                          <a:solidFill>
                            <a:schemeClr val="dk1"/>
                          </a:solidFill>
                          <a:effectLst/>
                          <a:latin typeface="+mn-lt"/>
                          <a:ea typeface="+mn-ea"/>
                          <a:cs typeface="+mn-cs"/>
                        </a:rPr>
                        <a:t>MINW - relation of minimum wage to the average gross nominal wage in the economy,</a:t>
                      </a:r>
                      <a:br>
                        <a:rPr lang="en-US" sz="16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200"/>
                    </a:p>
                  </a:txBody>
                  <a:tcPr/>
                </a:tc>
                <a:extLst>
                  <a:ext uri="{0D108BD9-81ED-4DB2-BD59-A6C34878D82A}">
                    <a16:rowId xmlns:a16="http://schemas.microsoft.com/office/drawing/2014/main" val="30807577"/>
                  </a:ext>
                </a:extLst>
              </a:tr>
            </a:tbl>
          </a:graphicData>
        </a:graphic>
      </p:graphicFrame>
      <p:pic>
        <p:nvPicPr>
          <p:cNvPr id="6" name="Picture 5">
            <a:extLst>
              <a:ext uri="{FF2B5EF4-FFF2-40B4-BE49-F238E27FC236}">
                <a16:creationId xmlns:a16="http://schemas.microsoft.com/office/drawing/2014/main" id="{947368FF-C655-40AD-B904-897A36354347}"/>
              </a:ext>
            </a:extLst>
          </p:cNvPr>
          <p:cNvPicPr>
            <a:picLocks noChangeAspect="1"/>
          </p:cNvPicPr>
          <p:nvPr/>
        </p:nvPicPr>
        <p:blipFill>
          <a:blip r:embed="rId3"/>
          <a:stretch>
            <a:fillRect/>
          </a:stretch>
        </p:blipFill>
        <p:spPr>
          <a:xfrm>
            <a:off x="889842" y="1726774"/>
            <a:ext cx="5206158" cy="1900151"/>
          </a:xfrm>
          <a:prstGeom prst="rect">
            <a:avLst/>
          </a:prstGeom>
        </p:spPr>
      </p:pic>
    </p:spTree>
    <p:extLst>
      <p:ext uri="{BB962C8B-B14F-4D97-AF65-F5344CB8AC3E}">
        <p14:creationId xmlns:p14="http://schemas.microsoft.com/office/powerpoint/2010/main" val="2145296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5FA32C-E956-3043-AF40-747CA4BE5937}"/>
              </a:ext>
            </a:extLst>
          </p:cNvPr>
          <p:cNvSpPr txBox="1"/>
          <p:nvPr/>
        </p:nvSpPr>
        <p:spPr>
          <a:xfrm>
            <a:off x="1109330" y="302113"/>
            <a:ext cx="6758838" cy="523220"/>
          </a:xfrm>
          <a:prstGeom prst="rect">
            <a:avLst/>
          </a:prstGeom>
          <a:noFill/>
        </p:spPr>
        <p:txBody>
          <a:bodyPr wrap="none" rtlCol="0">
            <a:spAutoFit/>
          </a:bodyPr>
          <a:lstStyle/>
          <a:p>
            <a:r>
              <a:rPr lang="en-PL" sz="2800" b="1"/>
              <a:t>II. MODEL DEVELOPMENT PROCESS</a:t>
            </a:r>
          </a:p>
        </p:txBody>
      </p:sp>
      <p:graphicFrame>
        <p:nvGraphicFramePr>
          <p:cNvPr id="3" name="Table 3">
            <a:extLst>
              <a:ext uri="{FF2B5EF4-FFF2-40B4-BE49-F238E27FC236}">
                <a16:creationId xmlns:a16="http://schemas.microsoft.com/office/drawing/2014/main" id="{E36751B3-A6B7-2242-951B-0AFA88E2BB63}"/>
              </a:ext>
            </a:extLst>
          </p:cNvPr>
          <p:cNvGraphicFramePr>
            <a:graphicFrameLocks noGrp="1"/>
          </p:cNvGraphicFramePr>
          <p:nvPr>
            <p:extLst>
              <p:ext uri="{D42A27DB-BD31-4B8C-83A1-F6EECF244321}">
                <p14:modId xmlns:p14="http://schemas.microsoft.com/office/powerpoint/2010/main" val="42182499"/>
              </p:ext>
            </p:extLst>
          </p:nvPr>
        </p:nvGraphicFramePr>
        <p:xfrm>
          <a:off x="1213005" y="1180223"/>
          <a:ext cx="9765990" cy="5052636"/>
        </p:xfrm>
        <a:graphic>
          <a:graphicData uri="http://schemas.openxmlformats.org/drawingml/2006/table">
            <a:tbl>
              <a:tblPr firstRow="1" bandRow="1">
                <a:tableStyleId>{21E4AEA4-8DFA-4A89-87EB-49C32662AFE0}</a:tableStyleId>
              </a:tblPr>
              <a:tblGrid>
                <a:gridCol w="835746">
                  <a:extLst>
                    <a:ext uri="{9D8B030D-6E8A-4147-A177-3AD203B41FA5}">
                      <a16:colId xmlns:a16="http://schemas.microsoft.com/office/drawing/2014/main" val="868330358"/>
                    </a:ext>
                  </a:extLst>
                </a:gridCol>
                <a:gridCol w="4582920">
                  <a:extLst>
                    <a:ext uri="{9D8B030D-6E8A-4147-A177-3AD203B41FA5}">
                      <a16:colId xmlns:a16="http://schemas.microsoft.com/office/drawing/2014/main" val="348996766"/>
                    </a:ext>
                  </a:extLst>
                </a:gridCol>
                <a:gridCol w="4347324">
                  <a:extLst>
                    <a:ext uri="{9D8B030D-6E8A-4147-A177-3AD203B41FA5}">
                      <a16:colId xmlns:a16="http://schemas.microsoft.com/office/drawing/2014/main" val="3784523330"/>
                    </a:ext>
                  </a:extLst>
                </a:gridCol>
              </a:tblGrid>
              <a:tr h="467286">
                <a:tc>
                  <a:txBody>
                    <a:bodyPr/>
                    <a:lstStyle/>
                    <a:p>
                      <a:r>
                        <a:rPr lang="en-PL" sz="1600">
                          <a:latin typeface="+mn-lt"/>
                        </a:rPr>
                        <a:t>YEAR</a:t>
                      </a:r>
                    </a:p>
                  </a:txBody>
                  <a:tcPr/>
                </a:tc>
                <a:tc>
                  <a:txBody>
                    <a:bodyPr/>
                    <a:lstStyle/>
                    <a:p>
                      <a:r>
                        <a:rPr lang="en-PL" sz="1600">
                          <a:latin typeface="+mn-lt"/>
                        </a:rPr>
                        <a:t>CONTENT</a:t>
                      </a:r>
                    </a:p>
                  </a:txBody>
                  <a:tcPr/>
                </a:tc>
                <a:tc>
                  <a:txBody>
                    <a:bodyPr/>
                    <a:lstStyle/>
                    <a:p>
                      <a:r>
                        <a:rPr lang="en-PL" sz="1600">
                          <a:latin typeface="+mn-lt"/>
                        </a:rPr>
                        <a:t>COMMENTS</a:t>
                      </a:r>
                    </a:p>
                  </a:txBody>
                  <a:tcPr/>
                </a:tc>
                <a:extLst>
                  <a:ext uri="{0D108BD9-81ED-4DB2-BD59-A6C34878D82A}">
                    <a16:rowId xmlns:a16="http://schemas.microsoft.com/office/drawing/2014/main" val="118326484"/>
                  </a:ext>
                </a:extLst>
              </a:tr>
              <a:tr h="467286">
                <a:tc>
                  <a:txBody>
                    <a:bodyPr/>
                    <a:lstStyle/>
                    <a:p>
                      <a:r>
                        <a:rPr lang="en-PL" sz="1600">
                          <a:latin typeface="+mn-lt"/>
                        </a:rPr>
                        <a:t>2005</a:t>
                      </a:r>
                    </a:p>
                  </a:txBody>
                  <a:tcPr/>
                </a:tc>
                <a:tc>
                  <a:txBody>
                    <a:bodyPr/>
                    <a:lstStyle/>
                    <a:p>
                      <a:r>
                        <a:rPr lang="en-PL" sz="1600">
                          <a:latin typeface="+mn-lt"/>
                        </a:rPr>
                        <a:t>   Estimation of ECMOD model</a:t>
                      </a:r>
                    </a:p>
                  </a:txBody>
                  <a:tcPr/>
                </a:tc>
                <a:tc>
                  <a:txBody>
                    <a:bodyPr/>
                    <a:lstStyle/>
                    <a:p>
                      <a:r>
                        <a:rPr lang="en-PL" sz="1600">
                          <a:latin typeface="+mn-lt"/>
                        </a:rPr>
                        <a:t>   This is the orginal model of NECMOD model</a:t>
                      </a:r>
                    </a:p>
                  </a:txBody>
                  <a:tcPr/>
                </a:tc>
                <a:extLst>
                  <a:ext uri="{0D108BD9-81ED-4DB2-BD59-A6C34878D82A}">
                    <a16:rowId xmlns:a16="http://schemas.microsoft.com/office/drawing/2014/main" val="1193448100"/>
                  </a:ext>
                </a:extLst>
              </a:tr>
              <a:tr h="852997">
                <a:tc>
                  <a:txBody>
                    <a:bodyPr/>
                    <a:lstStyle/>
                    <a:p>
                      <a:r>
                        <a:rPr lang="en-PL" sz="1600">
                          <a:latin typeface="+mn-lt"/>
                        </a:rPr>
                        <a:t>2008</a:t>
                      </a:r>
                    </a:p>
                  </a:txBody>
                  <a:tcPr/>
                </a:tc>
                <a:tc>
                  <a:txBody>
                    <a:bodyPr/>
                    <a:lstStyle/>
                    <a:p>
                      <a:r>
                        <a:rPr lang="en-PL" sz="1600">
                          <a:latin typeface="+mn-lt"/>
                        </a:rPr>
                        <a:t>   Developed ECMOD to be NECMOD</a:t>
                      </a:r>
                    </a:p>
                  </a:txBody>
                  <a:tcPr/>
                </a:tc>
                <a:tc>
                  <a:txBody>
                    <a:bodyPr/>
                    <a:lstStyle/>
                    <a:p>
                      <a:pPr indent="180340" algn="l">
                        <a:lnSpc>
                          <a:spcPct val="150000"/>
                        </a:lnSpc>
                      </a:pPr>
                      <a:r>
                        <a:rPr lang="vi-VN" sz="1600">
                          <a:effectLst/>
                          <a:latin typeface="+mn-lt"/>
                          <a:ea typeface="Calibri" panose="020F0502020204030204" pitchFamily="34" charset="0"/>
                          <a:cs typeface="Times New Roman" panose="02020603050405020304" pitchFamily="18" charset="0"/>
                        </a:rPr>
                        <a:t>The first version of the NECMOD which is    developed from ECMOD model</a:t>
                      </a:r>
                      <a:endParaRPr lang="en-PL" sz="1600">
                        <a:effectLst/>
                        <a:latin typeface="+mn-lt"/>
                        <a:ea typeface="Calibri" panose="020F0502020204030204" pitchFamily="34" charset="0"/>
                        <a:cs typeface="Times New Roman" panose="02020603050405020304" pitchFamily="18" charset="0"/>
                      </a:endParaRPr>
                    </a:p>
                    <a:p>
                      <a:pPr indent="180340" algn="just">
                        <a:lnSpc>
                          <a:spcPct val="150000"/>
                        </a:lnSpc>
                      </a:pPr>
                      <a:r>
                        <a:rPr lang="vi-VN" sz="1600">
                          <a:effectLst/>
                          <a:latin typeface="+mn-lt"/>
                          <a:ea typeface="Calibri" panose="020F0502020204030204" pitchFamily="34" charset="0"/>
                          <a:cs typeface="Times New Roman" panose="02020603050405020304" pitchFamily="18" charset="0"/>
                        </a:rPr>
                        <a:t> </a:t>
                      </a:r>
                      <a:endParaRPr lang="en-PL"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2623267"/>
                  </a:ext>
                </a:extLst>
              </a:tr>
              <a:tr h="865919">
                <a:tc>
                  <a:txBody>
                    <a:bodyPr/>
                    <a:lstStyle/>
                    <a:p>
                      <a:r>
                        <a:rPr lang="en-PL" sz="1600">
                          <a:latin typeface="+mn-lt"/>
                        </a:rPr>
                        <a:t>2009</a:t>
                      </a:r>
                    </a:p>
                  </a:txBody>
                  <a:tcPr/>
                </a:tc>
                <a:tc>
                  <a:txBody>
                    <a:bodyPr/>
                    <a:lstStyle/>
                    <a:p>
                      <a:pPr indent="180340" algn="l">
                        <a:lnSpc>
                          <a:spcPct val="150000"/>
                        </a:lnSpc>
                      </a:pPr>
                      <a:r>
                        <a:rPr lang="vi-VN" sz="1600">
                          <a:effectLst/>
                          <a:latin typeface="+mn-lt"/>
                          <a:ea typeface="Calibri" panose="020F0502020204030204" pitchFamily="34" charset="0"/>
                          <a:cs typeface="Times New Roman" panose="02020603050405020304" pitchFamily="18" charset="0"/>
                        </a:rPr>
                        <a:t>Re-estimation of NECMOD model, and NBP have been using this model till now</a:t>
                      </a:r>
                      <a:endParaRPr lang="en-PL"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pPr>
                      <a:r>
                        <a:rPr lang="vi-VN" sz="1600">
                          <a:effectLst/>
                          <a:latin typeface="+mn-lt"/>
                          <a:ea typeface="Calibri" panose="020F0502020204030204" pitchFamily="34" charset="0"/>
                          <a:cs typeface="Times New Roman" panose="02020603050405020304" pitchFamily="18" charset="0"/>
                        </a:rPr>
                        <a:t>Changes to the foreign trade block</a:t>
                      </a:r>
                      <a:endParaRPr lang="en-PL"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709361"/>
                  </a:ext>
                </a:extLst>
              </a:tr>
              <a:tr h="865919">
                <a:tc>
                  <a:txBody>
                    <a:bodyPr/>
                    <a:lstStyle/>
                    <a:p>
                      <a:r>
                        <a:rPr lang="en-PL" sz="1600">
                          <a:latin typeface="+mn-lt"/>
                        </a:rPr>
                        <a:t>2010</a:t>
                      </a:r>
                    </a:p>
                  </a:txBody>
                  <a:tcPr/>
                </a:tc>
                <a:tc>
                  <a:txBody>
                    <a:bodyPr/>
                    <a:lstStyle/>
                    <a:p>
                      <a:pPr indent="180340" algn="just">
                        <a:lnSpc>
                          <a:spcPct val="150000"/>
                        </a:lnSpc>
                      </a:pPr>
                      <a:r>
                        <a:rPr lang="vi-VN" sz="1600">
                          <a:effectLst/>
                          <a:latin typeface="+mn-lt"/>
                          <a:ea typeface="Calibri" panose="020F0502020204030204" pitchFamily="34" charset="0"/>
                          <a:cs typeface="Times New Roman" panose="02020603050405020304" pitchFamily="18" charset="0"/>
                        </a:rPr>
                        <a:t>Re-estimation of NECMOD model</a:t>
                      </a:r>
                      <a:endParaRPr lang="en-PL"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pPr>
                      <a:r>
                        <a:rPr lang="vi-VN" sz="1600">
                          <a:effectLst/>
                          <a:latin typeface="+mn-lt"/>
                          <a:ea typeface="Calibri" panose="020F0502020204030204" pitchFamily="34" charset="0"/>
                          <a:cs typeface="Times New Roman" panose="02020603050405020304" pitchFamily="18" charset="0"/>
                        </a:rPr>
                        <a:t>Chages to prices block, new corporate investment equation</a:t>
                      </a:r>
                      <a:endParaRPr lang="en-PL"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115340"/>
                  </a:ext>
                </a:extLst>
              </a:tr>
              <a:tr h="865919">
                <a:tc>
                  <a:txBody>
                    <a:bodyPr/>
                    <a:lstStyle/>
                    <a:p>
                      <a:r>
                        <a:rPr lang="en-PL" sz="1600">
                          <a:latin typeface="+mn-lt"/>
                        </a:rPr>
                        <a:t>2011</a:t>
                      </a:r>
                    </a:p>
                  </a:txBody>
                  <a:tcPr/>
                </a:tc>
                <a:tc>
                  <a:txBody>
                    <a:bodyPr/>
                    <a:lstStyle/>
                    <a:p>
                      <a:pPr indent="180340" algn="just">
                        <a:lnSpc>
                          <a:spcPct val="150000"/>
                        </a:lnSpc>
                      </a:pPr>
                      <a:r>
                        <a:rPr lang="vi-VN" sz="1600">
                          <a:effectLst/>
                          <a:latin typeface="+mn-lt"/>
                          <a:ea typeface="Calibri" panose="020F0502020204030204" pitchFamily="34" charset="0"/>
                          <a:cs typeface="Times New Roman" panose="02020603050405020304" pitchFamily="18" charset="0"/>
                        </a:rPr>
                        <a:t>Re-estimation of NECMOD model</a:t>
                      </a:r>
                      <a:endParaRPr lang="en-PL"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pPr>
                      <a:r>
                        <a:rPr lang="vi-VN" sz="1600">
                          <a:effectLst/>
                          <a:latin typeface="+mn-lt"/>
                          <a:ea typeface="Calibri" panose="020F0502020204030204" pitchFamily="34" charset="0"/>
                          <a:cs typeface="Times New Roman" panose="02020603050405020304" pitchFamily="18" charset="0"/>
                        </a:rPr>
                        <a:t>Chages to prices block, including the hysteresis</a:t>
                      </a:r>
                      <a:endParaRPr lang="en-PL"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3360008"/>
                  </a:ext>
                </a:extLst>
              </a:tr>
              <a:tr h="467286">
                <a:tc>
                  <a:txBody>
                    <a:bodyPr/>
                    <a:lstStyle/>
                    <a:p>
                      <a:r>
                        <a:rPr lang="en-PL" sz="1600">
                          <a:latin typeface="+mn-lt"/>
                        </a:rPr>
                        <a:t>2012</a:t>
                      </a:r>
                    </a:p>
                  </a:txBody>
                  <a:tcPr/>
                </a:tc>
                <a:tc>
                  <a:txBody>
                    <a:bodyPr/>
                    <a:lstStyle/>
                    <a:p>
                      <a:pPr indent="180340" algn="just">
                        <a:lnSpc>
                          <a:spcPct val="150000"/>
                        </a:lnSpc>
                      </a:pPr>
                      <a:r>
                        <a:rPr lang="vi-VN" sz="1600">
                          <a:effectLst/>
                          <a:latin typeface="+mn-lt"/>
                          <a:ea typeface="Calibri" panose="020F0502020204030204" pitchFamily="34" charset="0"/>
                          <a:cs typeface="Times New Roman" panose="02020603050405020304" pitchFamily="18" charset="0"/>
                        </a:rPr>
                        <a:t>Re-estimation of NECMOD model</a:t>
                      </a:r>
                      <a:endParaRPr lang="en-PL"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indent="180340" algn="just">
                        <a:lnSpc>
                          <a:spcPct val="150000"/>
                        </a:lnSpc>
                      </a:pPr>
                      <a:r>
                        <a:rPr lang="vi-VN" sz="1600">
                          <a:effectLst/>
                          <a:latin typeface="+mn-lt"/>
                          <a:ea typeface="Calibri" panose="020F0502020204030204" pitchFamily="34" charset="0"/>
                          <a:cs typeface="Times New Roman" panose="02020603050405020304" pitchFamily="18" charset="0"/>
                        </a:rPr>
                        <a:t>Respecification of labour participation block</a:t>
                      </a:r>
                      <a:endParaRPr lang="en-PL"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6162610"/>
                  </a:ext>
                </a:extLst>
              </a:tr>
            </a:tbl>
          </a:graphicData>
        </a:graphic>
      </p:graphicFrame>
    </p:spTree>
    <p:extLst>
      <p:ext uri="{BB962C8B-B14F-4D97-AF65-F5344CB8AC3E}">
        <p14:creationId xmlns:p14="http://schemas.microsoft.com/office/powerpoint/2010/main" val="846645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59A4768-7E51-D942-AA34-14EF8ABB68BB}"/>
              </a:ext>
            </a:extLst>
          </p:cNvPr>
          <p:cNvGraphicFramePr>
            <a:graphicFrameLocks noGrp="1"/>
          </p:cNvGraphicFramePr>
          <p:nvPr/>
        </p:nvGraphicFramePr>
        <p:xfrm>
          <a:off x="116571" y="71849"/>
          <a:ext cx="11936884" cy="6949440"/>
        </p:xfrm>
        <a:graphic>
          <a:graphicData uri="http://schemas.openxmlformats.org/drawingml/2006/table">
            <a:tbl>
              <a:tblPr firstRow="1" bandRow="1">
                <a:tableStyleId>{21E4AEA4-8DFA-4A89-87EB-49C32662AFE0}</a:tableStyleId>
              </a:tblPr>
              <a:tblGrid>
                <a:gridCol w="1811113">
                  <a:extLst>
                    <a:ext uri="{9D8B030D-6E8A-4147-A177-3AD203B41FA5}">
                      <a16:colId xmlns:a16="http://schemas.microsoft.com/office/drawing/2014/main" val="3856545624"/>
                    </a:ext>
                  </a:extLst>
                </a:gridCol>
                <a:gridCol w="4273611">
                  <a:extLst>
                    <a:ext uri="{9D8B030D-6E8A-4147-A177-3AD203B41FA5}">
                      <a16:colId xmlns:a16="http://schemas.microsoft.com/office/drawing/2014/main" val="3304469275"/>
                    </a:ext>
                  </a:extLst>
                </a:gridCol>
                <a:gridCol w="5852160">
                  <a:extLst>
                    <a:ext uri="{9D8B030D-6E8A-4147-A177-3AD203B41FA5}">
                      <a16:colId xmlns:a16="http://schemas.microsoft.com/office/drawing/2014/main" val="613090933"/>
                    </a:ext>
                  </a:extLst>
                </a:gridCol>
              </a:tblGrid>
              <a:tr h="357166">
                <a:tc>
                  <a:txBody>
                    <a:bodyPr/>
                    <a:lstStyle/>
                    <a:p>
                      <a:r>
                        <a:rPr lang="en-PL"/>
                        <a:t>Sector</a:t>
                      </a:r>
                    </a:p>
                  </a:txBody>
                  <a:tcPr/>
                </a:tc>
                <a:tc>
                  <a:txBody>
                    <a:bodyPr/>
                    <a:lstStyle/>
                    <a:p>
                      <a:r>
                        <a:rPr lang="en-PL"/>
                        <a:t>Equations</a:t>
                      </a:r>
                    </a:p>
                  </a:txBody>
                  <a:tcPr/>
                </a:tc>
                <a:tc>
                  <a:txBody>
                    <a:bodyPr/>
                    <a:lstStyle/>
                    <a:p>
                      <a:r>
                        <a:rPr lang="en-PL" i="0"/>
                        <a:t>Variables</a:t>
                      </a:r>
                    </a:p>
                  </a:txBody>
                  <a:tcPr/>
                </a:tc>
                <a:extLst>
                  <a:ext uri="{0D108BD9-81ED-4DB2-BD59-A6C34878D82A}">
                    <a16:rowId xmlns:a16="http://schemas.microsoft.com/office/drawing/2014/main" val="436032336"/>
                  </a:ext>
                </a:extLst>
              </a:tr>
              <a:tr h="40181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b="1"/>
                        <a:t>I</a:t>
                      </a:r>
                      <a:r>
                        <a:rPr lang="en-US" b="1"/>
                        <a:t>V</a:t>
                      </a:r>
                      <a:r>
                        <a:rPr lang="en-PL" b="1"/>
                        <a:t>. Labour market</a:t>
                      </a:r>
                    </a:p>
                    <a:p>
                      <a:r>
                        <a:rPr lang="en-PL"/>
                        <a:t> </a:t>
                      </a:r>
                    </a:p>
                  </a:txBody>
                  <a:tcPr/>
                </a:tc>
                <a:tc>
                  <a:txBody>
                    <a:bodyPr/>
                    <a:lstStyle/>
                    <a:p>
                      <a:endParaRPr lang="en-PL"/>
                    </a:p>
                  </a:txBody>
                  <a:tcPr/>
                </a:tc>
                <a:tc>
                  <a:txBody>
                    <a:bodyPr/>
                    <a:lstStyle/>
                    <a:p>
                      <a:pPr marL="285750" indent="-285750" algn="l">
                        <a:buFont typeface="Arial" panose="020B0604020202020204" pitchFamily="34" charset="0"/>
                        <a:buChar char="•"/>
                      </a:pPr>
                      <a:r>
                        <a:rPr lang="en-US" sz="1800" i="0" kern="1200">
                          <a:solidFill>
                            <a:schemeClr val="dk1"/>
                          </a:solidFill>
                          <a:effectLst/>
                          <a:latin typeface="+mn-lt"/>
                          <a:ea typeface="+mn-ea"/>
                          <a:cs typeface="+mn-cs"/>
                        </a:rPr>
                        <a:t>NAWRU - non-accelerating wage inflation rate of unemployment, </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PVA - value added deflator, </a:t>
                      </a:r>
                    </a:p>
                    <a:p>
                      <a:pPr marL="285750" indent="-285750" algn="l">
                        <a:buFont typeface="Arial" panose="020B0604020202020204" pitchFamily="34" charset="0"/>
                        <a:buChar char="•"/>
                      </a:pPr>
                      <a:r>
                        <a:rPr lang="en-US" sz="1800" i="0" kern="1200" err="1">
                          <a:solidFill>
                            <a:schemeClr val="dk1"/>
                          </a:solidFill>
                          <a:effectLst/>
                          <a:latin typeface="+mn-lt"/>
                          <a:ea typeface="+mn-ea"/>
                          <a:cs typeface="+mn-cs"/>
                        </a:rPr>
                        <a:t>DxxQy</a:t>
                      </a:r>
                      <a:r>
                        <a:rPr lang="en-US" sz="1800" i="0" kern="1200">
                          <a:solidFill>
                            <a:schemeClr val="dk1"/>
                          </a:solidFill>
                          <a:effectLst/>
                          <a:latin typeface="+mn-lt"/>
                          <a:ea typeface="+mn-ea"/>
                          <a:cs typeface="+mn-cs"/>
                        </a:rPr>
                        <a:t> - shift dummy variable where xx</a:t>
                      </a:r>
                      <a:br>
                        <a:rPr lang="en-US" sz="1800" i="0" kern="1200">
                          <a:solidFill>
                            <a:schemeClr val="dk1"/>
                          </a:solidFill>
                          <a:effectLst/>
                          <a:latin typeface="+mn-lt"/>
                          <a:ea typeface="+mn-ea"/>
                          <a:cs typeface="+mn-cs"/>
                        </a:rPr>
                      </a:br>
                      <a:r>
                        <a:rPr lang="en-US" sz="1800" i="0" kern="1200">
                          <a:solidFill>
                            <a:schemeClr val="dk1"/>
                          </a:solidFill>
                          <a:effectLst/>
                          <a:latin typeface="+mn-lt"/>
                          <a:ea typeface="+mn-ea"/>
                          <a:cs typeface="+mn-cs"/>
                        </a:rPr>
                        <a:t>means year and y denotes quarter when the shift takes place, </a:t>
                      </a:r>
                    </a:p>
                    <a:p>
                      <a:pPr marL="285750" indent="-285750" algn="l">
                        <a:buFont typeface="Arial" panose="020B0604020202020204" pitchFamily="34" charset="0"/>
                        <a:buChar char="•"/>
                      </a:pPr>
                      <a:r>
                        <a:rPr lang="en-US" sz="1800" i="0" kern="1200" err="1">
                          <a:solidFill>
                            <a:schemeClr val="dk1"/>
                          </a:solidFill>
                          <a:effectLst/>
                          <a:latin typeface="+mn-lt"/>
                          <a:ea typeface="+mn-ea"/>
                          <a:cs typeface="+mn-cs"/>
                        </a:rPr>
                        <a:t>PIMPc</a:t>
                      </a:r>
                      <a:r>
                        <a:rPr lang="en-US" sz="1800" i="0" kern="1200">
                          <a:solidFill>
                            <a:schemeClr val="dk1"/>
                          </a:solidFill>
                          <a:effectLst/>
                          <a:latin typeface="+mn-lt"/>
                          <a:ea typeface="+mn-ea"/>
                          <a:cs typeface="+mn-cs"/>
                        </a:rPr>
                        <a:t> -imports prices corrected for the equilibrium exchange rate</a:t>
                      </a:r>
                      <a:br>
                        <a:rPr lang="en-US" sz="1800" i="0" kern="1200">
                          <a:solidFill>
                            <a:schemeClr val="dk1"/>
                          </a:solidFill>
                          <a:effectLst/>
                          <a:latin typeface="+mn-lt"/>
                          <a:ea typeface="+mn-ea"/>
                          <a:cs typeface="+mn-cs"/>
                        </a:rPr>
                      </a:br>
                      <a:r>
                        <a:rPr lang="en-US" sz="1800" i="0" kern="1200">
                          <a:solidFill>
                            <a:schemeClr val="dk1"/>
                          </a:solidFill>
                          <a:effectLst/>
                          <a:latin typeface="+mn-lt"/>
                          <a:ea typeface="+mn-ea"/>
                          <a:cs typeface="+mn-cs"/>
                        </a:rPr>
                        <a:t>fluctuations, </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GR_TAR_TR - effective rate of import duties, </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EMP_A - employment in agriculture, </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LF - </a:t>
                      </a:r>
                      <a:r>
                        <a:rPr lang="en-US" sz="1800" i="0" kern="1200" err="1">
                          <a:solidFill>
                            <a:schemeClr val="dk1"/>
                          </a:solidFill>
                          <a:effectLst/>
                          <a:latin typeface="+mn-lt"/>
                          <a:ea typeface="+mn-ea"/>
                          <a:cs typeface="+mn-cs"/>
                        </a:rPr>
                        <a:t>labour</a:t>
                      </a:r>
                      <a:r>
                        <a:rPr lang="en-US" sz="1800" i="0" kern="1200">
                          <a:solidFill>
                            <a:schemeClr val="dk1"/>
                          </a:solidFill>
                          <a:effectLst/>
                          <a:latin typeface="+mn-lt"/>
                          <a:ea typeface="+mn-ea"/>
                          <a:cs typeface="+mn-cs"/>
                        </a:rPr>
                        <a:t> force,</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KN - net productive capital,</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TFP_TREND - trend total factor productivity,</a:t>
                      </a:r>
                      <a:br>
                        <a:rPr lang="en-US" sz="1800" i="0" kern="1200">
                          <a:solidFill>
                            <a:schemeClr val="dk1"/>
                          </a:solidFill>
                          <a:effectLst/>
                          <a:latin typeface="+mn-lt"/>
                          <a:ea typeface="+mn-ea"/>
                          <a:cs typeface="+mn-cs"/>
                        </a:rPr>
                      </a:br>
                      <a:endParaRPr lang="en-PL" sz="1200" i="0"/>
                    </a:p>
                  </a:txBody>
                  <a:tcPr/>
                </a:tc>
                <a:extLst>
                  <a:ext uri="{0D108BD9-81ED-4DB2-BD59-A6C34878D82A}">
                    <a16:rowId xmlns:a16="http://schemas.microsoft.com/office/drawing/2014/main" val="30807577"/>
                  </a:ext>
                </a:extLst>
              </a:tr>
              <a:tr h="2410869">
                <a:tc>
                  <a:txBody>
                    <a:bodyPr/>
                    <a:lstStyle/>
                    <a:p>
                      <a:endParaRPr lang="en-PL"/>
                    </a:p>
                  </a:txBody>
                  <a:tcPr/>
                </a:tc>
                <a:tc>
                  <a:txBody>
                    <a:bodyPr/>
                    <a:lstStyle/>
                    <a:p>
                      <a:endParaRPr lang="en-PL"/>
                    </a:p>
                  </a:txBody>
                  <a:tcPr/>
                </a:tc>
                <a:tc>
                  <a:txBody>
                    <a:bodyPr/>
                    <a:lstStyle/>
                    <a:p>
                      <a:pPr marL="285750" indent="-285750" algn="l">
                        <a:buFont typeface="Arial" panose="020B0604020202020204" pitchFamily="34" charset="0"/>
                        <a:buChar char="•"/>
                      </a:pPr>
                      <a:r>
                        <a:rPr lang="en-US" sz="1800" i="0" kern="1200">
                          <a:solidFill>
                            <a:schemeClr val="dk1"/>
                          </a:solidFill>
                          <a:effectLst/>
                          <a:latin typeface="+mn-lt"/>
                          <a:ea typeface="+mn-ea"/>
                          <a:cs typeface="+mn-cs"/>
                        </a:rPr>
                        <a:t>Adjusted 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 0.74</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S.E. of equation = 0.007</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LM test (p-value) = 0.001</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Estimation period: 1996q1 - 2008q4</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ULCNA - unit </a:t>
                      </a:r>
                      <a:r>
                        <a:rPr lang="en-US" sz="1800" i="0" kern="1200" err="1">
                          <a:solidFill>
                            <a:schemeClr val="dk1"/>
                          </a:solidFill>
                          <a:effectLst/>
                          <a:latin typeface="+mn-lt"/>
                          <a:ea typeface="+mn-ea"/>
                          <a:cs typeface="+mn-cs"/>
                        </a:rPr>
                        <a:t>labour</a:t>
                      </a:r>
                      <a:r>
                        <a:rPr lang="en-US" sz="1800" i="0" kern="1200">
                          <a:solidFill>
                            <a:schemeClr val="dk1"/>
                          </a:solidFill>
                          <a:effectLst/>
                          <a:latin typeface="+mn-lt"/>
                          <a:ea typeface="+mn-ea"/>
                          <a:cs typeface="+mn-cs"/>
                        </a:rPr>
                        <a:t> costs in non-agriculture, </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GDP - gross domestic product, </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EMP_NA - non-agriculture employment</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200" i="0"/>
                    </a:p>
                  </a:txBody>
                  <a:tcPr/>
                </a:tc>
                <a:extLst>
                  <a:ext uri="{0D108BD9-81ED-4DB2-BD59-A6C34878D82A}">
                    <a16:rowId xmlns:a16="http://schemas.microsoft.com/office/drawing/2014/main" val="2820792928"/>
                  </a:ext>
                </a:extLst>
              </a:tr>
            </a:tbl>
          </a:graphicData>
        </a:graphic>
      </p:graphicFrame>
      <p:pic>
        <p:nvPicPr>
          <p:cNvPr id="4" name="Picture 3">
            <a:extLst>
              <a:ext uri="{FF2B5EF4-FFF2-40B4-BE49-F238E27FC236}">
                <a16:creationId xmlns:a16="http://schemas.microsoft.com/office/drawing/2014/main" id="{314F9896-0975-40BC-B50F-411E3BB34152}"/>
              </a:ext>
            </a:extLst>
          </p:cNvPr>
          <p:cNvPicPr>
            <a:picLocks noChangeAspect="1"/>
          </p:cNvPicPr>
          <p:nvPr/>
        </p:nvPicPr>
        <p:blipFill>
          <a:blip r:embed="rId3"/>
          <a:stretch>
            <a:fillRect/>
          </a:stretch>
        </p:blipFill>
        <p:spPr>
          <a:xfrm>
            <a:off x="340655" y="1749494"/>
            <a:ext cx="5755345" cy="2372180"/>
          </a:xfrm>
          <a:prstGeom prst="rect">
            <a:avLst/>
          </a:prstGeom>
        </p:spPr>
      </p:pic>
      <p:pic>
        <p:nvPicPr>
          <p:cNvPr id="7" name="Picture 6">
            <a:extLst>
              <a:ext uri="{FF2B5EF4-FFF2-40B4-BE49-F238E27FC236}">
                <a16:creationId xmlns:a16="http://schemas.microsoft.com/office/drawing/2014/main" id="{8E405ED0-9EF9-42AC-B7B2-AD21AFE24238}"/>
              </a:ext>
            </a:extLst>
          </p:cNvPr>
          <p:cNvPicPr>
            <a:picLocks noChangeAspect="1"/>
          </p:cNvPicPr>
          <p:nvPr/>
        </p:nvPicPr>
        <p:blipFill>
          <a:blip r:embed="rId4"/>
          <a:stretch>
            <a:fillRect/>
          </a:stretch>
        </p:blipFill>
        <p:spPr>
          <a:xfrm>
            <a:off x="138545" y="4789605"/>
            <a:ext cx="5979429" cy="1563752"/>
          </a:xfrm>
          <a:prstGeom prst="rect">
            <a:avLst/>
          </a:prstGeom>
        </p:spPr>
      </p:pic>
    </p:spTree>
    <p:extLst>
      <p:ext uri="{BB962C8B-B14F-4D97-AF65-F5344CB8AC3E}">
        <p14:creationId xmlns:p14="http://schemas.microsoft.com/office/powerpoint/2010/main" val="2837112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E329F3-021B-1C4A-A4BE-56674F284FFC}"/>
              </a:ext>
            </a:extLst>
          </p:cNvPr>
          <p:cNvGraphicFramePr>
            <a:graphicFrameLocks noGrp="1"/>
          </p:cNvGraphicFramePr>
          <p:nvPr/>
        </p:nvGraphicFramePr>
        <p:xfrm>
          <a:off x="-1" y="37099"/>
          <a:ext cx="12192001" cy="6925055"/>
        </p:xfrm>
        <a:graphic>
          <a:graphicData uri="http://schemas.openxmlformats.org/drawingml/2006/table">
            <a:tbl>
              <a:tblPr firstRow="1" bandRow="1">
                <a:tableStyleId>{21E4AEA4-8DFA-4A89-87EB-49C32662AFE0}</a:tableStyleId>
              </a:tblPr>
              <a:tblGrid>
                <a:gridCol w="1387366">
                  <a:extLst>
                    <a:ext uri="{9D8B030D-6E8A-4147-A177-3AD203B41FA5}">
                      <a16:colId xmlns:a16="http://schemas.microsoft.com/office/drawing/2014/main" val="4154732132"/>
                    </a:ext>
                  </a:extLst>
                </a:gridCol>
                <a:gridCol w="6553477">
                  <a:extLst>
                    <a:ext uri="{9D8B030D-6E8A-4147-A177-3AD203B41FA5}">
                      <a16:colId xmlns:a16="http://schemas.microsoft.com/office/drawing/2014/main" val="84128989"/>
                    </a:ext>
                  </a:extLst>
                </a:gridCol>
                <a:gridCol w="4251158">
                  <a:extLst>
                    <a:ext uri="{9D8B030D-6E8A-4147-A177-3AD203B41FA5}">
                      <a16:colId xmlns:a16="http://schemas.microsoft.com/office/drawing/2014/main" val="1501276666"/>
                    </a:ext>
                  </a:extLst>
                </a:gridCol>
              </a:tblGrid>
              <a:tr h="380468">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626328867"/>
                  </a:ext>
                </a:extLst>
              </a:tr>
              <a:tr h="2801826">
                <a:tc rowSpan="4">
                  <a:txBody>
                    <a:bodyPr/>
                    <a:lstStyle/>
                    <a:p>
                      <a:r>
                        <a:rPr lang="en-PL" b="1"/>
                        <a:t>V. </a:t>
                      </a:r>
                      <a:r>
                        <a:rPr lang="en-US" b="1"/>
                        <a:t>External sector</a:t>
                      </a:r>
                      <a:endParaRPr lang="en-PL" b="1"/>
                    </a:p>
                    <a:p>
                      <a:endParaRPr lang="en-PL" b="1"/>
                    </a:p>
                  </a:txBody>
                  <a:tcPr/>
                </a:tc>
                <a:tc>
                  <a:txBody>
                    <a:bodyPr/>
                    <a:lstStyle/>
                    <a:p>
                      <a:r>
                        <a:rPr lang="en-US"/>
                        <a:t>Specification of the external sector is the furthest reaching change in the NECMOD model as compared to its original version. It offers a number of advantages over the former set-up. </a:t>
                      </a:r>
                      <a:endParaRPr lang="en-PL"/>
                    </a:p>
                  </a:txBody>
                  <a:tcPr/>
                </a:tc>
                <a:tc>
                  <a:txBody>
                    <a:bodyPr/>
                    <a:lstStyle/>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0" indent="0">
                        <a:buFont typeface="Arial" panose="020B0604020202020204" pitchFamily="34" charset="0"/>
                        <a:buNone/>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endParaRPr lang="en-US" sz="1800" i="0" kern="1200">
                        <a:solidFill>
                          <a:schemeClr val="dk1"/>
                        </a:solidFill>
                        <a:effectLst/>
                        <a:latin typeface="+mn-lt"/>
                        <a:ea typeface="+mn-ea"/>
                        <a:cs typeface="+mn-cs"/>
                      </a:endParaRPr>
                    </a:p>
                    <a:p>
                      <a:pPr marL="285750" indent="-285750">
                        <a:buFont typeface="Arial" panose="020B0604020202020204" pitchFamily="34" charset="0"/>
                        <a:buChar char="•"/>
                      </a:pPr>
                      <a:r>
                        <a:rPr lang="en-US" sz="1500" i="0" kern="1200">
                          <a:solidFill>
                            <a:schemeClr val="dk1"/>
                          </a:solidFill>
                          <a:effectLst/>
                          <a:latin typeface="+mn-lt"/>
                          <a:ea typeface="+mn-ea"/>
                          <a:cs typeface="+mn-cs"/>
                        </a:rPr>
                        <a:t>GDP_EXP – exports</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GDP_EXT - foreign GDP (weighted average of GDP in the euro area, the UK, and the USA)</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GDP - gross domestic product,</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200"/>
                    </a:p>
                  </a:txBody>
                  <a:tcPr/>
                </a:tc>
                <a:extLst>
                  <a:ext uri="{0D108BD9-81ED-4DB2-BD59-A6C34878D82A}">
                    <a16:rowId xmlns:a16="http://schemas.microsoft.com/office/drawing/2014/main" val="1586677423"/>
                  </a:ext>
                </a:extLst>
              </a:tr>
              <a:tr h="1070381">
                <a:tc vMerge="1">
                  <a:txBody>
                    <a:bodyPr/>
                    <a:lstStyle/>
                    <a:p>
                      <a:endParaRPr lang="en-PL"/>
                    </a:p>
                  </a:txBody>
                  <a:tcPr/>
                </a:tc>
                <a:tc>
                  <a:txBody>
                    <a:bodyPr/>
                    <a:lstStyle/>
                    <a:p>
                      <a:endParaRPr lang="en-PL"/>
                    </a:p>
                  </a:txBody>
                  <a:tcPr/>
                </a:tc>
                <a:tc>
                  <a:txBody>
                    <a:bodyPr/>
                    <a:lstStyle/>
                    <a:p>
                      <a:pPr marL="0" indent="0">
                        <a:buFont typeface="Arial" panose="020B0604020202020204" pitchFamily="34" charset="0"/>
                        <a:buNone/>
                      </a:pPr>
                      <a:endParaRPr lang="en-PL" sz="1200"/>
                    </a:p>
                  </a:txBody>
                  <a:tcPr/>
                </a:tc>
                <a:extLst>
                  <a:ext uri="{0D108BD9-81ED-4DB2-BD59-A6C34878D82A}">
                    <a16:rowId xmlns:a16="http://schemas.microsoft.com/office/drawing/2014/main" val="3183275720"/>
                  </a:ext>
                </a:extLst>
              </a:tr>
              <a:tr h="1616987">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US" sz="1600" i="1" kern="1200">
                          <a:solidFill>
                            <a:schemeClr val="dk1"/>
                          </a:solidFill>
                          <a:effectLst/>
                          <a:latin typeface="+mn-lt"/>
                          <a:ea typeface="+mn-ea"/>
                          <a:cs typeface="+mn-cs"/>
                        </a:rPr>
                        <a:t>PVA</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EXT </a:t>
                      </a:r>
                      <a:r>
                        <a:rPr lang="en-US" sz="1600" i="0" kern="1200">
                          <a:solidFill>
                            <a:schemeClr val="dk1"/>
                          </a:solidFill>
                          <a:effectLst/>
                          <a:latin typeface="+mn-lt"/>
                          <a:ea typeface="+mn-ea"/>
                          <a:cs typeface="+mn-cs"/>
                        </a:rPr>
                        <a:t>- foreign value added deflator, </a:t>
                      </a:r>
                    </a:p>
                    <a:p>
                      <a:pPr marL="285750" indent="-285750">
                        <a:buFont typeface="Arial" panose="020B0604020202020204" pitchFamily="34" charset="0"/>
                        <a:buChar char="•"/>
                      </a:pPr>
                      <a:r>
                        <a:rPr lang="en-US" sz="1600" i="1" kern="1200">
                          <a:solidFill>
                            <a:schemeClr val="dk1"/>
                          </a:solidFill>
                          <a:effectLst/>
                          <a:latin typeface="+mn-lt"/>
                          <a:ea typeface="+mn-ea"/>
                          <a:cs typeface="+mn-cs"/>
                        </a:rPr>
                        <a:t>S</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NEER </a:t>
                      </a:r>
                      <a:r>
                        <a:rPr lang="en-US" sz="1600" i="0" kern="1200">
                          <a:solidFill>
                            <a:schemeClr val="dk1"/>
                          </a:solidFill>
                          <a:effectLst/>
                          <a:latin typeface="+mn-lt"/>
                          <a:ea typeface="+mn-ea"/>
                          <a:cs typeface="+mn-cs"/>
                        </a:rPr>
                        <a:t>- nominal effective exchange rate,</a:t>
                      </a:r>
                    </a:p>
                    <a:p>
                      <a:pPr marL="285750" indent="-285750">
                        <a:buFont typeface="Arial" panose="020B0604020202020204" pitchFamily="34" charset="0"/>
                        <a:buChar char="•"/>
                      </a:pPr>
                      <a:r>
                        <a:rPr lang="en-US" sz="1600" i="1" kern="1200">
                          <a:solidFill>
                            <a:schemeClr val="dk1"/>
                          </a:solidFill>
                          <a:effectLst/>
                          <a:latin typeface="+mn-lt"/>
                          <a:ea typeface="+mn-ea"/>
                          <a:cs typeface="+mn-cs"/>
                        </a:rPr>
                        <a:t>S</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REER </a:t>
                      </a:r>
                      <a:r>
                        <a:rPr lang="en-US" sz="1600" i="0" kern="1200">
                          <a:solidFill>
                            <a:schemeClr val="dk1"/>
                          </a:solidFill>
                          <a:effectLst/>
                          <a:latin typeface="+mn-lt"/>
                          <a:ea typeface="+mn-ea"/>
                          <a:cs typeface="+mn-cs"/>
                        </a:rPr>
                        <a:t>- real effective exchange rate,</a:t>
                      </a:r>
                    </a:p>
                    <a:p>
                      <a:pPr marL="285750" indent="-285750">
                        <a:buFont typeface="Arial" panose="020B0604020202020204" pitchFamily="34" charset="0"/>
                        <a:buChar char="•"/>
                      </a:pPr>
                      <a:r>
                        <a:rPr lang="en-US" sz="1600" i="1" kern="1200" err="1">
                          <a:solidFill>
                            <a:schemeClr val="dk1"/>
                          </a:solidFill>
                          <a:effectLst/>
                          <a:latin typeface="+mn-lt"/>
                          <a:ea typeface="+mn-ea"/>
                          <a:cs typeface="+mn-cs"/>
                        </a:rPr>
                        <a:t>DxxQy</a:t>
                      </a:r>
                      <a:r>
                        <a:rPr lang="en-US" sz="1600" i="1" kern="1200">
                          <a:solidFill>
                            <a:schemeClr val="dk1"/>
                          </a:solidFill>
                          <a:effectLst/>
                          <a:latin typeface="+mn-lt"/>
                          <a:ea typeface="+mn-ea"/>
                          <a:cs typeface="+mn-cs"/>
                        </a:rPr>
                        <a:t> </a:t>
                      </a:r>
                      <a:r>
                        <a:rPr lang="en-US" sz="1600" i="0" kern="1200">
                          <a:solidFill>
                            <a:schemeClr val="dk1"/>
                          </a:solidFill>
                          <a:effectLst/>
                          <a:latin typeface="+mn-lt"/>
                          <a:ea typeface="+mn-ea"/>
                          <a:cs typeface="+mn-cs"/>
                        </a:rPr>
                        <a:t>- shift dummy variable where xx means year and y denotes quarter when the shift takes place</a:t>
                      </a:r>
                      <a:endParaRPr lang="en-PL" sz="1600"/>
                    </a:p>
                  </a:txBody>
                  <a:tcPr/>
                </a:tc>
                <a:extLst>
                  <a:ext uri="{0D108BD9-81ED-4DB2-BD59-A6C34878D82A}">
                    <a16:rowId xmlns:a16="http://schemas.microsoft.com/office/drawing/2014/main" val="2008335404"/>
                  </a:ext>
                </a:extLst>
              </a:tr>
              <a:tr h="1055393">
                <a:tc vMerge="1">
                  <a:txBody>
                    <a:bodyPr/>
                    <a:lstStyle/>
                    <a:p>
                      <a:endParaRPr lang="en-PL"/>
                    </a:p>
                  </a:txBody>
                  <a:tcPr/>
                </a:tc>
                <a:tc>
                  <a:txBody>
                    <a:bodyPr/>
                    <a:lstStyle/>
                    <a:p>
                      <a:endParaRPr lang="en-PL"/>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i="1" kern="1200">
                          <a:solidFill>
                            <a:schemeClr val="dk1"/>
                          </a:solidFill>
                          <a:effectLst/>
                          <a:latin typeface="+mn-lt"/>
                          <a:ea typeface="+mn-ea"/>
                          <a:cs typeface="+mn-cs"/>
                        </a:rPr>
                        <a:t>PIMP </a:t>
                      </a:r>
                      <a:r>
                        <a:rPr lang="en-US" sz="1600" i="0" kern="1200">
                          <a:solidFill>
                            <a:schemeClr val="dk1"/>
                          </a:solidFill>
                          <a:effectLst/>
                          <a:latin typeface="+mn-lt"/>
                          <a:ea typeface="+mn-ea"/>
                          <a:cs typeface="+mn-cs"/>
                        </a:rPr>
                        <a:t>- deflator of imports,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i="1" kern="1200">
                          <a:solidFill>
                            <a:schemeClr val="dk1"/>
                          </a:solidFill>
                          <a:effectLst/>
                          <a:latin typeface="+mn-lt"/>
                          <a:ea typeface="+mn-ea"/>
                          <a:cs typeface="+mn-cs"/>
                        </a:rPr>
                        <a:t>PVA </a:t>
                      </a:r>
                      <a:r>
                        <a:rPr lang="en-US" sz="1600" i="0" kern="1200">
                          <a:solidFill>
                            <a:schemeClr val="dk1"/>
                          </a:solidFill>
                          <a:effectLst/>
                          <a:latin typeface="+mn-lt"/>
                          <a:ea typeface="+mn-ea"/>
                          <a:cs typeface="+mn-cs"/>
                        </a:rPr>
                        <a:t>- deflator of value-added,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i="1" kern="1200">
                          <a:solidFill>
                            <a:schemeClr val="dk1"/>
                          </a:solidFill>
                          <a:effectLst/>
                          <a:latin typeface="+mn-lt"/>
                          <a:ea typeface="+mn-ea"/>
                          <a:cs typeface="+mn-cs"/>
                        </a:rPr>
                        <a:t>GR</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TAR</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TR </a:t>
                      </a:r>
                      <a:r>
                        <a:rPr lang="en-US" sz="1600" i="0" kern="1200">
                          <a:solidFill>
                            <a:schemeClr val="dk1"/>
                          </a:solidFill>
                          <a:effectLst/>
                          <a:latin typeface="+mn-lt"/>
                          <a:ea typeface="+mn-ea"/>
                          <a:cs typeface="+mn-cs"/>
                        </a:rPr>
                        <a:t>- effective rate of import duties</a:t>
                      </a:r>
                      <a:br>
                        <a:rPr lang="en-US" sz="1800" i="0" kern="1200">
                          <a:solidFill>
                            <a:schemeClr val="dk1"/>
                          </a:solidFill>
                          <a:effectLst/>
                          <a:latin typeface="+mn-lt"/>
                          <a:ea typeface="+mn-ea"/>
                          <a:cs typeface="+mn-cs"/>
                        </a:rPr>
                      </a:br>
                      <a:endParaRPr lang="en-PL" sz="1200"/>
                    </a:p>
                  </a:txBody>
                  <a:tcPr/>
                </a:tc>
                <a:extLst>
                  <a:ext uri="{0D108BD9-81ED-4DB2-BD59-A6C34878D82A}">
                    <a16:rowId xmlns:a16="http://schemas.microsoft.com/office/drawing/2014/main" val="1981368069"/>
                  </a:ext>
                </a:extLst>
              </a:tr>
            </a:tbl>
          </a:graphicData>
        </a:graphic>
      </p:graphicFrame>
      <p:pic>
        <p:nvPicPr>
          <p:cNvPr id="6" name="Picture 5">
            <a:extLst>
              <a:ext uri="{FF2B5EF4-FFF2-40B4-BE49-F238E27FC236}">
                <a16:creationId xmlns:a16="http://schemas.microsoft.com/office/drawing/2014/main" id="{06A1F1CE-1041-4521-ABE4-A6D85DE8EC13}"/>
              </a:ext>
            </a:extLst>
          </p:cNvPr>
          <p:cNvPicPr>
            <a:picLocks noChangeAspect="1"/>
          </p:cNvPicPr>
          <p:nvPr/>
        </p:nvPicPr>
        <p:blipFill>
          <a:blip r:embed="rId3"/>
          <a:stretch>
            <a:fillRect/>
          </a:stretch>
        </p:blipFill>
        <p:spPr>
          <a:xfrm>
            <a:off x="1821201" y="1515442"/>
            <a:ext cx="5640193" cy="1494805"/>
          </a:xfrm>
          <a:prstGeom prst="rect">
            <a:avLst/>
          </a:prstGeom>
        </p:spPr>
      </p:pic>
      <p:pic>
        <p:nvPicPr>
          <p:cNvPr id="9" name="Picture 8">
            <a:extLst>
              <a:ext uri="{FF2B5EF4-FFF2-40B4-BE49-F238E27FC236}">
                <a16:creationId xmlns:a16="http://schemas.microsoft.com/office/drawing/2014/main" id="{939733F3-4181-49FB-96AB-AB75296291A8}"/>
              </a:ext>
            </a:extLst>
          </p:cNvPr>
          <p:cNvPicPr>
            <a:picLocks noChangeAspect="1"/>
          </p:cNvPicPr>
          <p:nvPr/>
        </p:nvPicPr>
        <p:blipFill>
          <a:blip r:embed="rId4"/>
          <a:stretch>
            <a:fillRect/>
          </a:stretch>
        </p:blipFill>
        <p:spPr>
          <a:xfrm>
            <a:off x="1821197" y="3123405"/>
            <a:ext cx="5640193" cy="1239325"/>
          </a:xfrm>
          <a:prstGeom prst="rect">
            <a:avLst/>
          </a:prstGeom>
        </p:spPr>
      </p:pic>
      <p:pic>
        <p:nvPicPr>
          <p:cNvPr id="12" name="Picture 11">
            <a:extLst>
              <a:ext uri="{FF2B5EF4-FFF2-40B4-BE49-F238E27FC236}">
                <a16:creationId xmlns:a16="http://schemas.microsoft.com/office/drawing/2014/main" id="{C0A0A230-6EB1-4C13-947E-4F8749AE6540}"/>
              </a:ext>
            </a:extLst>
          </p:cNvPr>
          <p:cNvPicPr>
            <a:picLocks noChangeAspect="1"/>
          </p:cNvPicPr>
          <p:nvPr/>
        </p:nvPicPr>
        <p:blipFill>
          <a:blip r:embed="rId5"/>
          <a:stretch>
            <a:fillRect/>
          </a:stretch>
        </p:blipFill>
        <p:spPr>
          <a:xfrm>
            <a:off x="1995069" y="4640088"/>
            <a:ext cx="5292453" cy="965564"/>
          </a:xfrm>
          <a:prstGeom prst="rect">
            <a:avLst/>
          </a:prstGeom>
        </p:spPr>
      </p:pic>
      <p:pic>
        <p:nvPicPr>
          <p:cNvPr id="14" name="Picture 13">
            <a:extLst>
              <a:ext uri="{FF2B5EF4-FFF2-40B4-BE49-F238E27FC236}">
                <a16:creationId xmlns:a16="http://schemas.microsoft.com/office/drawing/2014/main" id="{CDF117CB-37DD-42E8-A6AC-9D468D4BA576}"/>
              </a:ext>
            </a:extLst>
          </p:cNvPr>
          <p:cNvPicPr>
            <a:picLocks noChangeAspect="1"/>
          </p:cNvPicPr>
          <p:nvPr/>
        </p:nvPicPr>
        <p:blipFill>
          <a:blip r:embed="rId6"/>
          <a:stretch>
            <a:fillRect/>
          </a:stretch>
        </p:blipFill>
        <p:spPr>
          <a:xfrm>
            <a:off x="1995068" y="5880180"/>
            <a:ext cx="5292453" cy="940721"/>
          </a:xfrm>
          <a:prstGeom prst="rect">
            <a:avLst/>
          </a:prstGeom>
        </p:spPr>
      </p:pic>
    </p:spTree>
    <p:extLst>
      <p:ext uri="{BB962C8B-B14F-4D97-AF65-F5344CB8AC3E}">
        <p14:creationId xmlns:p14="http://schemas.microsoft.com/office/powerpoint/2010/main" val="2513494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E329F3-021B-1C4A-A4BE-56674F284FFC}"/>
              </a:ext>
            </a:extLst>
          </p:cNvPr>
          <p:cNvGraphicFramePr>
            <a:graphicFrameLocks noGrp="1"/>
          </p:cNvGraphicFramePr>
          <p:nvPr/>
        </p:nvGraphicFramePr>
        <p:xfrm>
          <a:off x="-1" y="0"/>
          <a:ext cx="12192001" cy="6858000"/>
        </p:xfrm>
        <a:graphic>
          <a:graphicData uri="http://schemas.openxmlformats.org/drawingml/2006/table">
            <a:tbl>
              <a:tblPr firstRow="1" bandRow="1">
                <a:tableStyleId>{21E4AEA4-8DFA-4A89-87EB-49C32662AFE0}</a:tableStyleId>
              </a:tblPr>
              <a:tblGrid>
                <a:gridCol w="1387366">
                  <a:extLst>
                    <a:ext uri="{9D8B030D-6E8A-4147-A177-3AD203B41FA5}">
                      <a16:colId xmlns:a16="http://schemas.microsoft.com/office/drawing/2014/main" val="4154732132"/>
                    </a:ext>
                  </a:extLst>
                </a:gridCol>
                <a:gridCol w="5847624">
                  <a:extLst>
                    <a:ext uri="{9D8B030D-6E8A-4147-A177-3AD203B41FA5}">
                      <a16:colId xmlns:a16="http://schemas.microsoft.com/office/drawing/2014/main" val="84128989"/>
                    </a:ext>
                  </a:extLst>
                </a:gridCol>
                <a:gridCol w="4957011">
                  <a:extLst>
                    <a:ext uri="{9D8B030D-6E8A-4147-A177-3AD203B41FA5}">
                      <a16:colId xmlns:a16="http://schemas.microsoft.com/office/drawing/2014/main" val="1501276666"/>
                    </a:ext>
                  </a:extLst>
                </a:gridCol>
              </a:tblGrid>
              <a:tr h="522959">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626328867"/>
                  </a:ext>
                </a:extLst>
              </a:tr>
              <a:tr h="4314407">
                <a:tc rowSpan="2">
                  <a:txBody>
                    <a:bodyPr/>
                    <a:lstStyle/>
                    <a:p>
                      <a:r>
                        <a:rPr lang="en-PL" b="1"/>
                        <a:t>V. </a:t>
                      </a:r>
                      <a:r>
                        <a:rPr lang="en-US" b="1"/>
                        <a:t>External sector</a:t>
                      </a:r>
                      <a:endParaRPr lang="en-PL" b="1"/>
                    </a:p>
                    <a:p>
                      <a:endParaRPr lang="en-PL" b="1"/>
                    </a:p>
                  </a:txBody>
                  <a:tcPr/>
                </a:tc>
                <a:tc>
                  <a:txBody>
                    <a:bodyPr/>
                    <a:lstStyle/>
                    <a:p>
                      <a:r>
                        <a:rPr lang="en-US" sz="1800" i="0" kern="1200">
                          <a:solidFill>
                            <a:schemeClr val="dk1"/>
                          </a:solidFill>
                          <a:effectLst/>
                          <a:latin typeface="+mn-lt"/>
                          <a:ea typeface="+mn-ea"/>
                          <a:cs typeface="+mn-cs"/>
                        </a:rPr>
                        <a:t>Equilibrium exchange rate:</a:t>
                      </a:r>
                      <a:endParaRPr lang="en-PL"/>
                    </a:p>
                  </a:txBody>
                  <a:tcPr/>
                </a:tc>
                <a:tc>
                  <a:txBody>
                    <a:bodyPr/>
                    <a:lstStyle/>
                    <a:p>
                      <a:pPr marL="285750" indent="-285750" algn="l">
                        <a:buFont typeface="Arial" panose="020B0604020202020204" pitchFamily="34" charset="0"/>
                        <a:buChar char="•"/>
                      </a:pPr>
                      <a:r>
                        <a:rPr lang="en-US" sz="1600" i="1" kern="1200">
                          <a:solidFill>
                            <a:schemeClr val="dk1"/>
                          </a:solidFill>
                          <a:effectLst/>
                          <a:latin typeface="+mn-lt"/>
                          <a:ea typeface="+mn-ea"/>
                          <a:cs typeface="+mn-cs"/>
                        </a:rPr>
                        <a:t>S</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REER</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EQ </a:t>
                      </a:r>
                      <a:r>
                        <a:rPr lang="en-US" sz="1600" i="0" kern="1200">
                          <a:solidFill>
                            <a:schemeClr val="dk1"/>
                          </a:solidFill>
                          <a:effectLst/>
                          <a:latin typeface="+mn-lt"/>
                          <a:ea typeface="+mn-ea"/>
                          <a:cs typeface="+mn-cs"/>
                        </a:rPr>
                        <a:t>- the equilibrium exchange rate,</a:t>
                      </a:r>
                    </a:p>
                    <a:p>
                      <a:pPr marL="285750" indent="-285750" algn="l">
                        <a:buFont typeface="Arial" panose="020B0604020202020204" pitchFamily="34" charset="0"/>
                        <a:buChar char="•"/>
                      </a:pPr>
                      <a:r>
                        <a:rPr lang="en-US" sz="1600" i="1" kern="1200">
                          <a:solidFill>
                            <a:schemeClr val="dk1"/>
                          </a:solidFill>
                          <a:effectLst/>
                          <a:latin typeface="+mn-lt"/>
                          <a:ea typeface="+mn-ea"/>
                          <a:cs typeface="+mn-cs"/>
                        </a:rPr>
                        <a:t>GDP</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POT </a:t>
                      </a:r>
                      <a:r>
                        <a:rPr lang="en-US" sz="1600" i="0" kern="1200">
                          <a:solidFill>
                            <a:schemeClr val="dk1"/>
                          </a:solidFill>
                          <a:effectLst/>
                          <a:latin typeface="+mn-lt"/>
                          <a:ea typeface="+mn-ea"/>
                          <a:cs typeface="+mn-cs"/>
                        </a:rPr>
                        <a:t>- domestic potential output,</a:t>
                      </a:r>
                    </a:p>
                    <a:p>
                      <a:pPr marL="285750" indent="-285750" algn="l">
                        <a:buFont typeface="Arial" panose="020B0604020202020204" pitchFamily="34" charset="0"/>
                        <a:buChar char="•"/>
                      </a:pPr>
                      <a:r>
                        <a:rPr lang="en-US" sz="1600" i="1" kern="1200">
                          <a:solidFill>
                            <a:schemeClr val="dk1"/>
                          </a:solidFill>
                          <a:effectLst/>
                          <a:latin typeface="+mn-lt"/>
                          <a:ea typeface="+mn-ea"/>
                          <a:cs typeface="+mn-cs"/>
                        </a:rPr>
                        <a:t>GDP</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EXT</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POT </a:t>
                      </a:r>
                      <a:r>
                        <a:rPr lang="en-US" sz="1600" i="0" kern="1200">
                          <a:solidFill>
                            <a:schemeClr val="dk1"/>
                          </a:solidFill>
                          <a:effectLst/>
                          <a:latin typeface="+mn-lt"/>
                          <a:ea typeface="+mn-ea"/>
                          <a:cs typeface="+mn-cs"/>
                        </a:rPr>
                        <a:t>- foreign potential output (weighted average of the potential output in euro area, the UK, and the USA), </a:t>
                      </a:r>
                    </a:p>
                    <a:p>
                      <a:pPr marL="285750" indent="-285750" algn="l">
                        <a:buFont typeface="Arial" panose="020B0604020202020204" pitchFamily="34" charset="0"/>
                        <a:buChar char="•"/>
                      </a:pPr>
                      <a:r>
                        <a:rPr lang="en-US" sz="1600" i="1" kern="1200">
                          <a:solidFill>
                            <a:schemeClr val="dk1"/>
                          </a:solidFill>
                          <a:effectLst/>
                          <a:latin typeface="+mn-lt"/>
                          <a:ea typeface="+mn-ea"/>
                          <a:cs typeface="+mn-cs"/>
                        </a:rPr>
                        <a:t>TCAB </a:t>
                      </a:r>
                      <a:r>
                        <a:rPr lang="en-US" sz="1600" i="0" kern="1200">
                          <a:solidFill>
                            <a:schemeClr val="dk1"/>
                          </a:solidFill>
                          <a:effectLst/>
                          <a:latin typeface="+mn-lt"/>
                          <a:ea typeface="+mn-ea"/>
                          <a:cs typeface="+mn-cs"/>
                        </a:rPr>
                        <a:t>- the equilibrium current account to GDP ratio,</a:t>
                      </a:r>
                    </a:p>
                    <a:p>
                      <a:pPr marL="285750" indent="-285750" algn="l">
                        <a:buFont typeface="Arial" panose="020B0604020202020204" pitchFamily="34" charset="0"/>
                        <a:buChar char="•"/>
                      </a:pPr>
                      <a:r>
                        <a:rPr lang="en-US" sz="1600" i="1" kern="1200">
                          <a:solidFill>
                            <a:schemeClr val="dk1"/>
                          </a:solidFill>
                          <a:effectLst/>
                          <a:latin typeface="+mn-lt"/>
                          <a:ea typeface="+mn-ea"/>
                          <a:cs typeface="+mn-cs"/>
                        </a:rPr>
                        <a:t>CAB</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TRANS</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INC</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GDP </a:t>
                      </a:r>
                      <a:r>
                        <a:rPr lang="en-US" sz="1600" i="0" kern="1200">
                          <a:solidFill>
                            <a:schemeClr val="dk1"/>
                          </a:solidFill>
                          <a:effectLst/>
                          <a:latin typeface="+mn-lt"/>
                          <a:ea typeface="+mn-ea"/>
                          <a:cs typeface="+mn-cs"/>
                        </a:rPr>
                        <a:t>- ratio of current account income and transfer balances to GDP, </a:t>
                      </a:r>
                    </a:p>
                    <a:p>
                      <a:pPr marL="285750" indent="-285750" algn="l">
                        <a:buFont typeface="Arial" panose="020B0604020202020204" pitchFamily="34" charset="0"/>
                        <a:buChar char="•"/>
                      </a:pPr>
                      <a:r>
                        <a:rPr lang="en-US" sz="1600" i="1" kern="1200">
                          <a:solidFill>
                            <a:schemeClr val="dk1"/>
                          </a:solidFill>
                          <a:effectLst/>
                          <a:latin typeface="+mn-lt"/>
                          <a:ea typeface="+mn-ea"/>
                          <a:cs typeface="+mn-cs"/>
                        </a:rPr>
                        <a:t>OPEN </a:t>
                      </a:r>
                      <a:r>
                        <a:rPr lang="en-US" sz="1600" i="0" kern="1200">
                          <a:solidFill>
                            <a:schemeClr val="dk1"/>
                          </a:solidFill>
                          <a:effectLst/>
                          <a:latin typeface="+mn-lt"/>
                          <a:ea typeface="+mn-ea"/>
                          <a:cs typeface="+mn-cs"/>
                        </a:rPr>
                        <a:t>- measure of openness - ratio of imports and exports to GDP, </a:t>
                      </a:r>
                    </a:p>
                    <a:p>
                      <a:pPr marL="285750" indent="-285750" algn="l">
                        <a:buFont typeface="Arial" panose="020B0604020202020204" pitchFamily="34" charset="0"/>
                        <a:buChar char="•"/>
                      </a:pPr>
                      <a:r>
                        <a:rPr lang="en-US" sz="1600" i="1" kern="1200">
                          <a:solidFill>
                            <a:schemeClr val="dk1"/>
                          </a:solidFill>
                          <a:effectLst/>
                          <a:latin typeface="+mn-lt"/>
                          <a:ea typeface="+mn-ea"/>
                          <a:cs typeface="+mn-cs"/>
                        </a:rPr>
                        <a:t>GR</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VAT</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TR </a:t>
                      </a:r>
                      <a:r>
                        <a:rPr lang="en-US" sz="1600" i="0" kern="1200">
                          <a:solidFill>
                            <a:schemeClr val="dk1"/>
                          </a:solidFill>
                          <a:effectLst/>
                          <a:latin typeface="+mn-lt"/>
                          <a:ea typeface="+mn-ea"/>
                          <a:cs typeface="+mn-cs"/>
                        </a:rPr>
                        <a:t>- effective rate of VAT,</a:t>
                      </a:r>
                      <a:br>
                        <a:rPr lang="en-US" sz="1600" i="0" kern="1200">
                          <a:solidFill>
                            <a:schemeClr val="dk1"/>
                          </a:solidFill>
                          <a:effectLst/>
                          <a:latin typeface="+mn-lt"/>
                          <a:ea typeface="+mn-ea"/>
                          <a:cs typeface="+mn-cs"/>
                        </a:rPr>
                      </a:br>
                      <a:endParaRPr lang="en-PL" sz="1600"/>
                    </a:p>
                  </a:txBody>
                  <a:tcPr/>
                </a:tc>
                <a:extLst>
                  <a:ext uri="{0D108BD9-81ED-4DB2-BD59-A6C34878D82A}">
                    <a16:rowId xmlns:a16="http://schemas.microsoft.com/office/drawing/2014/main" val="1586677423"/>
                  </a:ext>
                </a:extLst>
              </a:tr>
              <a:tr h="2020634">
                <a:tc vMerge="1">
                  <a:txBody>
                    <a:bodyPr/>
                    <a:lstStyle/>
                    <a:p>
                      <a:endParaRPr lang="en-PL"/>
                    </a:p>
                  </a:txBody>
                  <a:tcPr/>
                </a:tc>
                <a:tc>
                  <a:txBody>
                    <a:bodyPr/>
                    <a:lstStyle/>
                    <a:p>
                      <a:endParaRPr lang="en-PL"/>
                    </a:p>
                  </a:txBody>
                  <a:tcPr/>
                </a:tc>
                <a:tc>
                  <a:txBody>
                    <a:bodyPr/>
                    <a:lstStyle/>
                    <a:p>
                      <a:pPr marL="285750" indent="-285750">
                        <a:buFont typeface="Arial" panose="020B0604020202020204" pitchFamily="34" charset="0"/>
                        <a:buChar char="•"/>
                      </a:pPr>
                      <a:r>
                        <a:rPr lang="en-US" sz="1600" i="1" kern="1200">
                          <a:solidFill>
                            <a:schemeClr val="dk1"/>
                          </a:solidFill>
                          <a:effectLst/>
                          <a:latin typeface="+mn-lt"/>
                          <a:ea typeface="+mn-ea"/>
                          <a:cs typeface="+mn-cs"/>
                        </a:rPr>
                        <a:t>NFA </a:t>
                      </a:r>
                      <a:r>
                        <a:rPr lang="en-US" sz="1600" i="0" kern="1200">
                          <a:solidFill>
                            <a:schemeClr val="dk1"/>
                          </a:solidFill>
                          <a:effectLst/>
                          <a:latin typeface="+mn-lt"/>
                          <a:ea typeface="+mn-ea"/>
                          <a:cs typeface="+mn-cs"/>
                        </a:rPr>
                        <a:t>- net foreign assets in PLN, </a:t>
                      </a:r>
                    </a:p>
                    <a:p>
                      <a:pPr marL="285750" indent="-285750">
                        <a:buFont typeface="Arial" panose="020B0604020202020204" pitchFamily="34" charset="0"/>
                        <a:buChar char="•"/>
                      </a:pPr>
                      <a:r>
                        <a:rPr lang="en-US" sz="1600" i="1" kern="1200">
                          <a:solidFill>
                            <a:schemeClr val="dk1"/>
                          </a:solidFill>
                          <a:effectLst/>
                          <a:latin typeface="+mn-lt"/>
                          <a:ea typeface="+mn-ea"/>
                          <a:cs typeface="+mn-cs"/>
                        </a:rPr>
                        <a:t>CAB </a:t>
                      </a:r>
                      <a:r>
                        <a:rPr lang="en-US" sz="1600" i="0" kern="1200">
                          <a:solidFill>
                            <a:schemeClr val="dk1"/>
                          </a:solidFill>
                          <a:effectLst/>
                          <a:latin typeface="+mn-lt"/>
                          <a:ea typeface="+mn-ea"/>
                          <a:cs typeface="+mn-cs"/>
                        </a:rPr>
                        <a:t>- current account balance (including the capital account) in EUR, </a:t>
                      </a:r>
                      <a:r>
                        <a:rPr lang="en-US" sz="1600" i="1" kern="1200">
                          <a:solidFill>
                            <a:schemeClr val="dk1"/>
                          </a:solidFill>
                          <a:effectLst/>
                          <a:latin typeface="+mn-lt"/>
                          <a:ea typeface="+mn-ea"/>
                          <a:cs typeface="+mn-cs"/>
                        </a:rPr>
                        <a:t>S</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EUR</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PLN </a:t>
                      </a:r>
                      <a:r>
                        <a:rPr lang="en-US" sz="1600" i="0" kern="1200">
                          <a:solidFill>
                            <a:schemeClr val="dk1"/>
                          </a:solidFill>
                          <a:effectLst/>
                          <a:latin typeface="+mn-lt"/>
                          <a:ea typeface="+mn-ea"/>
                          <a:cs typeface="+mn-cs"/>
                        </a:rPr>
                        <a:t>- EUR/PLN exchange rate, </a:t>
                      </a:r>
                    </a:p>
                    <a:p>
                      <a:pPr marL="285750" indent="-285750">
                        <a:buFont typeface="Arial" panose="020B0604020202020204" pitchFamily="34" charset="0"/>
                        <a:buChar char="•"/>
                      </a:pPr>
                      <a:r>
                        <a:rPr lang="en-US" sz="1600" i="1" kern="1200">
                          <a:solidFill>
                            <a:schemeClr val="dk1"/>
                          </a:solidFill>
                          <a:effectLst/>
                          <a:latin typeface="+mn-lt"/>
                          <a:ea typeface="+mn-ea"/>
                          <a:cs typeface="+mn-cs"/>
                        </a:rPr>
                        <a:t>NFA</a:t>
                      </a:r>
                      <a:r>
                        <a:rPr lang="en-US" sz="1600" i="0" kern="1200">
                          <a:solidFill>
                            <a:schemeClr val="dk1"/>
                          </a:solidFill>
                          <a:effectLst/>
                          <a:latin typeface="+mn-lt"/>
                          <a:ea typeface="+mn-ea"/>
                          <a:cs typeface="+mn-cs"/>
                        </a:rPr>
                        <a:t>_</a:t>
                      </a:r>
                      <a:r>
                        <a:rPr lang="en-US" sz="1600" i="1" kern="1200">
                          <a:solidFill>
                            <a:schemeClr val="dk1"/>
                          </a:solidFill>
                          <a:effectLst/>
                          <a:latin typeface="+mn-lt"/>
                          <a:ea typeface="+mn-ea"/>
                          <a:cs typeface="+mn-cs"/>
                        </a:rPr>
                        <a:t>GDP </a:t>
                      </a:r>
                      <a:r>
                        <a:rPr lang="en-US" sz="1600" i="0" kern="1200">
                          <a:solidFill>
                            <a:schemeClr val="dk1"/>
                          </a:solidFill>
                          <a:effectLst/>
                          <a:latin typeface="+mn-lt"/>
                          <a:ea typeface="+mn-ea"/>
                          <a:cs typeface="+mn-cs"/>
                        </a:rPr>
                        <a:t>- net foreign assets to GDP ratio</a:t>
                      </a:r>
                      <a:endParaRPr lang="en-PL" sz="1600"/>
                    </a:p>
                  </a:txBody>
                  <a:tcPr/>
                </a:tc>
                <a:extLst>
                  <a:ext uri="{0D108BD9-81ED-4DB2-BD59-A6C34878D82A}">
                    <a16:rowId xmlns:a16="http://schemas.microsoft.com/office/drawing/2014/main" val="3183275720"/>
                  </a:ext>
                </a:extLst>
              </a:tr>
            </a:tbl>
          </a:graphicData>
        </a:graphic>
      </p:graphicFrame>
      <p:pic>
        <p:nvPicPr>
          <p:cNvPr id="4" name="Picture 3">
            <a:extLst>
              <a:ext uri="{FF2B5EF4-FFF2-40B4-BE49-F238E27FC236}">
                <a16:creationId xmlns:a16="http://schemas.microsoft.com/office/drawing/2014/main" id="{C167B055-544E-4FEA-8E72-41268A096B0D}"/>
              </a:ext>
            </a:extLst>
          </p:cNvPr>
          <p:cNvPicPr>
            <a:picLocks noChangeAspect="1"/>
          </p:cNvPicPr>
          <p:nvPr/>
        </p:nvPicPr>
        <p:blipFill>
          <a:blip r:embed="rId3"/>
          <a:stretch>
            <a:fillRect/>
          </a:stretch>
        </p:blipFill>
        <p:spPr>
          <a:xfrm>
            <a:off x="1363328" y="1116133"/>
            <a:ext cx="5823536" cy="1572829"/>
          </a:xfrm>
          <a:prstGeom prst="rect">
            <a:avLst/>
          </a:prstGeom>
        </p:spPr>
      </p:pic>
      <p:pic>
        <p:nvPicPr>
          <p:cNvPr id="7" name="Picture 6">
            <a:extLst>
              <a:ext uri="{FF2B5EF4-FFF2-40B4-BE49-F238E27FC236}">
                <a16:creationId xmlns:a16="http://schemas.microsoft.com/office/drawing/2014/main" id="{198CE6F1-8C2C-4741-B246-E6641EF875DD}"/>
              </a:ext>
            </a:extLst>
          </p:cNvPr>
          <p:cNvPicPr>
            <a:picLocks noChangeAspect="1"/>
          </p:cNvPicPr>
          <p:nvPr/>
        </p:nvPicPr>
        <p:blipFill>
          <a:blip r:embed="rId4"/>
          <a:stretch>
            <a:fillRect/>
          </a:stretch>
        </p:blipFill>
        <p:spPr>
          <a:xfrm>
            <a:off x="1879315" y="5146877"/>
            <a:ext cx="4497421" cy="1189979"/>
          </a:xfrm>
          <a:prstGeom prst="rect">
            <a:avLst/>
          </a:prstGeom>
        </p:spPr>
      </p:pic>
    </p:spTree>
    <p:extLst>
      <p:ext uri="{BB962C8B-B14F-4D97-AF65-F5344CB8AC3E}">
        <p14:creationId xmlns:p14="http://schemas.microsoft.com/office/powerpoint/2010/main" val="1891393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E329F3-021B-1C4A-A4BE-56674F284FFC}"/>
              </a:ext>
            </a:extLst>
          </p:cNvPr>
          <p:cNvGraphicFramePr>
            <a:graphicFrameLocks noGrp="1"/>
          </p:cNvGraphicFramePr>
          <p:nvPr>
            <p:extLst>
              <p:ext uri="{D42A27DB-BD31-4B8C-83A1-F6EECF244321}">
                <p14:modId xmlns:p14="http://schemas.microsoft.com/office/powerpoint/2010/main" val="3935506205"/>
              </p:ext>
            </p:extLst>
          </p:nvPr>
        </p:nvGraphicFramePr>
        <p:xfrm>
          <a:off x="-1" y="0"/>
          <a:ext cx="12192001" cy="6858001"/>
        </p:xfrm>
        <a:graphic>
          <a:graphicData uri="http://schemas.openxmlformats.org/drawingml/2006/table">
            <a:tbl>
              <a:tblPr firstRow="1" bandRow="1">
                <a:tableStyleId>{21E4AEA4-8DFA-4A89-87EB-49C32662AFE0}</a:tableStyleId>
              </a:tblPr>
              <a:tblGrid>
                <a:gridCol w="1387366">
                  <a:extLst>
                    <a:ext uri="{9D8B030D-6E8A-4147-A177-3AD203B41FA5}">
                      <a16:colId xmlns:a16="http://schemas.microsoft.com/office/drawing/2014/main" val="4154732132"/>
                    </a:ext>
                  </a:extLst>
                </a:gridCol>
                <a:gridCol w="5847624">
                  <a:extLst>
                    <a:ext uri="{9D8B030D-6E8A-4147-A177-3AD203B41FA5}">
                      <a16:colId xmlns:a16="http://schemas.microsoft.com/office/drawing/2014/main" val="84128989"/>
                    </a:ext>
                  </a:extLst>
                </a:gridCol>
                <a:gridCol w="4957011">
                  <a:extLst>
                    <a:ext uri="{9D8B030D-6E8A-4147-A177-3AD203B41FA5}">
                      <a16:colId xmlns:a16="http://schemas.microsoft.com/office/drawing/2014/main" val="1501276666"/>
                    </a:ext>
                  </a:extLst>
                </a:gridCol>
              </a:tblGrid>
              <a:tr h="557635">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626328867"/>
                  </a:ext>
                </a:extLst>
              </a:tr>
              <a:tr h="1991132">
                <a:tc rowSpan="3">
                  <a:txBody>
                    <a:bodyPr/>
                    <a:lstStyle/>
                    <a:p>
                      <a:r>
                        <a:rPr lang="en-PL" b="1"/>
                        <a:t>V. </a:t>
                      </a:r>
                      <a:r>
                        <a:rPr lang="en-US" b="1"/>
                        <a:t>External sector</a:t>
                      </a:r>
                      <a:endParaRPr lang="en-PL" b="1"/>
                    </a:p>
                    <a:p>
                      <a:endParaRPr lang="en-PL" b="1"/>
                    </a:p>
                  </a:txBody>
                  <a:tcPr/>
                </a:tc>
                <a:tc>
                  <a:txBody>
                    <a:bodyPr/>
                    <a:lstStyle/>
                    <a:p>
                      <a:r>
                        <a:rPr lang="en-US" sz="1800" i="0" kern="1200">
                          <a:solidFill>
                            <a:schemeClr val="dk1"/>
                          </a:solidFill>
                          <a:effectLst/>
                          <a:latin typeface="+mn-lt"/>
                          <a:ea typeface="+mn-ea"/>
                          <a:cs typeface="+mn-cs"/>
                        </a:rPr>
                        <a:t>Export prices</a:t>
                      </a:r>
                    </a:p>
                    <a:p>
                      <a:endParaRPr lang="en-PL"/>
                    </a:p>
                  </a:txBody>
                  <a:tcPr/>
                </a:tc>
                <a:tc>
                  <a:txBody>
                    <a:bodyPr/>
                    <a:lstStyle/>
                    <a:p>
                      <a:pPr marL="285750" indent="-285750" algn="l">
                        <a:buFont typeface="Arial" panose="020B0604020202020204" pitchFamily="34" charset="0"/>
                        <a:buChar char="•"/>
                      </a:pPr>
                      <a:r>
                        <a:rPr lang="en-US" sz="1800" i="0" kern="1200">
                          <a:solidFill>
                            <a:schemeClr val="dk1"/>
                          </a:solidFill>
                          <a:effectLst/>
                          <a:latin typeface="+mn-lt"/>
                          <a:ea typeface="+mn-ea"/>
                          <a:cs typeface="+mn-cs"/>
                        </a:rPr>
                        <a:t>Adjusted 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 0.24</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S.E. of equation = 0.030</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Q test (p-value) = 0.041</a:t>
                      </a:r>
                      <a:endParaRPr lang="en-PL" sz="1600"/>
                    </a:p>
                  </a:txBody>
                  <a:tcPr/>
                </a:tc>
                <a:extLst>
                  <a:ext uri="{0D108BD9-81ED-4DB2-BD59-A6C34878D82A}">
                    <a16:rowId xmlns:a16="http://schemas.microsoft.com/office/drawing/2014/main" val="1586677423"/>
                  </a:ext>
                </a:extLst>
              </a:tr>
              <a:tr h="2154617">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200">
                          <a:solidFill>
                            <a:schemeClr val="dk1"/>
                          </a:solidFill>
                          <a:effectLst/>
                          <a:latin typeface="+mn-lt"/>
                          <a:ea typeface="+mn-ea"/>
                          <a:cs typeface="+mn-cs"/>
                        </a:rPr>
                        <a:t>Import prices</a:t>
                      </a:r>
                    </a:p>
                    <a:p>
                      <a:endParaRPr lang="en-PL"/>
                    </a:p>
                  </a:txBody>
                  <a:tcPr/>
                </a:tc>
                <a:tc>
                  <a:txBody>
                    <a:bodyPr/>
                    <a:lstStyle/>
                    <a:p>
                      <a:pPr marL="285750" indent="-285750">
                        <a:buFont typeface="Arial" panose="020B0604020202020204" pitchFamily="34" charset="0"/>
                        <a:buChar char="•"/>
                      </a:pPr>
                      <a:r>
                        <a:rPr lang="en-US" sz="1800" i="0" kern="1200">
                          <a:solidFill>
                            <a:schemeClr val="dk1"/>
                          </a:solidFill>
                          <a:effectLst/>
                          <a:latin typeface="+mn-lt"/>
                          <a:ea typeface="+mn-ea"/>
                          <a:cs typeface="+mn-cs"/>
                        </a:rPr>
                        <a:t>Adjusted 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 0.27</a:t>
                      </a:r>
                    </a:p>
                    <a:p>
                      <a:pPr marL="285750" indent="-285750">
                        <a:buFont typeface="Arial" panose="020B0604020202020204" pitchFamily="34" charset="0"/>
                        <a:buChar char="•"/>
                      </a:pPr>
                      <a:r>
                        <a:rPr lang="en-US" sz="1800" i="0" kern="1200">
                          <a:solidFill>
                            <a:schemeClr val="dk1"/>
                          </a:solidFill>
                          <a:effectLst/>
                          <a:latin typeface="+mn-lt"/>
                          <a:ea typeface="+mn-ea"/>
                          <a:cs typeface="+mn-cs"/>
                        </a:rPr>
                        <a:t>S.E. of equation = 0.028</a:t>
                      </a:r>
                    </a:p>
                    <a:p>
                      <a:pPr marL="285750" indent="-285750">
                        <a:buFont typeface="Arial" panose="020B0604020202020204" pitchFamily="34" charset="0"/>
                        <a:buChar char="•"/>
                      </a:pPr>
                      <a:r>
                        <a:rPr lang="en-US" sz="1800" i="0" kern="1200">
                          <a:solidFill>
                            <a:schemeClr val="dk1"/>
                          </a:solidFill>
                          <a:effectLst/>
                          <a:latin typeface="+mn-lt"/>
                          <a:ea typeface="+mn-ea"/>
                          <a:cs typeface="+mn-cs"/>
                        </a:rPr>
                        <a:t>Q test (p-value) = 0.041</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600"/>
                    </a:p>
                  </a:txBody>
                  <a:tcPr/>
                </a:tc>
                <a:extLst>
                  <a:ext uri="{0D108BD9-81ED-4DB2-BD59-A6C34878D82A}">
                    <a16:rowId xmlns:a16="http://schemas.microsoft.com/office/drawing/2014/main" val="1197128158"/>
                  </a:ext>
                </a:extLst>
              </a:tr>
              <a:tr h="2154617">
                <a:tc vMerge="1">
                  <a:txBody>
                    <a:bodyPr/>
                    <a:lstStyle/>
                    <a:p>
                      <a:endParaRPr lang="en-PL"/>
                    </a:p>
                  </a:txBody>
                  <a:tcPr/>
                </a:tc>
                <a:tc>
                  <a:txBody>
                    <a:bodyPr/>
                    <a:lstStyle/>
                    <a:p>
                      <a:r>
                        <a:rPr lang="en-US" err="1"/>
                        <a:t>Exchage</a:t>
                      </a:r>
                      <a:r>
                        <a:rPr lang="en-US"/>
                        <a:t> rate</a:t>
                      </a:r>
                      <a:endParaRPr lang="en-PL"/>
                    </a:p>
                  </a:txBody>
                  <a:tcPr/>
                </a:tc>
                <a:tc>
                  <a:txBody>
                    <a:bodyPr/>
                    <a:lstStyle/>
                    <a:p>
                      <a:pPr marL="285750" indent="-285750">
                        <a:buFont typeface="Arial" panose="020B0604020202020204" pitchFamily="34" charset="0"/>
                        <a:buChar char="•"/>
                      </a:pPr>
                      <a:r>
                        <a:rPr lang="en-US" sz="1800" i="0" kern="1200">
                          <a:solidFill>
                            <a:schemeClr val="dk1"/>
                          </a:solidFill>
                          <a:effectLst/>
                          <a:latin typeface="+mn-lt"/>
                          <a:ea typeface="+mn-ea"/>
                          <a:cs typeface="+mn-cs"/>
                        </a:rPr>
                        <a:t>Adjusted 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 0.31</a:t>
                      </a:r>
                    </a:p>
                    <a:p>
                      <a:pPr marL="285750" indent="-285750">
                        <a:buFont typeface="Arial" panose="020B0604020202020204" pitchFamily="34" charset="0"/>
                        <a:buChar char="•"/>
                      </a:pPr>
                      <a:r>
                        <a:rPr lang="en-US" sz="1800" i="0" kern="1200">
                          <a:solidFill>
                            <a:schemeClr val="dk1"/>
                          </a:solidFill>
                          <a:effectLst/>
                          <a:latin typeface="+mn-lt"/>
                          <a:ea typeface="+mn-ea"/>
                          <a:cs typeface="+mn-cs"/>
                        </a:rPr>
                        <a:t>S.E. of equation = 0.041</a:t>
                      </a:r>
                    </a:p>
                    <a:p>
                      <a:pPr marL="285750" indent="-285750">
                        <a:buFont typeface="Arial" panose="020B0604020202020204" pitchFamily="34" charset="0"/>
                        <a:buChar char="•"/>
                      </a:pPr>
                      <a:r>
                        <a:rPr lang="en-US" sz="1800" i="0" kern="1200">
                          <a:solidFill>
                            <a:schemeClr val="dk1"/>
                          </a:solidFill>
                          <a:effectLst/>
                          <a:latin typeface="+mn-lt"/>
                          <a:ea typeface="+mn-ea"/>
                          <a:cs typeface="+mn-cs"/>
                        </a:rPr>
                        <a:t>LM test (p-value) = 0.083</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600"/>
                    </a:p>
                  </a:txBody>
                  <a:tcPr/>
                </a:tc>
                <a:extLst>
                  <a:ext uri="{0D108BD9-81ED-4DB2-BD59-A6C34878D82A}">
                    <a16:rowId xmlns:a16="http://schemas.microsoft.com/office/drawing/2014/main" val="3183275720"/>
                  </a:ext>
                </a:extLst>
              </a:tr>
            </a:tbl>
          </a:graphicData>
        </a:graphic>
      </p:graphicFrame>
      <p:pic>
        <p:nvPicPr>
          <p:cNvPr id="5" name="Picture 4">
            <a:extLst>
              <a:ext uri="{FF2B5EF4-FFF2-40B4-BE49-F238E27FC236}">
                <a16:creationId xmlns:a16="http://schemas.microsoft.com/office/drawing/2014/main" id="{F0D411E9-79A9-4F05-A460-631AC5E23DC2}"/>
              </a:ext>
            </a:extLst>
          </p:cNvPr>
          <p:cNvPicPr>
            <a:picLocks noChangeAspect="1"/>
          </p:cNvPicPr>
          <p:nvPr/>
        </p:nvPicPr>
        <p:blipFill>
          <a:blip r:embed="rId3"/>
          <a:stretch>
            <a:fillRect/>
          </a:stretch>
        </p:blipFill>
        <p:spPr>
          <a:xfrm>
            <a:off x="2009775" y="1173264"/>
            <a:ext cx="4514850" cy="933450"/>
          </a:xfrm>
          <a:prstGeom prst="rect">
            <a:avLst/>
          </a:prstGeom>
        </p:spPr>
      </p:pic>
      <p:pic>
        <p:nvPicPr>
          <p:cNvPr id="8" name="Picture 7">
            <a:extLst>
              <a:ext uri="{FF2B5EF4-FFF2-40B4-BE49-F238E27FC236}">
                <a16:creationId xmlns:a16="http://schemas.microsoft.com/office/drawing/2014/main" id="{319C6696-896C-44EC-ACF3-08A7391CF76E}"/>
              </a:ext>
            </a:extLst>
          </p:cNvPr>
          <p:cNvPicPr>
            <a:picLocks noChangeAspect="1"/>
          </p:cNvPicPr>
          <p:nvPr/>
        </p:nvPicPr>
        <p:blipFill>
          <a:blip r:embed="rId4"/>
          <a:stretch>
            <a:fillRect/>
          </a:stretch>
        </p:blipFill>
        <p:spPr>
          <a:xfrm>
            <a:off x="2009775" y="2948331"/>
            <a:ext cx="4627145" cy="1616921"/>
          </a:xfrm>
          <a:prstGeom prst="rect">
            <a:avLst/>
          </a:prstGeom>
        </p:spPr>
      </p:pic>
      <p:pic>
        <p:nvPicPr>
          <p:cNvPr id="10" name="Picture 9">
            <a:extLst>
              <a:ext uri="{FF2B5EF4-FFF2-40B4-BE49-F238E27FC236}">
                <a16:creationId xmlns:a16="http://schemas.microsoft.com/office/drawing/2014/main" id="{3AEA1855-9EC9-4A83-8FDC-D66717CA21CB}"/>
              </a:ext>
            </a:extLst>
          </p:cNvPr>
          <p:cNvPicPr>
            <a:picLocks noChangeAspect="1"/>
          </p:cNvPicPr>
          <p:nvPr/>
        </p:nvPicPr>
        <p:blipFill>
          <a:blip r:embed="rId5"/>
          <a:stretch>
            <a:fillRect/>
          </a:stretch>
        </p:blipFill>
        <p:spPr>
          <a:xfrm>
            <a:off x="1588922" y="5055045"/>
            <a:ext cx="5176335" cy="1815861"/>
          </a:xfrm>
          <a:prstGeom prst="rect">
            <a:avLst/>
          </a:prstGeom>
        </p:spPr>
      </p:pic>
    </p:spTree>
    <p:extLst>
      <p:ext uri="{BB962C8B-B14F-4D97-AF65-F5344CB8AC3E}">
        <p14:creationId xmlns:p14="http://schemas.microsoft.com/office/powerpoint/2010/main" val="705854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4EF005D-247B-DB4F-B934-6E0B1239F0C1}"/>
              </a:ext>
            </a:extLst>
          </p:cNvPr>
          <p:cNvGraphicFramePr>
            <a:graphicFrameLocks noGrp="1"/>
          </p:cNvGraphicFramePr>
          <p:nvPr/>
        </p:nvGraphicFramePr>
        <p:xfrm>
          <a:off x="0" y="0"/>
          <a:ext cx="12192000" cy="6858000"/>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697888815"/>
                    </a:ext>
                  </a:extLst>
                </a:gridCol>
                <a:gridCol w="5919537">
                  <a:extLst>
                    <a:ext uri="{9D8B030D-6E8A-4147-A177-3AD203B41FA5}">
                      <a16:colId xmlns:a16="http://schemas.microsoft.com/office/drawing/2014/main" val="243792208"/>
                    </a:ext>
                  </a:extLst>
                </a:gridCol>
                <a:gridCol w="4443663">
                  <a:extLst>
                    <a:ext uri="{9D8B030D-6E8A-4147-A177-3AD203B41FA5}">
                      <a16:colId xmlns:a16="http://schemas.microsoft.com/office/drawing/2014/main" val="1727508178"/>
                    </a:ext>
                  </a:extLst>
                </a:gridCol>
              </a:tblGrid>
              <a:tr h="394200">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004431264"/>
                  </a:ext>
                </a:extLst>
              </a:tr>
              <a:tr h="1798200">
                <a:tc rowSpan="4">
                  <a:txBody>
                    <a:bodyPr/>
                    <a:lstStyle/>
                    <a:p>
                      <a:r>
                        <a:rPr lang="en-PL" b="1"/>
                        <a:t>VI. </a:t>
                      </a:r>
                      <a:r>
                        <a:rPr lang="en-US" b="1"/>
                        <a:t>Aggregate demand and supply</a:t>
                      </a:r>
                      <a:endParaRPr lang="en-PL" b="0"/>
                    </a:p>
                  </a:txBody>
                  <a:tcPr/>
                </a:tc>
                <a:tc>
                  <a:txBody>
                    <a:bodyPr/>
                    <a:lstStyle/>
                    <a:p>
                      <a:endParaRPr lang="en-PL"/>
                    </a:p>
                  </a:txBody>
                  <a:tcPr/>
                </a:tc>
                <a:tc>
                  <a:txBody>
                    <a:bodyPr/>
                    <a:lstStyle/>
                    <a:p>
                      <a:pPr marL="285750" indent="-285750">
                        <a:buFont typeface="Arial" panose="020B0604020202020204" pitchFamily="34" charset="0"/>
                        <a:buChar char="•"/>
                      </a:pPr>
                      <a:r>
                        <a:rPr lang="en-US" sz="1500" i="0" kern="1200">
                          <a:solidFill>
                            <a:schemeClr val="dk1"/>
                          </a:solidFill>
                          <a:effectLst/>
                          <a:latin typeface="+mn-lt"/>
                          <a:ea typeface="+mn-ea"/>
                          <a:cs typeface="+mn-cs"/>
                        </a:rPr>
                        <a:t>GDP - gross domestic product,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CONP - individual consumption,</a:t>
                      </a:r>
                    </a:p>
                    <a:p>
                      <a:pPr marL="285750" indent="-285750">
                        <a:buFont typeface="Arial" panose="020B0604020202020204" pitchFamily="34" charset="0"/>
                        <a:buChar char="•"/>
                      </a:pPr>
                      <a:r>
                        <a:rPr lang="en-US" sz="1500" i="0" kern="1200">
                          <a:solidFill>
                            <a:schemeClr val="dk1"/>
                          </a:solidFill>
                          <a:effectLst/>
                          <a:latin typeface="+mn-lt"/>
                          <a:ea typeface="+mn-ea"/>
                          <a:cs typeface="+mn-cs"/>
                        </a:rPr>
                        <a:t>CONGOV - government consumption,</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GFCF - gross fixed capital formation,</a:t>
                      </a:r>
                    </a:p>
                    <a:p>
                      <a:pPr marL="285750" indent="-285750">
                        <a:buFont typeface="Arial" panose="020B0604020202020204" pitchFamily="34" charset="0"/>
                        <a:buChar char="•"/>
                      </a:pPr>
                      <a:r>
                        <a:rPr lang="en-US" sz="1500" i="0" kern="1200">
                          <a:solidFill>
                            <a:schemeClr val="dk1"/>
                          </a:solidFill>
                          <a:effectLst/>
                          <a:latin typeface="+mn-lt"/>
                          <a:ea typeface="+mn-ea"/>
                          <a:cs typeface="+mn-cs"/>
                        </a:rPr>
                        <a:t>INV - change in inventories,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GDP_EXP - exports,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GDP_IMP - imports</a:t>
                      </a:r>
                      <a:endParaRPr lang="en-PL" sz="1200" i="0"/>
                    </a:p>
                  </a:txBody>
                  <a:tcPr/>
                </a:tc>
                <a:extLst>
                  <a:ext uri="{0D108BD9-81ED-4DB2-BD59-A6C34878D82A}">
                    <a16:rowId xmlns:a16="http://schemas.microsoft.com/office/drawing/2014/main" val="4052888399"/>
                  </a:ext>
                </a:extLst>
              </a:tr>
              <a:tr h="1798200">
                <a:tc vMerge="1">
                  <a:txBody>
                    <a:bodyPr/>
                    <a:lstStyle/>
                    <a:p>
                      <a:endParaRPr lang="en-PL"/>
                    </a:p>
                  </a:txBody>
                  <a:tcPr/>
                </a:tc>
                <a:tc>
                  <a:txBody>
                    <a:bodyPr/>
                    <a:lstStyle/>
                    <a:p>
                      <a:r>
                        <a:rPr lang="en-US" sz="1800" i="0" kern="1200">
                          <a:solidFill>
                            <a:schemeClr val="dk1"/>
                          </a:solidFill>
                          <a:effectLst/>
                          <a:latin typeface="+mn-lt"/>
                          <a:ea typeface="+mn-ea"/>
                          <a:cs typeface="+mn-cs"/>
                        </a:rPr>
                        <a:t>Nominal gross domestic product</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a:p>
                  </a:txBody>
                  <a:tcPr/>
                </a:tc>
                <a:tc>
                  <a:txBody>
                    <a:bodyPr/>
                    <a:lstStyle/>
                    <a:p>
                      <a:pPr marL="171450" indent="-171450">
                        <a:buFont typeface="Arial" panose="020B0604020202020204" pitchFamily="34" charset="0"/>
                        <a:buChar char="•"/>
                      </a:pPr>
                      <a:r>
                        <a:rPr lang="en-US" sz="1500" i="0" kern="1200">
                          <a:solidFill>
                            <a:schemeClr val="dk1"/>
                          </a:solidFill>
                          <a:effectLst/>
                          <a:latin typeface="+mn-lt"/>
                          <a:ea typeface="+mn-ea"/>
                          <a:cs typeface="+mn-cs"/>
                        </a:rPr>
                        <a:t>X_N - nominal value of variable X,</a:t>
                      </a:r>
                    </a:p>
                    <a:p>
                      <a:pPr marL="171450" indent="-171450">
                        <a:buFont typeface="Arial" panose="020B0604020202020204" pitchFamily="34" charset="0"/>
                        <a:buChar char="•"/>
                      </a:pPr>
                      <a:r>
                        <a:rPr lang="en-US" sz="1500" i="0" kern="1200">
                          <a:solidFill>
                            <a:schemeClr val="dk1"/>
                          </a:solidFill>
                          <a:effectLst/>
                          <a:latin typeface="+mn-lt"/>
                          <a:ea typeface="+mn-ea"/>
                          <a:cs typeface="+mn-cs"/>
                        </a:rPr>
                        <a:t> CPI - consumer price index, </a:t>
                      </a:r>
                    </a:p>
                    <a:p>
                      <a:pPr marL="171450" indent="-171450">
                        <a:buFont typeface="Arial" panose="020B0604020202020204" pitchFamily="34" charset="0"/>
                        <a:buChar char="•"/>
                      </a:pPr>
                      <a:r>
                        <a:rPr lang="en-US" sz="1500" i="0" kern="1200">
                          <a:solidFill>
                            <a:schemeClr val="dk1"/>
                          </a:solidFill>
                          <a:effectLst/>
                          <a:latin typeface="+mn-lt"/>
                          <a:ea typeface="+mn-ea"/>
                          <a:cs typeface="+mn-cs"/>
                        </a:rPr>
                        <a:t>PCONGOV - government consumption deflator,</a:t>
                      </a:r>
                    </a:p>
                    <a:p>
                      <a:pPr marL="171450" indent="-171450">
                        <a:buFont typeface="Arial" panose="020B0604020202020204" pitchFamily="34" charset="0"/>
                        <a:buChar char="•"/>
                      </a:pPr>
                      <a:r>
                        <a:rPr lang="en-US" sz="1500" i="0" kern="1200">
                          <a:solidFill>
                            <a:schemeClr val="dk1"/>
                          </a:solidFill>
                          <a:effectLst/>
                          <a:latin typeface="+mn-lt"/>
                          <a:ea typeface="+mn-ea"/>
                          <a:cs typeface="+mn-cs"/>
                        </a:rPr>
                        <a:t>PVA - value added deflator, </a:t>
                      </a:r>
                    </a:p>
                    <a:p>
                      <a:pPr marL="171450" indent="-171450">
                        <a:buFont typeface="Arial" panose="020B0604020202020204" pitchFamily="34" charset="0"/>
                        <a:buChar char="•"/>
                      </a:pPr>
                      <a:r>
                        <a:rPr lang="en-US" sz="1500" i="0" kern="1200">
                          <a:solidFill>
                            <a:schemeClr val="dk1"/>
                          </a:solidFill>
                          <a:effectLst/>
                          <a:latin typeface="+mn-lt"/>
                          <a:ea typeface="+mn-ea"/>
                          <a:cs typeface="+mn-cs"/>
                        </a:rPr>
                        <a:t>PEXP - export prices, PIMP - import prices,</a:t>
                      </a:r>
                      <a:br>
                        <a:rPr lang="en-US" sz="15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200" i="0"/>
                    </a:p>
                  </a:txBody>
                  <a:tcPr/>
                </a:tc>
                <a:extLst>
                  <a:ext uri="{0D108BD9-81ED-4DB2-BD59-A6C34878D82A}">
                    <a16:rowId xmlns:a16="http://schemas.microsoft.com/office/drawing/2014/main" val="2653349165"/>
                  </a:ext>
                </a:extLst>
              </a:tr>
              <a:tr h="874800">
                <a:tc vMerge="1">
                  <a:txBody>
                    <a:bodyPr/>
                    <a:lstStyle/>
                    <a:p>
                      <a:endParaRPr lang="en-PL"/>
                    </a:p>
                  </a:txBody>
                  <a:tcPr/>
                </a:tc>
                <a:tc>
                  <a:txBody>
                    <a:bodyPr/>
                    <a:lstStyle/>
                    <a:p>
                      <a:r>
                        <a:rPr lang="en-US"/>
                        <a:t>GDP deflator </a:t>
                      </a:r>
                      <a:endParaRPr lang="en-PL"/>
                    </a:p>
                  </a:txBody>
                  <a:tcPr/>
                </a:tc>
                <a:tc>
                  <a:txBody>
                    <a:bodyPr/>
                    <a:lstStyle/>
                    <a:p>
                      <a:pPr marL="285750" indent="-285750">
                        <a:buFont typeface="Arial" panose="020B0604020202020204" pitchFamily="34" charset="0"/>
                        <a:buChar char="•"/>
                      </a:pPr>
                      <a:endParaRPr lang="en-PL" sz="1200"/>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3545045530"/>
                  </a:ext>
                </a:extLst>
              </a:tr>
              <a:tr h="1992600">
                <a:tc vMerge="1">
                  <a:txBody>
                    <a:bodyPr/>
                    <a:lstStyle/>
                    <a:p>
                      <a:endParaRPr lang="en-PL"/>
                    </a:p>
                  </a:txBody>
                  <a:tcPr/>
                </a:tc>
                <a:tc>
                  <a:txBody>
                    <a:bodyPr/>
                    <a:lstStyle/>
                    <a:p>
                      <a:r>
                        <a:rPr lang="en-US" i="0"/>
                        <a:t>The potential output </a:t>
                      </a:r>
                      <a:endParaRPr lang="en-PL" i="0"/>
                    </a:p>
                  </a:txBody>
                  <a:tcPr/>
                </a:tc>
                <a:tc>
                  <a:txBody>
                    <a:bodyPr/>
                    <a:lstStyle/>
                    <a:p>
                      <a:pPr marL="285750" indent="-285750">
                        <a:buFont typeface="Arial" panose="020B0604020202020204" pitchFamily="34" charset="0"/>
                        <a:buChar char="•"/>
                      </a:pPr>
                      <a:r>
                        <a:rPr lang="en-US" sz="1500" i="0" kern="1200">
                          <a:solidFill>
                            <a:schemeClr val="dk1"/>
                          </a:solidFill>
                          <a:effectLst/>
                          <a:latin typeface="+mn-lt"/>
                          <a:ea typeface="+mn-ea"/>
                          <a:cs typeface="+mn-cs"/>
                        </a:rPr>
                        <a:t>GDP_POT - domestic potential output,</a:t>
                      </a:r>
                    </a:p>
                    <a:p>
                      <a:pPr marL="285750" indent="-285750">
                        <a:buFont typeface="Arial" panose="020B0604020202020204" pitchFamily="34" charset="0"/>
                        <a:buChar char="•"/>
                      </a:pPr>
                      <a:r>
                        <a:rPr lang="en-US" sz="1500" i="0" kern="1200">
                          <a:solidFill>
                            <a:schemeClr val="dk1"/>
                          </a:solidFill>
                          <a:effectLst/>
                          <a:latin typeface="+mn-lt"/>
                          <a:ea typeface="+mn-ea"/>
                          <a:cs typeface="+mn-cs"/>
                        </a:rPr>
                        <a:t>LF_EQ - the equilibrium participation rate,</a:t>
                      </a:r>
                    </a:p>
                    <a:p>
                      <a:pPr marL="285750" indent="-285750">
                        <a:buFont typeface="Arial" panose="020B0604020202020204" pitchFamily="34" charset="0"/>
                        <a:buChar char="•"/>
                      </a:pPr>
                      <a:r>
                        <a:rPr lang="en-US" sz="1500" i="0" kern="1200">
                          <a:solidFill>
                            <a:schemeClr val="dk1"/>
                          </a:solidFill>
                          <a:effectLst/>
                          <a:latin typeface="+mn-lt"/>
                          <a:ea typeface="+mn-ea"/>
                          <a:cs typeface="+mn-cs"/>
                        </a:rPr>
                        <a:t>POP - total population,</a:t>
                      </a:r>
                    </a:p>
                    <a:p>
                      <a:pPr marL="285750" indent="-285750">
                        <a:buFont typeface="Arial" panose="020B0604020202020204" pitchFamily="34" charset="0"/>
                        <a:buChar char="•"/>
                      </a:pPr>
                      <a:r>
                        <a:rPr lang="en-US" sz="1500" i="0" kern="1200">
                          <a:solidFill>
                            <a:schemeClr val="dk1"/>
                          </a:solidFill>
                          <a:effectLst/>
                          <a:latin typeface="+mn-lt"/>
                          <a:ea typeface="+mn-ea"/>
                          <a:cs typeface="+mn-cs"/>
                        </a:rPr>
                        <a:t>NAWRU - non-accelerating wage inflation rate of unemployment,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KN - net productive capital,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TFP_TREND - trend total factor productivity</a:t>
                      </a:r>
                      <a:br>
                        <a:rPr lang="en-US" sz="1800" i="0" kern="1200">
                          <a:solidFill>
                            <a:schemeClr val="dk1"/>
                          </a:solidFill>
                          <a:effectLst/>
                          <a:latin typeface="+mn-lt"/>
                          <a:ea typeface="+mn-ea"/>
                          <a:cs typeface="+mn-cs"/>
                        </a:rPr>
                      </a:br>
                      <a:endParaRPr lang="en-PL" sz="1200" i="0"/>
                    </a:p>
                  </a:txBody>
                  <a:tcPr/>
                </a:tc>
                <a:extLst>
                  <a:ext uri="{0D108BD9-81ED-4DB2-BD59-A6C34878D82A}">
                    <a16:rowId xmlns:a16="http://schemas.microsoft.com/office/drawing/2014/main" val="646375322"/>
                  </a:ext>
                </a:extLst>
              </a:tr>
            </a:tbl>
          </a:graphicData>
        </a:graphic>
      </p:graphicFrame>
      <p:pic>
        <p:nvPicPr>
          <p:cNvPr id="10" name="Picture 9">
            <a:extLst>
              <a:ext uri="{FF2B5EF4-FFF2-40B4-BE49-F238E27FC236}">
                <a16:creationId xmlns:a16="http://schemas.microsoft.com/office/drawing/2014/main" id="{960B6F67-EDA5-4075-B2B5-45F908DBBA63}"/>
              </a:ext>
            </a:extLst>
          </p:cNvPr>
          <p:cNvPicPr>
            <a:picLocks noChangeAspect="1"/>
          </p:cNvPicPr>
          <p:nvPr/>
        </p:nvPicPr>
        <p:blipFill>
          <a:blip r:embed="rId3"/>
          <a:stretch>
            <a:fillRect/>
          </a:stretch>
        </p:blipFill>
        <p:spPr>
          <a:xfrm>
            <a:off x="2543175" y="650458"/>
            <a:ext cx="4499309" cy="1048959"/>
          </a:xfrm>
          <a:prstGeom prst="rect">
            <a:avLst/>
          </a:prstGeom>
        </p:spPr>
      </p:pic>
      <p:pic>
        <p:nvPicPr>
          <p:cNvPr id="12" name="Picture 11">
            <a:extLst>
              <a:ext uri="{FF2B5EF4-FFF2-40B4-BE49-F238E27FC236}">
                <a16:creationId xmlns:a16="http://schemas.microsoft.com/office/drawing/2014/main" id="{4212B013-87A6-4076-BD68-74F5EB79FDFB}"/>
              </a:ext>
            </a:extLst>
          </p:cNvPr>
          <p:cNvPicPr>
            <a:picLocks noChangeAspect="1"/>
          </p:cNvPicPr>
          <p:nvPr/>
        </p:nvPicPr>
        <p:blipFill>
          <a:blip r:embed="rId4"/>
          <a:stretch>
            <a:fillRect/>
          </a:stretch>
        </p:blipFill>
        <p:spPr>
          <a:xfrm>
            <a:off x="2514600" y="2608346"/>
            <a:ext cx="4800600" cy="1315058"/>
          </a:xfrm>
          <a:prstGeom prst="rect">
            <a:avLst/>
          </a:prstGeom>
        </p:spPr>
      </p:pic>
      <p:pic>
        <p:nvPicPr>
          <p:cNvPr id="14" name="Picture 13">
            <a:extLst>
              <a:ext uri="{FF2B5EF4-FFF2-40B4-BE49-F238E27FC236}">
                <a16:creationId xmlns:a16="http://schemas.microsoft.com/office/drawing/2014/main" id="{949985C7-2CC8-4B0E-B647-093D1D97A974}"/>
              </a:ext>
            </a:extLst>
          </p:cNvPr>
          <p:cNvPicPr>
            <a:picLocks noChangeAspect="1"/>
          </p:cNvPicPr>
          <p:nvPr/>
        </p:nvPicPr>
        <p:blipFill>
          <a:blip r:embed="rId5"/>
          <a:stretch>
            <a:fillRect/>
          </a:stretch>
        </p:blipFill>
        <p:spPr>
          <a:xfrm>
            <a:off x="4009147" y="4131244"/>
            <a:ext cx="1567364" cy="624674"/>
          </a:xfrm>
          <a:prstGeom prst="rect">
            <a:avLst/>
          </a:prstGeom>
        </p:spPr>
      </p:pic>
      <p:pic>
        <p:nvPicPr>
          <p:cNvPr id="16" name="Picture 15">
            <a:extLst>
              <a:ext uri="{FF2B5EF4-FFF2-40B4-BE49-F238E27FC236}">
                <a16:creationId xmlns:a16="http://schemas.microsoft.com/office/drawing/2014/main" id="{821C02CC-6E1C-4527-BD01-D5F861D35BFB}"/>
              </a:ext>
            </a:extLst>
          </p:cNvPr>
          <p:cNvPicPr>
            <a:picLocks noChangeAspect="1"/>
          </p:cNvPicPr>
          <p:nvPr/>
        </p:nvPicPr>
        <p:blipFill>
          <a:blip r:embed="rId6"/>
          <a:stretch>
            <a:fillRect/>
          </a:stretch>
        </p:blipFill>
        <p:spPr>
          <a:xfrm>
            <a:off x="2097630" y="5458455"/>
            <a:ext cx="5049754" cy="697008"/>
          </a:xfrm>
          <a:prstGeom prst="rect">
            <a:avLst/>
          </a:prstGeom>
        </p:spPr>
      </p:pic>
    </p:spTree>
    <p:extLst>
      <p:ext uri="{BB962C8B-B14F-4D97-AF65-F5344CB8AC3E}">
        <p14:creationId xmlns:p14="http://schemas.microsoft.com/office/powerpoint/2010/main" val="145814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6CBEB9E-A0E6-9248-829C-B9DEB07A9139}"/>
              </a:ext>
            </a:extLst>
          </p:cNvPr>
          <p:cNvGraphicFramePr>
            <a:graphicFrameLocks noGrp="1"/>
          </p:cNvGraphicFramePr>
          <p:nvPr>
            <p:extLst>
              <p:ext uri="{D42A27DB-BD31-4B8C-83A1-F6EECF244321}">
                <p14:modId xmlns:p14="http://schemas.microsoft.com/office/powerpoint/2010/main" val="1626968591"/>
              </p:ext>
            </p:extLst>
          </p:nvPr>
        </p:nvGraphicFramePr>
        <p:xfrm>
          <a:off x="0" y="0"/>
          <a:ext cx="12192000" cy="7327689"/>
        </p:xfrm>
        <a:graphic>
          <a:graphicData uri="http://schemas.openxmlformats.org/drawingml/2006/table">
            <a:tbl>
              <a:tblPr firstRow="1" bandRow="1">
                <a:tableStyleId>{21E4AEA4-8DFA-4A89-87EB-49C32662AFE0}</a:tableStyleId>
              </a:tblPr>
              <a:tblGrid>
                <a:gridCol w="2146041">
                  <a:extLst>
                    <a:ext uri="{9D8B030D-6E8A-4147-A177-3AD203B41FA5}">
                      <a16:colId xmlns:a16="http://schemas.microsoft.com/office/drawing/2014/main" val="1999035452"/>
                    </a:ext>
                  </a:extLst>
                </a:gridCol>
                <a:gridCol w="5981959">
                  <a:extLst>
                    <a:ext uri="{9D8B030D-6E8A-4147-A177-3AD203B41FA5}">
                      <a16:colId xmlns:a16="http://schemas.microsoft.com/office/drawing/2014/main" val="838325094"/>
                    </a:ext>
                  </a:extLst>
                </a:gridCol>
                <a:gridCol w="4064000">
                  <a:extLst>
                    <a:ext uri="{9D8B030D-6E8A-4147-A177-3AD203B41FA5}">
                      <a16:colId xmlns:a16="http://schemas.microsoft.com/office/drawing/2014/main" val="2565418885"/>
                    </a:ext>
                  </a:extLst>
                </a:gridCol>
              </a:tblGrid>
              <a:tr h="442068">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595606151"/>
                  </a:ext>
                </a:extLst>
              </a:tr>
              <a:tr h="3279351">
                <a:tc rowSpan="2">
                  <a:txBody>
                    <a:bodyPr/>
                    <a:lstStyle/>
                    <a:p>
                      <a:r>
                        <a:rPr lang="en-PL" b="1"/>
                        <a:t>VII. </a:t>
                      </a:r>
                      <a:r>
                        <a:rPr lang="en-US" b="1"/>
                        <a:t>Cost and prices</a:t>
                      </a:r>
                      <a:endParaRPr lang="en-PL" b="1"/>
                    </a:p>
                  </a:txBody>
                  <a:tcPr/>
                </a:tc>
                <a:tc>
                  <a:txBody>
                    <a:bodyPr/>
                    <a:lstStyle/>
                    <a:p>
                      <a:r>
                        <a:rPr lang="en-US" sz="1800" i="0" kern="1200">
                          <a:solidFill>
                            <a:schemeClr val="dk1"/>
                          </a:solidFill>
                          <a:effectLst/>
                          <a:latin typeface="+mn-lt"/>
                          <a:ea typeface="+mn-ea"/>
                          <a:cs typeface="+mn-cs"/>
                        </a:rPr>
                        <a:t>Value added deflator - short run solution</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a:p>
                  </a:txBody>
                  <a:tcPr/>
                </a:tc>
                <a:tc>
                  <a:txBody>
                    <a:bodyPr/>
                    <a:lstStyle/>
                    <a:p>
                      <a:pPr marL="285750" indent="-285750">
                        <a:buFont typeface="Arial" panose="020B0604020202020204" pitchFamily="34" charset="0"/>
                        <a:buChar char="•"/>
                      </a:pPr>
                      <a:r>
                        <a:rPr lang="en-US" sz="1600" i="0" kern="1200">
                          <a:solidFill>
                            <a:schemeClr val="dk1"/>
                          </a:solidFill>
                          <a:effectLst/>
                          <a:latin typeface="+mn-lt"/>
                          <a:ea typeface="+mn-ea"/>
                          <a:cs typeface="+mn-cs"/>
                        </a:rPr>
                        <a:t>PVA - value added deflator,</a:t>
                      </a:r>
                    </a:p>
                    <a:p>
                      <a:pPr marL="285750" indent="-285750">
                        <a:buFont typeface="Arial" panose="020B0604020202020204" pitchFamily="34" charset="0"/>
                        <a:buChar char="•"/>
                      </a:pPr>
                      <a:r>
                        <a:rPr lang="en-US" sz="1600" i="0" kern="1200">
                          <a:solidFill>
                            <a:schemeClr val="dk1"/>
                          </a:solidFill>
                          <a:effectLst/>
                          <a:latin typeface="+mn-lt"/>
                          <a:ea typeface="+mn-ea"/>
                          <a:cs typeface="+mn-cs"/>
                        </a:rPr>
                        <a:t>ULCNA - unit </a:t>
                      </a:r>
                      <a:r>
                        <a:rPr lang="en-US" sz="1600" i="0" kern="1200" err="1">
                          <a:solidFill>
                            <a:schemeClr val="dk1"/>
                          </a:solidFill>
                          <a:effectLst/>
                          <a:latin typeface="+mn-lt"/>
                          <a:ea typeface="+mn-ea"/>
                          <a:cs typeface="+mn-cs"/>
                        </a:rPr>
                        <a:t>labour</a:t>
                      </a:r>
                      <a:r>
                        <a:rPr lang="en-US" sz="1600" i="0" kern="1200">
                          <a:solidFill>
                            <a:schemeClr val="dk1"/>
                          </a:solidFill>
                          <a:effectLst/>
                          <a:latin typeface="+mn-lt"/>
                          <a:ea typeface="+mn-ea"/>
                          <a:cs typeface="+mn-cs"/>
                        </a:rPr>
                        <a:t> costs in non-agriculture, </a:t>
                      </a:r>
                    </a:p>
                    <a:p>
                      <a:pPr marL="285750" indent="-285750">
                        <a:buFont typeface="Arial" panose="020B0604020202020204" pitchFamily="34" charset="0"/>
                        <a:buChar char="•"/>
                      </a:pPr>
                      <a:r>
                        <a:rPr lang="en-US" sz="1600" i="0" kern="1200">
                          <a:solidFill>
                            <a:schemeClr val="dk1"/>
                          </a:solidFill>
                          <a:effectLst/>
                          <a:latin typeface="+mn-lt"/>
                          <a:ea typeface="+mn-ea"/>
                          <a:cs typeface="+mn-cs"/>
                        </a:rPr>
                        <a:t>PIMP – imports prices corrected for the equilibrium exchange rate fluctuations, </a:t>
                      </a:r>
                    </a:p>
                    <a:p>
                      <a:pPr marL="285750" indent="-285750">
                        <a:buFont typeface="Arial" panose="020B0604020202020204" pitchFamily="34" charset="0"/>
                        <a:buChar char="•"/>
                      </a:pPr>
                      <a:r>
                        <a:rPr lang="en-US" sz="1600" i="0" kern="1200">
                          <a:solidFill>
                            <a:schemeClr val="dk1"/>
                          </a:solidFill>
                          <a:effectLst/>
                          <a:latin typeface="+mn-lt"/>
                          <a:ea typeface="+mn-ea"/>
                          <a:cs typeface="+mn-cs"/>
                        </a:rPr>
                        <a:t>GR_TAR_TR - effective rate of import duties, </a:t>
                      </a:r>
                    </a:p>
                    <a:p>
                      <a:pPr marL="285750" indent="-285750">
                        <a:buFont typeface="Arial" panose="020B0604020202020204" pitchFamily="34" charset="0"/>
                        <a:buChar char="•"/>
                      </a:pPr>
                      <a:r>
                        <a:rPr lang="en-US" sz="1600" i="0" kern="1200">
                          <a:solidFill>
                            <a:schemeClr val="dk1"/>
                          </a:solidFill>
                          <a:effectLst/>
                          <a:latin typeface="+mn-lt"/>
                          <a:ea typeface="+mn-ea"/>
                          <a:cs typeface="+mn-cs"/>
                        </a:rPr>
                        <a:t>INF_TARGET - 4-quarter moving average of inflation target, </a:t>
                      </a:r>
                    </a:p>
                    <a:p>
                      <a:pPr marL="285750" indent="-285750">
                        <a:buFont typeface="Arial" panose="020B0604020202020204" pitchFamily="34" charset="0"/>
                        <a:buChar char="•"/>
                      </a:pPr>
                      <a:r>
                        <a:rPr lang="en-US" sz="1600" i="0" kern="1200" err="1">
                          <a:solidFill>
                            <a:schemeClr val="dk1"/>
                          </a:solidFill>
                          <a:effectLst/>
                          <a:latin typeface="+mn-lt"/>
                          <a:ea typeface="+mn-ea"/>
                          <a:cs typeface="+mn-cs"/>
                        </a:rPr>
                        <a:t>IxxQy</a:t>
                      </a:r>
                      <a:r>
                        <a:rPr lang="en-US" sz="1600" i="0" kern="1200">
                          <a:solidFill>
                            <a:schemeClr val="dk1"/>
                          </a:solidFill>
                          <a:effectLst/>
                          <a:latin typeface="+mn-lt"/>
                          <a:ea typeface="+mn-ea"/>
                          <a:cs typeface="+mn-cs"/>
                        </a:rPr>
                        <a:t> - one period dummy variable, where xx denotes year and y stands for quarter.</a:t>
                      </a:r>
                    </a:p>
                    <a:p>
                      <a:pPr marL="285750" indent="-285750">
                        <a:buFont typeface="Arial" panose="020B0604020202020204" pitchFamily="34" charset="0"/>
                        <a:buChar char="•"/>
                      </a:pPr>
                      <a:r>
                        <a:rPr lang="en-US" sz="1600" i="0" kern="1200">
                          <a:solidFill>
                            <a:schemeClr val="dk1"/>
                          </a:solidFill>
                          <a:effectLst/>
                          <a:latin typeface="+mn-lt"/>
                          <a:ea typeface="+mn-ea"/>
                          <a:cs typeface="+mn-cs"/>
                        </a:rPr>
                        <a:t>Adjusted R</a:t>
                      </a:r>
                      <a:r>
                        <a:rPr lang="en-US" sz="1600" i="0" kern="1200" baseline="30000">
                          <a:solidFill>
                            <a:schemeClr val="dk1"/>
                          </a:solidFill>
                          <a:effectLst/>
                          <a:latin typeface="+mn-lt"/>
                          <a:ea typeface="+mn-ea"/>
                          <a:cs typeface="+mn-cs"/>
                        </a:rPr>
                        <a:t>2</a:t>
                      </a:r>
                      <a:r>
                        <a:rPr lang="en-US" sz="1600" i="0" kern="1200">
                          <a:solidFill>
                            <a:schemeClr val="dk1"/>
                          </a:solidFill>
                          <a:effectLst/>
                          <a:latin typeface="+mn-lt"/>
                          <a:ea typeface="+mn-ea"/>
                          <a:cs typeface="+mn-cs"/>
                        </a:rPr>
                        <a:t> = 0.45</a:t>
                      </a:r>
                    </a:p>
                    <a:p>
                      <a:pPr marL="285750" indent="-285750">
                        <a:buFont typeface="Arial" panose="020B0604020202020204" pitchFamily="34" charset="0"/>
                        <a:buChar char="•"/>
                      </a:pPr>
                      <a:r>
                        <a:rPr lang="en-US" sz="1600" i="0" kern="1200">
                          <a:solidFill>
                            <a:schemeClr val="dk1"/>
                          </a:solidFill>
                          <a:effectLst/>
                          <a:latin typeface="+mn-lt"/>
                          <a:ea typeface="+mn-ea"/>
                          <a:cs typeface="+mn-cs"/>
                        </a:rPr>
                        <a:t>S.E. of equation = 0.007</a:t>
                      </a:r>
                    </a:p>
                    <a:p>
                      <a:pPr marL="285750" indent="-285750">
                        <a:buFont typeface="Arial" panose="020B0604020202020204" pitchFamily="34" charset="0"/>
                        <a:buChar char="•"/>
                      </a:pPr>
                      <a:r>
                        <a:rPr lang="en-US" sz="1600" i="0" kern="1200">
                          <a:solidFill>
                            <a:schemeClr val="dk1"/>
                          </a:solidFill>
                          <a:effectLst/>
                          <a:latin typeface="+mn-lt"/>
                          <a:ea typeface="+mn-ea"/>
                          <a:cs typeface="+mn-cs"/>
                        </a:rPr>
                        <a:t>J statistic(p-value) = 0.1</a:t>
                      </a:r>
                    </a:p>
                    <a:p>
                      <a:pPr marL="285750" indent="-285750">
                        <a:buFont typeface="Arial" panose="020B0604020202020204" pitchFamily="34" charset="0"/>
                        <a:buChar char="•"/>
                      </a:pPr>
                      <a:r>
                        <a:rPr lang="en-US" sz="1600" i="0" kern="1200">
                          <a:solidFill>
                            <a:schemeClr val="dk1"/>
                          </a:solidFill>
                          <a:effectLst/>
                          <a:latin typeface="+mn-lt"/>
                          <a:ea typeface="+mn-ea"/>
                          <a:cs typeface="+mn-cs"/>
                        </a:rPr>
                        <a:t>Estimation period: 1997q4 - 2008q4</a:t>
                      </a:r>
                      <a:endParaRPr lang="en-PL" sz="1600"/>
                    </a:p>
                  </a:txBody>
                  <a:tcPr/>
                </a:tc>
                <a:extLst>
                  <a:ext uri="{0D108BD9-81ED-4DB2-BD59-A6C34878D82A}">
                    <a16:rowId xmlns:a16="http://schemas.microsoft.com/office/drawing/2014/main" val="2027370889"/>
                  </a:ext>
                </a:extLst>
              </a:tr>
              <a:tr h="3136581">
                <a:tc vMerge="1">
                  <a:txBody>
                    <a:bodyPr/>
                    <a:lstStyle/>
                    <a:p>
                      <a:endParaRPr lang="en-PL"/>
                    </a:p>
                  </a:txBody>
                  <a:tcPr/>
                </a:tc>
                <a:tc>
                  <a:txBody>
                    <a:bodyPr/>
                    <a:lstStyle/>
                    <a:p>
                      <a:r>
                        <a:rPr lang="en-US"/>
                        <a:t>Core inflation</a:t>
                      </a:r>
                    </a:p>
                    <a:p>
                      <a:endParaRPr lang="en-PL"/>
                    </a:p>
                  </a:txBody>
                  <a:tcPr/>
                </a:tc>
                <a:tc>
                  <a:txBody>
                    <a:bodyPr/>
                    <a:lstStyle/>
                    <a:p>
                      <a:pPr marL="285750" indent="-285750">
                        <a:buFont typeface="Arial" panose="020B0604020202020204" pitchFamily="34" charset="0"/>
                        <a:buChar char="•"/>
                      </a:pPr>
                      <a:endParaRPr lang="en-US" sz="1600" i="0" kern="1200">
                        <a:solidFill>
                          <a:schemeClr val="dk1"/>
                        </a:solidFill>
                        <a:effectLst/>
                        <a:latin typeface="+mn-lt"/>
                        <a:ea typeface="+mn-ea"/>
                        <a:cs typeface="+mn-cs"/>
                      </a:endParaRPr>
                    </a:p>
                    <a:p>
                      <a:pPr marL="285750" indent="-285750">
                        <a:buFont typeface="Arial" panose="020B0604020202020204" pitchFamily="34" charset="0"/>
                        <a:buChar char="•"/>
                      </a:pPr>
                      <a:r>
                        <a:rPr lang="en-US" sz="1600" i="0" kern="1200">
                          <a:solidFill>
                            <a:schemeClr val="dk1"/>
                          </a:solidFill>
                          <a:effectLst/>
                          <a:latin typeface="+mn-lt"/>
                          <a:ea typeface="+mn-ea"/>
                          <a:cs typeface="+mn-cs"/>
                        </a:rPr>
                        <a:t>Adjusted R</a:t>
                      </a:r>
                      <a:r>
                        <a:rPr lang="en-US" sz="1600" i="0" kern="1200" baseline="30000">
                          <a:solidFill>
                            <a:schemeClr val="dk1"/>
                          </a:solidFill>
                          <a:effectLst/>
                          <a:latin typeface="+mn-lt"/>
                          <a:ea typeface="+mn-ea"/>
                          <a:cs typeface="+mn-cs"/>
                        </a:rPr>
                        <a:t>2</a:t>
                      </a:r>
                      <a:r>
                        <a:rPr lang="en-US" sz="1600" i="0" kern="1200">
                          <a:solidFill>
                            <a:schemeClr val="dk1"/>
                          </a:solidFill>
                          <a:effectLst/>
                          <a:latin typeface="+mn-lt"/>
                          <a:ea typeface="+mn-ea"/>
                          <a:cs typeface="+mn-cs"/>
                        </a:rPr>
                        <a:t> = 0.92</a:t>
                      </a:r>
                    </a:p>
                    <a:p>
                      <a:pPr marL="285750" indent="-285750">
                        <a:buFont typeface="Arial" panose="020B0604020202020204" pitchFamily="34" charset="0"/>
                        <a:buChar char="•"/>
                      </a:pPr>
                      <a:r>
                        <a:rPr lang="en-US" sz="1600" i="0" kern="1200">
                          <a:solidFill>
                            <a:schemeClr val="dk1"/>
                          </a:solidFill>
                          <a:effectLst/>
                          <a:latin typeface="+mn-lt"/>
                          <a:ea typeface="+mn-ea"/>
                          <a:cs typeface="+mn-cs"/>
                        </a:rPr>
                        <a:t>S.E. of equation = 0.003</a:t>
                      </a:r>
                    </a:p>
                    <a:p>
                      <a:pPr marL="285750" indent="-285750">
                        <a:buFont typeface="Arial" panose="020B0604020202020204" pitchFamily="34" charset="0"/>
                        <a:buChar char="•"/>
                      </a:pPr>
                      <a:r>
                        <a:rPr lang="en-US" sz="1600" i="0" kern="1200">
                          <a:solidFill>
                            <a:schemeClr val="dk1"/>
                          </a:solidFill>
                          <a:effectLst/>
                          <a:latin typeface="+mn-lt"/>
                          <a:ea typeface="+mn-ea"/>
                          <a:cs typeface="+mn-cs"/>
                        </a:rPr>
                        <a:t>J statistic(p-value) = 0.1</a:t>
                      </a:r>
                    </a:p>
                    <a:p>
                      <a:pPr marL="285750" indent="-285750">
                        <a:buFont typeface="Arial" panose="020B0604020202020204" pitchFamily="34" charset="0"/>
                        <a:buChar char="•"/>
                      </a:pPr>
                      <a:r>
                        <a:rPr lang="en-US" sz="1600" i="0" kern="1200">
                          <a:solidFill>
                            <a:schemeClr val="dk1"/>
                          </a:solidFill>
                          <a:effectLst/>
                          <a:latin typeface="+mn-lt"/>
                          <a:ea typeface="+mn-ea"/>
                          <a:cs typeface="+mn-cs"/>
                        </a:rPr>
                        <a:t>Estimation period: 1997q4 - 2008q4</a:t>
                      </a:r>
                      <a:endParaRPr lang="en-PL" sz="1600"/>
                    </a:p>
                  </a:txBody>
                  <a:tcPr/>
                </a:tc>
                <a:extLst>
                  <a:ext uri="{0D108BD9-81ED-4DB2-BD59-A6C34878D82A}">
                    <a16:rowId xmlns:a16="http://schemas.microsoft.com/office/drawing/2014/main" val="3450111261"/>
                  </a:ext>
                </a:extLst>
              </a:tr>
            </a:tbl>
          </a:graphicData>
        </a:graphic>
      </p:graphicFrame>
      <p:pic>
        <p:nvPicPr>
          <p:cNvPr id="8" name="Picture 7">
            <a:extLst>
              <a:ext uri="{FF2B5EF4-FFF2-40B4-BE49-F238E27FC236}">
                <a16:creationId xmlns:a16="http://schemas.microsoft.com/office/drawing/2014/main" id="{38E36F8D-D827-4CEA-B335-8A22C7717F3B}"/>
              </a:ext>
            </a:extLst>
          </p:cNvPr>
          <p:cNvPicPr>
            <a:picLocks noChangeAspect="1"/>
          </p:cNvPicPr>
          <p:nvPr/>
        </p:nvPicPr>
        <p:blipFill>
          <a:blip r:embed="rId3"/>
          <a:stretch>
            <a:fillRect/>
          </a:stretch>
        </p:blipFill>
        <p:spPr>
          <a:xfrm>
            <a:off x="2399048" y="1201403"/>
            <a:ext cx="5605964" cy="1780407"/>
          </a:xfrm>
          <a:prstGeom prst="rect">
            <a:avLst/>
          </a:prstGeom>
        </p:spPr>
      </p:pic>
      <p:pic>
        <p:nvPicPr>
          <p:cNvPr id="10" name="Picture 9">
            <a:extLst>
              <a:ext uri="{FF2B5EF4-FFF2-40B4-BE49-F238E27FC236}">
                <a16:creationId xmlns:a16="http://schemas.microsoft.com/office/drawing/2014/main" id="{844946AD-F140-49FC-B001-577BAE311B16}"/>
              </a:ext>
            </a:extLst>
          </p:cNvPr>
          <p:cNvPicPr>
            <a:picLocks noChangeAspect="1"/>
          </p:cNvPicPr>
          <p:nvPr/>
        </p:nvPicPr>
        <p:blipFill>
          <a:blip r:embed="rId4"/>
          <a:stretch>
            <a:fillRect/>
          </a:stretch>
        </p:blipFill>
        <p:spPr>
          <a:xfrm>
            <a:off x="2399048" y="4513851"/>
            <a:ext cx="5605964" cy="1800981"/>
          </a:xfrm>
          <a:prstGeom prst="rect">
            <a:avLst/>
          </a:prstGeom>
        </p:spPr>
      </p:pic>
    </p:spTree>
    <p:extLst>
      <p:ext uri="{BB962C8B-B14F-4D97-AF65-F5344CB8AC3E}">
        <p14:creationId xmlns:p14="http://schemas.microsoft.com/office/powerpoint/2010/main" val="3949271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6CBEB9E-A0E6-9248-829C-B9DEB07A9139}"/>
              </a:ext>
            </a:extLst>
          </p:cNvPr>
          <p:cNvGraphicFramePr>
            <a:graphicFrameLocks noGrp="1"/>
          </p:cNvGraphicFramePr>
          <p:nvPr/>
        </p:nvGraphicFramePr>
        <p:xfrm>
          <a:off x="0" y="0"/>
          <a:ext cx="12159917" cy="7278303"/>
        </p:xfrm>
        <a:graphic>
          <a:graphicData uri="http://schemas.openxmlformats.org/drawingml/2006/table">
            <a:tbl>
              <a:tblPr firstRow="1" bandRow="1">
                <a:tableStyleId>{21E4AEA4-8DFA-4A89-87EB-49C32662AFE0}</a:tableStyleId>
              </a:tblPr>
              <a:tblGrid>
                <a:gridCol w="1347537">
                  <a:extLst>
                    <a:ext uri="{9D8B030D-6E8A-4147-A177-3AD203B41FA5}">
                      <a16:colId xmlns:a16="http://schemas.microsoft.com/office/drawing/2014/main" val="1999035452"/>
                    </a:ext>
                  </a:extLst>
                </a:gridCol>
                <a:gridCol w="4892842">
                  <a:extLst>
                    <a:ext uri="{9D8B030D-6E8A-4147-A177-3AD203B41FA5}">
                      <a16:colId xmlns:a16="http://schemas.microsoft.com/office/drawing/2014/main" val="838325094"/>
                    </a:ext>
                  </a:extLst>
                </a:gridCol>
                <a:gridCol w="5919538">
                  <a:extLst>
                    <a:ext uri="{9D8B030D-6E8A-4147-A177-3AD203B41FA5}">
                      <a16:colId xmlns:a16="http://schemas.microsoft.com/office/drawing/2014/main" val="2565418885"/>
                    </a:ext>
                  </a:extLst>
                </a:gridCol>
              </a:tblGrid>
              <a:tr h="442068">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595606151"/>
                  </a:ext>
                </a:extLst>
              </a:tr>
              <a:tr h="2477595">
                <a:tc rowSpan="2">
                  <a:txBody>
                    <a:bodyPr/>
                    <a:lstStyle/>
                    <a:p>
                      <a:r>
                        <a:rPr lang="en-PL" b="1"/>
                        <a:t>VII</a:t>
                      </a:r>
                      <a:r>
                        <a:rPr lang="en-US" b="1"/>
                        <a:t>I</a:t>
                      </a:r>
                      <a:r>
                        <a:rPr lang="en-PL" b="1"/>
                        <a:t>. </a:t>
                      </a:r>
                      <a:r>
                        <a:rPr lang="en-US" b="1"/>
                        <a:t>Fiscal sector</a:t>
                      </a:r>
                      <a:endParaRPr lang="en-PL" b="1"/>
                    </a:p>
                  </a:txBody>
                  <a:tcPr/>
                </a:tc>
                <a:tc>
                  <a:txBody>
                    <a:bodyPr/>
                    <a:lstStyle/>
                    <a:p>
                      <a:r>
                        <a:rPr lang="en-US" sz="1800" i="0" kern="1200">
                          <a:solidFill>
                            <a:schemeClr val="dk1"/>
                          </a:solidFill>
                          <a:effectLst/>
                          <a:latin typeface="+mn-lt"/>
                          <a:ea typeface="+mn-ea"/>
                          <a:cs typeface="+mn-cs"/>
                        </a:rPr>
                        <a:t>General government revenues</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a:p>
                  </a:txBody>
                  <a:tcPr/>
                </a:tc>
                <a:tc>
                  <a:txBody>
                    <a:bodyPr/>
                    <a:lstStyle/>
                    <a:p>
                      <a:pPr marL="285750" indent="-285750" algn="l">
                        <a:buFont typeface="Arial" panose="020B0604020202020204" pitchFamily="34" charset="0"/>
                        <a:buChar char="•"/>
                      </a:pPr>
                      <a:r>
                        <a:rPr lang="en-US" sz="1500" i="0" kern="1200">
                          <a:solidFill>
                            <a:schemeClr val="dk1"/>
                          </a:solidFill>
                          <a:effectLst/>
                          <a:latin typeface="+mn-lt"/>
                          <a:ea typeface="+mn-ea"/>
                          <a:cs typeface="+mn-cs"/>
                        </a:rPr>
                        <a:t>GR_N - total general government (GG) revenues, </a:t>
                      </a:r>
                    </a:p>
                    <a:p>
                      <a:pPr marL="285750" indent="-285750" algn="l">
                        <a:buFont typeface="Arial" panose="020B0604020202020204" pitchFamily="34" charset="0"/>
                        <a:buChar char="•"/>
                      </a:pPr>
                      <a:r>
                        <a:rPr lang="en-US" sz="1500" i="0" kern="1200">
                          <a:solidFill>
                            <a:schemeClr val="dk1"/>
                          </a:solidFill>
                          <a:effectLst/>
                          <a:latin typeface="+mn-lt"/>
                          <a:ea typeface="+mn-ea"/>
                          <a:cs typeface="+mn-cs"/>
                        </a:rPr>
                        <a:t>GR_PROD_TAX_N - GG revenues from taxes on production and imports,</a:t>
                      </a:r>
                    </a:p>
                    <a:p>
                      <a:pPr marL="285750" indent="-285750" algn="l">
                        <a:buFont typeface="Arial" panose="020B0604020202020204" pitchFamily="34" charset="0"/>
                        <a:buChar char="•"/>
                      </a:pPr>
                      <a:r>
                        <a:rPr lang="en-US" sz="1500" i="0" kern="1200">
                          <a:solidFill>
                            <a:schemeClr val="dk1"/>
                          </a:solidFill>
                          <a:effectLst/>
                          <a:latin typeface="+mn-lt"/>
                          <a:ea typeface="+mn-ea"/>
                          <a:cs typeface="+mn-cs"/>
                        </a:rPr>
                        <a:t>GR_INC_TAX_N - GG revenues from income and wealth taxes, </a:t>
                      </a:r>
                    </a:p>
                    <a:p>
                      <a:pPr marL="285750" indent="-285750" algn="l">
                        <a:buFont typeface="Arial" panose="020B0604020202020204" pitchFamily="34" charset="0"/>
                        <a:buChar char="•"/>
                      </a:pPr>
                      <a:r>
                        <a:rPr lang="en-US" sz="1500" i="0" kern="1200">
                          <a:solidFill>
                            <a:schemeClr val="dk1"/>
                          </a:solidFill>
                          <a:effectLst/>
                          <a:latin typeface="+mn-lt"/>
                          <a:ea typeface="+mn-ea"/>
                          <a:cs typeface="+mn-cs"/>
                        </a:rPr>
                        <a:t>GR_TCONTR_N - total social contributions, </a:t>
                      </a:r>
                    </a:p>
                    <a:p>
                      <a:pPr marL="285750" indent="-285750" algn="l">
                        <a:buFont typeface="Arial" panose="020B0604020202020204" pitchFamily="34" charset="0"/>
                        <a:buChar char="•"/>
                      </a:pPr>
                      <a:r>
                        <a:rPr lang="en-US" sz="1500" i="0" kern="1200">
                          <a:solidFill>
                            <a:schemeClr val="dk1"/>
                          </a:solidFill>
                          <a:effectLst/>
                          <a:latin typeface="+mn-lt"/>
                          <a:ea typeface="+mn-ea"/>
                          <a:cs typeface="+mn-cs"/>
                        </a:rPr>
                        <a:t>GR_PROP_INC_N - GG’s property income, </a:t>
                      </a:r>
                    </a:p>
                    <a:p>
                      <a:pPr marL="285750" indent="-285750" algn="l">
                        <a:buFont typeface="Arial" panose="020B0604020202020204" pitchFamily="34" charset="0"/>
                        <a:buChar char="•"/>
                      </a:pPr>
                      <a:r>
                        <a:rPr lang="en-US" sz="1500" i="0" kern="1200">
                          <a:solidFill>
                            <a:schemeClr val="dk1"/>
                          </a:solidFill>
                          <a:effectLst/>
                          <a:latin typeface="+mn-lt"/>
                          <a:ea typeface="+mn-ea"/>
                          <a:cs typeface="+mn-cs"/>
                        </a:rPr>
                        <a:t>GR_OTHER_CURT_N - GG revenues from other current transfers, </a:t>
                      </a:r>
                    </a:p>
                    <a:p>
                      <a:pPr marL="285750" indent="-285750" algn="l">
                        <a:buFont typeface="Arial" panose="020B0604020202020204" pitchFamily="34" charset="0"/>
                        <a:buChar char="•"/>
                      </a:pPr>
                      <a:r>
                        <a:rPr lang="en-US" sz="1500" i="0" kern="1200">
                          <a:solidFill>
                            <a:schemeClr val="dk1"/>
                          </a:solidFill>
                          <a:effectLst/>
                          <a:latin typeface="+mn-lt"/>
                          <a:ea typeface="+mn-ea"/>
                          <a:cs typeface="+mn-cs"/>
                        </a:rPr>
                        <a:t>GR_OUTPUT_N - GG market output, output for own final use and payments for other non-market output, </a:t>
                      </a:r>
                    </a:p>
                    <a:p>
                      <a:pPr marL="285750" indent="-285750" algn="l">
                        <a:buFont typeface="Arial" panose="020B0604020202020204" pitchFamily="34" charset="0"/>
                        <a:buChar char="•"/>
                      </a:pPr>
                      <a:r>
                        <a:rPr lang="en-US" sz="1500" i="0" kern="1200">
                          <a:solidFill>
                            <a:schemeClr val="dk1"/>
                          </a:solidFill>
                          <a:effectLst/>
                          <a:latin typeface="+mn-lt"/>
                          <a:ea typeface="+mn-ea"/>
                          <a:cs typeface="+mn-cs"/>
                        </a:rPr>
                        <a:t>GR_CAP_TRANS_N - GG revenues from capital transfers,</a:t>
                      </a:r>
                      <a:endParaRPr lang="en-PL" sz="1600" i="0"/>
                    </a:p>
                  </a:txBody>
                  <a:tcPr/>
                </a:tc>
                <a:extLst>
                  <a:ext uri="{0D108BD9-81ED-4DB2-BD59-A6C34878D82A}">
                    <a16:rowId xmlns:a16="http://schemas.microsoft.com/office/drawing/2014/main" val="2027370889"/>
                  </a:ext>
                </a:extLst>
              </a:tr>
              <a:tr h="3136581">
                <a:tc vMerge="1">
                  <a:txBody>
                    <a:bodyPr/>
                    <a:lstStyle/>
                    <a:p>
                      <a:endParaRPr lang="en-PL"/>
                    </a:p>
                  </a:txBody>
                  <a:tcPr/>
                </a:tc>
                <a:tc>
                  <a:txBody>
                    <a:bodyPr/>
                    <a:lstStyle/>
                    <a:p>
                      <a:r>
                        <a:rPr lang="en-US" sz="1800" i="0" kern="1200">
                          <a:solidFill>
                            <a:schemeClr val="dk1"/>
                          </a:solidFill>
                          <a:effectLst/>
                          <a:latin typeface="+mn-lt"/>
                          <a:ea typeface="+mn-ea"/>
                          <a:cs typeface="+mn-cs"/>
                        </a:rPr>
                        <a:t>General government expenditures</a:t>
                      </a:r>
                      <a:br>
                        <a:rPr lang="en-US" sz="1800" i="0" kern="1200">
                          <a:solidFill>
                            <a:schemeClr val="dk1"/>
                          </a:solidFill>
                          <a:effectLst/>
                          <a:latin typeface="+mn-lt"/>
                          <a:ea typeface="+mn-ea"/>
                          <a:cs typeface="+mn-cs"/>
                        </a:rPr>
                      </a:br>
                      <a:endParaRPr lang="en-PL"/>
                    </a:p>
                  </a:txBody>
                  <a:tcPr/>
                </a:tc>
                <a:tc>
                  <a:txBody>
                    <a:bodyPr/>
                    <a:lstStyle/>
                    <a:p>
                      <a:pPr marL="285750" indent="-285750">
                        <a:buFont typeface="Arial" panose="020B0604020202020204" pitchFamily="34" charset="0"/>
                        <a:buChar char="•"/>
                      </a:pPr>
                      <a:r>
                        <a:rPr lang="en-US" sz="1500" i="0" kern="1200">
                          <a:solidFill>
                            <a:schemeClr val="dk1"/>
                          </a:solidFill>
                          <a:effectLst/>
                          <a:latin typeface="+mn-lt"/>
                          <a:ea typeface="+mn-ea"/>
                          <a:cs typeface="+mn-cs"/>
                        </a:rPr>
                        <a:t>GE_N - total GG expenditures,</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GE_RELIEF_KIND_N - GG expenditures on social transfers in kind,</a:t>
                      </a:r>
                    </a:p>
                    <a:p>
                      <a:pPr marL="285750" indent="-285750">
                        <a:buFont typeface="Arial" panose="020B0604020202020204" pitchFamily="34" charset="0"/>
                        <a:buChar char="•"/>
                      </a:pPr>
                      <a:r>
                        <a:rPr lang="en-US" sz="1500" i="0" kern="1200">
                          <a:solidFill>
                            <a:schemeClr val="dk1"/>
                          </a:solidFill>
                          <a:effectLst/>
                          <a:latin typeface="+mn-lt"/>
                          <a:ea typeface="+mn-ea"/>
                          <a:cs typeface="+mn-cs"/>
                        </a:rPr>
                        <a:t> GE_SOC_CASH_N – GG expenditures on social benefits other than social transfers in kind,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GE_SUB_FARM_N - GG subsidies to farmers,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GE_SUB_NOFARM_N GG subsidies excluding subsidies to farmers,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GE_OTHER_TRANS_N - other GG transfers without EU budget contribution,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GE_EU_N GG contribution to the EU budget,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GE_FIN_N - interest on the GG debt,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GE_WF_N - GG compensations for employees,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GE_CON_N GG intermediate consumption,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GE_GFCF_N - nominal GG investments,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GE_CAP_TRANS_N - GG capital transfers</a:t>
                      </a:r>
                      <a:br>
                        <a:rPr lang="en-US" sz="15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600"/>
                    </a:p>
                  </a:txBody>
                  <a:tcPr/>
                </a:tc>
                <a:extLst>
                  <a:ext uri="{0D108BD9-81ED-4DB2-BD59-A6C34878D82A}">
                    <a16:rowId xmlns:a16="http://schemas.microsoft.com/office/drawing/2014/main" val="3450111261"/>
                  </a:ext>
                </a:extLst>
              </a:tr>
            </a:tbl>
          </a:graphicData>
        </a:graphic>
      </p:graphicFrame>
      <p:pic>
        <p:nvPicPr>
          <p:cNvPr id="9" name="Picture 8">
            <a:extLst>
              <a:ext uri="{FF2B5EF4-FFF2-40B4-BE49-F238E27FC236}">
                <a16:creationId xmlns:a16="http://schemas.microsoft.com/office/drawing/2014/main" id="{BA6B2DE2-28B1-4B95-8EED-4E0495F69034}"/>
              </a:ext>
            </a:extLst>
          </p:cNvPr>
          <p:cNvPicPr>
            <a:picLocks noChangeAspect="1"/>
          </p:cNvPicPr>
          <p:nvPr/>
        </p:nvPicPr>
        <p:blipFill>
          <a:blip r:embed="rId3"/>
          <a:stretch>
            <a:fillRect/>
          </a:stretch>
        </p:blipFill>
        <p:spPr>
          <a:xfrm>
            <a:off x="1433511" y="1108009"/>
            <a:ext cx="4646447" cy="1050912"/>
          </a:xfrm>
          <a:prstGeom prst="rect">
            <a:avLst/>
          </a:prstGeom>
        </p:spPr>
      </p:pic>
      <p:pic>
        <p:nvPicPr>
          <p:cNvPr id="12" name="Picture 11">
            <a:extLst>
              <a:ext uri="{FF2B5EF4-FFF2-40B4-BE49-F238E27FC236}">
                <a16:creationId xmlns:a16="http://schemas.microsoft.com/office/drawing/2014/main" id="{F6479D14-9364-4BE4-8673-3B45809AB2F6}"/>
              </a:ext>
            </a:extLst>
          </p:cNvPr>
          <p:cNvPicPr>
            <a:picLocks noChangeAspect="1"/>
          </p:cNvPicPr>
          <p:nvPr/>
        </p:nvPicPr>
        <p:blipFill>
          <a:blip r:embed="rId4"/>
          <a:stretch>
            <a:fillRect/>
          </a:stretch>
        </p:blipFill>
        <p:spPr>
          <a:xfrm>
            <a:off x="1584155" y="3461140"/>
            <a:ext cx="4495803" cy="1247011"/>
          </a:xfrm>
          <a:prstGeom prst="rect">
            <a:avLst/>
          </a:prstGeom>
        </p:spPr>
      </p:pic>
    </p:spTree>
    <p:extLst>
      <p:ext uri="{BB962C8B-B14F-4D97-AF65-F5344CB8AC3E}">
        <p14:creationId xmlns:p14="http://schemas.microsoft.com/office/powerpoint/2010/main" val="345463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6CBEB9E-A0E6-9248-829C-B9DEB07A9139}"/>
              </a:ext>
            </a:extLst>
          </p:cNvPr>
          <p:cNvGraphicFramePr>
            <a:graphicFrameLocks noGrp="1"/>
          </p:cNvGraphicFramePr>
          <p:nvPr/>
        </p:nvGraphicFramePr>
        <p:xfrm>
          <a:off x="0" y="0"/>
          <a:ext cx="12159917" cy="7219447"/>
        </p:xfrm>
        <a:graphic>
          <a:graphicData uri="http://schemas.openxmlformats.org/drawingml/2006/table">
            <a:tbl>
              <a:tblPr firstRow="1" bandRow="1">
                <a:tableStyleId>{21E4AEA4-8DFA-4A89-87EB-49C32662AFE0}</a:tableStyleId>
              </a:tblPr>
              <a:tblGrid>
                <a:gridCol w="1347537">
                  <a:extLst>
                    <a:ext uri="{9D8B030D-6E8A-4147-A177-3AD203B41FA5}">
                      <a16:colId xmlns:a16="http://schemas.microsoft.com/office/drawing/2014/main" val="1999035452"/>
                    </a:ext>
                  </a:extLst>
                </a:gridCol>
                <a:gridCol w="5122274">
                  <a:extLst>
                    <a:ext uri="{9D8B030D-6E8A-4147-A177-3AD203B41FA5}">
                      <a16:colId xmlns:a16="http://schemas.microsoft.com/office/drawing/2014/main" val="838325094"/>
                    </a:ext>
                  </a:extLst>
                </a:gridCol>
                <a:gridCol w="5690106">
                  <a:extLst>
                    <a:ext uri="{9D8B030D-6E8A-4147-A177-3AD203B41FA5}">
                      <a16:colId xmlns:a16="http://schemas.microsoft.com/office/drawing/2014/main" val="2565418885"/>
                    </a:ext>
                  </a:extLst>
                </a:gridCol>
              </a:tblGrid>
              <a:tr h="442068">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595606151"/>
                  </a:ext>
                </a:extLst>
              </a:tr>
              <a:tr h="0">
                <a:tc rowSpan="2">
                  <a:txBody>
                    <a:bodyPr/>
                    <a:lstStyle/>
                    <a:p>
                      <a:r>
                        <a:rPr lang="en-PL" b="1"/>
                        <a:t>VII</a:t>
                      </a:r>
                      <a:r>
                        <a:rPr lang="en-US" b="1"/>
                        <a:t>I</a:t>
                      </a:r>
                      <a:r>
                        <a:rPr lang="en-PL" b="1"/>
                        <a:t>. </a:t>
                      </a:r>
                      <a:r>
                        <a:rPr lang="en-US" b="1"/>
                        <a:t>Fiscal sector</a:t>
                      </a:r>
                      <a:endParaRPr lang="en-PL" b="1"/>
                    </a:p>
                  </a:txBody>
                  <a:tcPr/>
                </a:tc>
                <a:tc>
                  <a:txBody>
                    <a:bodyPr/>
                    <a:lstStyle/>
                    <a:p>
                      <a:r>
                        <a:rPr lang="en-US" sz="1800" i="0" kern="1200">
                          <a:solidFill>
                            <a:schemeClr val="dk1"/>
                          </a:solidFill>
                          <a:effectLst/>
                          <a:latin typeface="+mn-lt"/>
                          <a:ea typeface="+mn-ea"/>
                          <a:cs typeface="+mn-cs"/>
                        </a:rPr>
                        <a:t>General government balance:</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a:p>
                  </a:txBody>
                  <a:tcPr/>
                </a:tc>
                <a:tc>
                  <a:txBody>
                    <a:bodyPr/>
                    <a:lstStyle/>
                    <a:p>
                      <a:pPr marL="285750" indent="-285750" algn="l">
                        <a:buFont typeface="Arial" panose="020B0604020202020204" pitchFamily="34" charset="0"/>
                        <a:buChar char="•"/>
                      </a:pPr>
                      <a:r>
                        <a:rPr lang="en-US" sz="1500" i="0" kern="1200">
                          <a:solidFill>
                            <a:schemeClr val="dk1"/>
                          </a:solidFill>
                          <a:effectLst/>
                          <a:latin typeface="+mn-lt"/>
                          <a:ea typeface="+mn-ea"/>
                          <a:cs typeface="+mn-cs"/>
                        </a:rPr>
                        <a:t>GR_N - total general government (GG) revenues,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i="0" kern="1200">
                          <a:solidFill>
                            <a:schemeClr val="dk1"/>
                          </a:solidFill>
                          <a:effectLst/>
                          <a:latin typeface="+mn-lt"/>
                          <a:ea typeface="+mn-ea"/>
                          <a:cs typeface="+mn-cs"/>
                        </a:rPr>
                        <a:t>GE_N - total GG expenditures,</a:t>
                      </a:r>
                    </a:p>
                  </a:txBody>
                  <a:tcPr/>
                </a:tc>
                <a:extLst>
                  <a:ext uri="{0D108BD9-81ED-4DB2-BD59-A6C34878D82A}">
                    <a16:rowId xmlns:a16="http://schemas.microsoft.com/office/drawing/2014/main" val="2027370889"/>
                  </a:ext>
                </a:extLst>
              </a:tr>
              <a:tr h="2525419">
                <a:tc vMerge="1">
                  <a:txBody>
                    <a:bodyPr/>
                    <a:lstStyle/>
                    <a:p>
                      <a:endParaRPr lang="en-PL"/>
                    </a:p>
                  </a:txBody>
                  <a:tcPr/>
                </a:tc>
                <a:tc>
                  <a:txBody>
                    <a:bodyPr/>
                    <a:lstStyle/>
                    <a:p>
                      <a:r>
                        <a:rPr lang="en-US" sz="1800" i="0" kern="1200">
                          <a:solidFill>
                            <a:schemeClr val="dk1"/>
                          </a:solidFill>
                          <a:effectLst/>
                          <a:latin typeface="+mn-lt"/>
                          <a:ea typeface="+mn-ea"/>
                          <a:cs typeface="+mn-cs"/>
                        </a:rPr>
                        <a:t>General government debt:</a:t>
                      </a:r>
                      <a:br>
                        <a:rPr lang="en-US" sz="1800" i="0" kern="1200">
                          <a:solidFill>
                            <a:schemeClr val="dk1"/>
                          </a:solidFill>
                          <a:effectLst/>
                          <a:latin typeface="+mn-lt"/>
                          <a:ea typeface="+mn-ea"/>
                          <a:cs typeface="+mn-cs"/>
                        </a:rPr>
                      </a:br>
                      <a:endParaRPr lang="en-PL"/>
                    </a:p>
                  </a:txBody>
                  <a:tcPr/>
                </a:tc>
                <a:tc>
                  <a:txBody>
                    <a:bodyPr/>
                    <a:lstStyle/>
                    <a:p>
                      <a:pPr marL="285750" indent="-285750">
                        <a:buFont typeface="Arial" panose="020B0604020202020204" pitchFamily="34" charset="0"/>
                        <a:buChar char="•"/>
                      </a:pPr>
                      <a:r>
                        <a:rPr lang="en-US" sz="1500" i="0" kern="1200">
                          <a:solidFill>
                            <a:schemeClr val="dk1"/>
                          </a:solidFill>
                          <a:effectLst/>
                          <a:latin typeface="+mn-lt"/>
                          <a:ea typeface="+mn-ea"/>
                          <a:cs typeface="+mn-cs"/>
                        </a:rPr>
                        <a:t>G_BALANCE_N - GG balance,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G_DEBT_N - GG debt,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G_DEBT_DOM_RES_N - GG debt in domestic currency held by residents,</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G_DEBT_DOM_NRES_N - GG debt in domestic currency held by non-residents,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G_DEBT_FOR_RES_N - GG debt in foreign currencies</a:t>
                      </a:r>
                      <a:br>
                        <a:rPr lang="en-US" sz="1500" i="0" kern="1200">
                          <a:solidFill>
                            <a:schemeClr val="dk1"/>
                          </a:solidFill>
                          <a:effectLst/>
                          <a:latin typeface="+mn-lt"/>
                          <a:ea typeface="+mn-ea"/>
                          <a:cs typeface="+mn-cs"/>
                        </a:rPr>
                      </a:br>
                      <a:r>
                        <a:rPr lang="en-US" sz="1500" i="0" kern="1200">
                          <a:solidFill>
                            <a:schemeClr val="dk1"/>
                          </a:solidFill>
                          <a:effectLst/>
                          <a:latin typeface="+mn-lt"/>
                          <a:ea typeface="+mn-ea"/>
                          <a:cs typeface="+mn-cs"/>
                        </a:rPr>
                        <a:t>held by residents, </a:t>
                      </a:r>
                    </a:p>
                    <a:p>
                      <a:pPr marL="285750" indent="-285750">
                        <a:buFont typeface="Arial" panose="020B0604020202020204" pitchFamily="34" charset="0"/>
                        <a:buChar char="•"/>
                      </a:pPr>
                      <a:r>
                        <a:rPr lang="en-US" sz="1500" i="0" kern="1200">
                          <a:solidFill>
                            <a:schemeClr val="dk1"/>
                          </a:solidFill>
                          <a:effectLst/>
                          <a:latin typeface="+mn-lt"/>
                          <a:ea typeface="+mn-ea"/>
                          <a:cs typeface="+mn-cs"/>
                        </a:rPr>
                        <a:t>G_DEBT_FOR_NRES_N - GG debt in foreign currencies held by non-residents,</a:t>
                      </a:r>
                      <a:endParaRPr lang="en-PL" sz="1500" i="0"/>
                    </a:p>
                  </a:txBody>
                  <a:tcPr/>
                </a:tc>
                <a:extLst>
                  <a:ext uri="{0D108BD9-81ED-4DB2-BD59-A6C34878D82A}">
                    <a16:rowId xmlns:a16="http://schemas.microsoft.com/office/drawing/2014/main" val="3450111261"/>
                  </a:ext>
                </a:extLst>
              </a:tr>
              <a:tr h="3136581">
                <a:tc>
                  <a:txBody>
                    <a:bodyPr/>
                    <a:lstStyle/>
                    <a:p>
                      <a:endParaRPr lang="en-PL" b="1"/>
                    </a:p>
                  </a:txBody>
                  <a:tcPr/>
                </a:tc>
                <a:tc>
                  <a:txBody>
                    <a:bodyPr/>
                    <a:lstStyle/>
                    <a:p>
                      <a:r>
                        <a:rPr lang="en-US" sz="1800" i="0" kern="1200">
                          <a:solidFill>
                            <a:schemeClr val="dk1"/>
                          </a:solidFill>
                          <a:effectLst/>
                          <a:latin typeface="+mn-lt"/>
                          <a:ea typeface="+mn-ea"/>
                          <a:cs typeface="+mn-cs"/>
                        </a:rPr>
                        <a:t>Total servicing cost of the GG debt:</a:t>
                      </a:r>
                    </a:p>
                    <a:p>
                      <a:endParaRPr lang="en-US" sz="1800" i="0" kern="1200">
                        <a:solidFill>
                          <a:schemeClr val="dk1"/>
                        </a:solidFill>
                        <a:effectLst/>
                        <a:latin typeface="+mn-lt"/>
                        <a:ea typeface="+mn-ea"/>
                        <a:cs typeface="+mn-cs"/>
                      </a:endParaRPr>
                    </a:p>
                    <a:p>
                      <a:endParaRPr lang="en-US" sz="1800" i="0" kern="1200">
                        <a:solidFill>
                          <a:schemeClr val="dk1"/>
                        </a:solidFill>
                        <a:effectLst/>
                        <a:latin typeface="+mn-lt"/>
                        <a:ea typeface="+mn-ea"/>
                        <a:cs typeface="+mn-cs"/>
                      </a:endParaRPr>
                    </a:p>
                    <a:p>
                      <a:endParaRPr lang="en-US" sz="1800" i="0" kern="1200">
                        <a:solidFill>
                          <a:schemeClr val="dk1"/>
                        </a:solidFill>
                        <a:effectLst/>
                        <a:latin typeface="+mn-lt"/>
                        <a:ea typeface="+mn-ea"/>
                        <a:cs typeface="+mn-cs"/>
                      </a:endParaRPr>
                    </a:p>
                    <a:p>
                      <a:r>
                        <a:rPr lang="en-US" sz="1800" i="0" kern="1200">
                          <a:solidFill>
                            <a:schemeClr val="dk1"/>
                          </a:solidFill>
                          <a:effectLst/>
                          <a:latin typeface="+mn-lt"/>
                          <a:ea typeface="+mn-ea"/>
                          <a:cs typeface="+mn-cs"/>
                        </a:rPr>
                        <a:t>Interest on the GG debt in domestic currency</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a:p>
                  </a:txBody>
                  <a:tcPr/>
                </a:tc>
                <a:tc>
                  <a:txBody>
                    <a:bodyPr/>
                    <a:lstStyle/>
                    <a:p>
                      <a:pPr marL="0" indent="0">
                        <a:buFont typeface="Arial" panose="020B0604020202020204" pitchFamily="34" charset="0"/>
                        <a:buNone/>
                      </a:pPr>
                      <a:r>
                        <a:rPr lang="en-US" sz="1800" i="0" kern="1200">
                          <a:solidFill>
                            <a:schemeClr val="dk1"/>
                          </a:solidFill>
                          <a:effectLst/>
                          <a:latin typeface="+mn-lt"/>
                          <a:ea typeface="+mn-ea"/>
                          <a:cs typeface="+mn-cs"/>
                        </a:rPr>
                        <a:t>Interests on the GG debt in foreign currencies:</a:t>
                      </a:r>
                    </a:p>
                    <a:p>
                      <a:pPr marL="0" indent="0">
                        <a:buFont typeface="Arial" panose="020B0604020202020204" pitchFamily="34" charset="0"/>
                        <a:buNone/>
                      </a:pPr>
                      <a:endParaRPr lang="en-US" sz="1800" i="0" kern="1200">
                        <a:solidFill>
                          <a:schemeClr val="dk1"/>
                        </a:solidFill>
                        <a:effectLst/>
                        <a:latin typeface="+mn-lt"/>
                        <a:ea typeface="+mn-ea"/>
                        <a:cs typeface="+mn-cs"/>
                      </a:endParaRPr>
                    </a:p>
                    <a:p>
                      <a:pPr marL="0" indent="0">
                        <a:buFont typeface="Arial" panose="020B0604020202020204" pitchFamily="34" charset="0"/>
                        <a:buNone/>
                      </a:pPr>
                      <a:endParaRPr lang="en-US" sz="1800" i="0" kern="1200">
                        <a:solidFill>
                          <a:schemeClr val="dk1"/>
                        </a:solidFill>
                        <a:effectLst/>
                        <a:latin typeface="+mn-lt"/>
                        <a:ea typeface="+mn-ea"/>
                        <a:cs typeface="+mn-cs"/>
                      </a:endParaRPr>
                    </a:p>
                    <a:p>
                      <a:pPr marL="0" indent="0">
                        <a:buFont typeface="Arial" panose="020B0604020202020204" pitchFamily="34" charset="0"/>
                        <a:buNone/>
                      </a:pPr>
                      <a:endParaRPr lang="en-US" sz="1800" i="0" kern="1200">
                        <a:solidFill>
                          <a:schemeClr val="dk1"/>
                        </a:solidFill>
                        <a:effectLst/>
                        <a:latin typeface="+mn-lt"/>
                        <a:ea typeface="+mn-ea"/>
                        <a:cs typeface="+mn-cs"/>
                      </a:endParaRPr>
                    </a:p>
                    <a:p>
                      <a:pPr marL="0" indent="0">
                        <a:buFont typeface="Arial" panose="020B0604020202020204" pitchFamily="34" charset="0"/>
                        <a:buNone/>
                      </a:pPr>
                      <a:endParaRPr lang="en-US" sz="1800" i="0" kern="1200">
                        <a:solidFill>
                          <a:schemeClr val="dk1"/>
                        </a:solidFill>
                        <a:effectLst/>
                        <a:latin typeface="+mn-lt"/>
                        <a:ea typeface="+mn-ea"/>
                        <a:cs typeface="+mn-cs"/>
                      </a:endParaRPr>
                    </a:p>
                    <a:p>
                      <a:pPr marL="0" indent="0">
                        <a:buFont typeface="Arial" panose="020B0604020202020204" pitchFamily="34" charset="0"/>
                        <a:buNone/>
                      </a:pPr>
                      <a:endParaRPr lang="en-US" sz="1800" i="0" kern="1200">
                        <a:solidFill>
                          <a:schemeClr val="dk1"/>
                        </a:solidFill>
                        <a:effectLst/>
                        <a:latin typeface="+mn-lt"/>
                        <a:ea typeface="+mn-ea"/>
                        <a:cs typeface="+mn-cs"/>
                      </a:endParaRPr>
                    </a:p>
                    <a:p>
                      <a:pPr marL="0" indent="0">
                        <a:buFont typeface="Arial" panose="020B0604020202020204" pitchFamily="34" charset="0"/>
                        <a:buNone/>
                      </a:pPr>
                      <a:r>
                        <a:rPr lang="en-US" sz="1800" i="0" kern="1200">
                          <a:solidFill>
                            <a:schemeClr val="dk1"/>
                          </a:solidFill>
                          <a:effectLst/>
                          <a:latin typeface="+mn-lt"/>
                          <a:ea typeface="+mn-ea"/>
                          <a:cs typeface="+mn-cs"/>
                        </a:rPr>
                        <a:t>Effective exchange rate relevant for GG debt denominated in foreign currencies:</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500" i="0"/>
                    </a:p>
                  </a:txBody>
                  <a:tcPr/>
                </a:tc>
                <a:extLst>
                  <a:ext uri="{0D108BD9-81ED-4DB2-BD59-A6C34878D82A}">
                    <a16:rowId xmlns:a16="http://schemas.microsoft.com/office/drawing/2014/main" val="1601161170"/>
                  </a:ext>
                </a:extLst>
              </a:tr>
            </a:tbl>
          </a:graphicData>
        </a:graphic>
      </p:graphicFrame>
      <p:pic>
        <p:nvPicPr>
          <p:cNvPr id="4" name="Picture 3">
            <a:extLst>
              <a:ext uri="{FF2B5EF4-FFF2-40B4-BE49-F238E27FC236}">
                <a16:creationId xmlns:a16="http://schemas.microsoft.com/office/drawing/2014/main" id="{41AD5E25-F176-4E25-88BB-967BB12D1400}"/>
              </a:ext>
            </a:extLst>
          </p:cNvPr>
          <p:cNvPicPr>
            <a:picLocks noChangeAspect="1"/>
          </p:cNvPicPr>
          <p:nvPr/>
        </p:nvPicPr>
        <p:blipFill>
          <a:blip r:embed="rId3"/>
          <a:stretch>
            <a:fillRect/>
          </a:stretch>
        </p:blipFill>
        <p:spPr>
          <a:xfrm>
            <a:off x="2134582" y="823198"/>
            <a:ext cx="3541600" cy="460537"/>
          </a:xfrm>
          <a:prstGeom prst="rect">
            <a:avLst/>
          </a:prstGeom>
        </p:spPr>
      </p:pic>
      <p:pic>
        <p:nvPicPr>
          <p:cNvPr id="6" name="Picture 5">
            <a:extLst>
              <a:ext uri="{FF2B5EF4-FFF2-40B4-BE49-F238E27FC236}">
                <a16:creationId xmlns:a16="http://schemas.microsoft.com/office/drawing/2014/main" id="{30754A91-9257-42FC-896F-51894F0CF383}"/>
              </a:ext>
            </a:extLst>
          </p:cNvPr>
          <p:cNvPicPr>
            <a:picLocks noChangeAspect="1"/>
          </p:cNvPicPr>
          <p:nvPr/>
        </p:nvPicPr>
        <p:blipFill>
          <a:blip r:embed="rId4"/>
          <a:stretch>
            <a:fillRect/>
          </a:stretch>
        </p:blipFill>
        <p:spPr>
          <a:xfrm>
            <a:off x="1356148" y="1901711"/>
            <a:ext cx="5034966" cy="465722"/>
          </a:xfrm>
          <a:prstGeom prst="rect">
            <a:avLst/>
          </a:prstGeom>
        </p:spPr>
      </p:pic>
      <p:pic>
        <p:nvPicPr>
          <p:cNvPr id="8" name="Picture 7">
            <a:extLst>
              <a:ext uri="{FF2B5EF4-FFF2-40B4-BE49-F238E27FC236}">
                <a16:creationId xmlns:a16="http://schemas.microsoft.com/office/drawing/2014/main" id="{EC9D70DE-C388-4980-8F74-43D624EBF6D8}"/>
              </a:ext>
            </a:extLst>
          </p:cNvPr>
          <p:cNvPicPr>
            <a:picLocks noChangeAspect="1"/>
          </p:cNvPicPr>
          <p:nvPr/>
        </p:nvPicPr>
        <p:blipFill>
          <a:blip r:embed="rId5"/>
          <a:stretch>
            <a:fillRect/>
          </a:stretch>
        </p:blipFill>
        <p:spPr>
          <a:xfrm>
            <a:off x="1219848" y="4280069"/>
            <a:ext cx="5171267" cy="531778"/>
          </a:xfrm>
          <a:prstGeom prst="rect">
            <a:avLst/>
          </a:prstGeom>
        </p:spPr>
      </p:pic>
      <p:pic>
        <p:nvPicPr>
          <p:cNvPr id="14" name="Picture 13">
            <a:extLst>
              <a:ext uri="{FF2B5EF4-FFF2-40B4-BE49-F238E27FC236}">
                <a16:creationId xmlns:a16="http://schemas.microsoft.com/office/drawing/2014/main" id="{3126A8A5-7921-4D28-A9A6-0BC51C64C869}"/>
              </a:ext>
            </a:extLst>
          </p:cNvPr>
          <p:cNvPicPr>
            <a:picLocks noChangeAspect="1"/>
          </p:cNvPicPr>
          <p:nvPr/>
        </p:nvPicPr>
        <p:blipFill>
          <a:blip r:embed="rId6"/>
          <a:stretch>
            <a:fillRect/>
          </a:stretch>
        </p:blipFill>
        <p:spPr>
          <a:xfrm>
            <a:off x="1414835" y="5483252"/>
            <a:ext cx="4981094" cy="863810"/>
          </a:xfrm>
          <a:prstGeom prst="rect">
            <a:avLst/>
          </a:prstGeom>
        </p:spPr>
      </p:pic>
      <p:pic>
        <p:nvPicPr>
          <p:cNvPr id="16" name="Picture 15">
            <a:extLst>
              <a:ext uri="{FF2B5EF4-FFF2-40B4-BE49-F238E27FC236}">
                <a16:creationId xmlns:a16="http://schemas.microsoft.com/office/drawing/2014/main" id="{83E1C325-6B5D-47FB-B449-E70E524EC066}"/>
              </a:ext>
            </a:extLst>
          </p:cNvPr>
          <p:cNvPicPr>
            <a:picLocks noChangeAspect="1"/>
          </p:cNvPicPr>
          <p:nvPr/>
        </p:nvPicPr>
        <p:blipFill>
          <a:blip r:embed="rId7"/>
          <a:stretch>
            <a:fillRect/>
          </a:stretch>
        </p:blipFill>
        <p:spPr>
          <a:xfrm>
            <a:off x="6773062" y="4295629"/>
            <a:ext cx="5004907" cy="1117876"/>
          </a:xfrm>
          <a:prstGeom prst="rect">
            <a:avLst/>
          </a:prstGeom>
        </p:spPr>
      </p:pic>
      <p:pic>
        <p:nvPicPr>
          <p:cNvPr id="20" name="Picture 19">
            <a:extLst>
              <a:ext uri="{FF2B5EF4-FFF2-40B4-BE49-F238E27FC236}">
                <a16:creationId xmlns:a16="http://schemas.microsoft.com/office/drawing/2014/main" id="{3D9DA3D8-96C4-4AAA-8C88-44E675C3E27E}"/>
              </a:ext>
            </a:extLst>
          </p:cNvPr>
          <p:cNvPicPr>
            <a:picLocks noChangeAspect="1"/>
          </p:cNvPicPr>
          <p:nvPr/>
        </p:nvPicPr>
        <p:blipFill>
          <a:blip r:embed="rId8"/>
          <a:stretch>
            <a:fillRect/>
          </a:stretch>
        </p:blipFill>
        <p:spPr>
          <a:xfrm>
            <a:off x="6650692" y="6193784"/>
            <a:ext cx="5254462" cy="583175"/>
          </a:xfrm>
          <a:prstGeom prst="rect">
            <a:avLst/>
          </a:prstGeom>
        </p:spPr>
      </p:pic>
    </p:spTree>
    <p:extLst>
      <p:ext uri="{BB962C8B-B14F-4D97-AF65-F5344CB8AC3E}">
        <p14:creationId xmlns:p14="http://schemas.microsoft.com/office/powerpoint/2010/main" val="1282472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6CBEB9E-A0E6-9248-829C-B9DEB07A9139}"/>
              </a:ext>
            </a:extLst>
          </p:cNvPr>
          <p:cNvGraphicFramePr>
            <a:graphicFrameLocks noGrp="1"/>
          </p:cNvGraphicFramePr>
          <p:nvPr>
            <p:extLst>
              <p:ext uri="{D42A27DB-BD31-4B8C-83A1-F6EECF244321}">
                <p14:modId xmlns:p14="http://schemas.microsoft.com/office/powerpoint/2010/main" val="1876137149"/>
              </p:ext>
            </p:extLst>
          </p:nvPr>
        </p:nvGraphicFramePr>
        <p:xfrm>
          <a:off x="0" y="0"/>
          <a:ext cx="12159917" cy="7518800"/>
        </p:xfrm>
        <a:graphic>
          <a:graphicData uri="http://schemas.openxmlformats.org/drawingml/2006/table">
            <a:tbl>
              <a:tblPr firstRow="1" bandRow="1">
                <a:tableStyleId>{21E4AEA4-8DFA-4A89-87EB-49C32662AFE0}</a:tableStyleId>
              </a:tblPr>
              <a:tblGrid>
                <a:gridCol w="1347537">
                  <a:extLst>
                    <a:ext uri="{9D8B030D-6E8A-4147-A177-3AD203B41FA5}">
                      <a16:colId xmlns:a16="http://schemas.microsoft.com/office/drawing/2014/main" val="1999035452"/>
                    </a:ext>
                  </a:extLst>
                </a:gridCol>
                <a:gridCol w="6122938">
                  <a:extLst>
                    <a:ext uri="{9D8B030D-6E8A-4147-A177-3AD203B41FA5}">
                      <a16:colId xmlns:a16="http://schemas.microsoft.com/office/drawing/2014/main" val="838325094"/>
                    </a:ext>
                  </a:extLst>
                </a:gridCol>
                <a:gridCol w="4689442">
                  <a:extLst>
                    <a:ext uri="{9D8B030D-6E8A-4147-A177-3AD203B41FA5}">
                      <a16:colId xmlns:a16="http://schemas.microsoft.com/office/drawing/2014/main" val="2565418885"/>
                    </a:ext>
                  </a:extLst>
                </a:gridCol>
              </a:tblGrid>
              <a:tr h="442068">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595606151"/>
                  </a:ext>
                </a:extLst>
              </a:tr>
              <a:tr h="2477595">
                <a:tc rowSpan="2">
                  <a:txBody>
                    <a:bodyPr/>
                    <a:lstStyle/>
                    <a:p>
                      <a:r>
                        <a:rPr lang="en-US" b="1"/>
                        <a:t>IX</a:t>
                      </a:r>
                      <a:r>
                        <a:rPr lang="en-PL" b="1"/>
                        <a:t>. </a:t>
                      </a:r>
                      <a:r>
                        <a:rPr lang="en-US" sz="1800" b="1" i="0" kern="1200">
                          <a:solidFill>
                            <a:schemeClr val="dk1"/>
                          </a:solidFill>
                          <a:effectLst/>
                          <a:latin typeface="+mn-lt"/>
                          <a:ea typeface="+mn-ea"/>
                          <a:cs typeface="+mn-cs"/>
                        </a:rPr>
                        <a:t>The monetary authority and interest rates</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b="1"/>
                    </a:p>
                  </a:txBody>
                  <a:tcPr/>
                </a:tc>
                <a:tc>
                  <a:txBody>
                    <a:bodyPr/>
                    <a:lstStyle/>
                    <a:p>
                      <a:r>
                        <a:rPr lang="en-US" sz="1800" i="0" kern="1200">
                          <a:solidFill>
                            <a:schemeClr val="dk1"/>
                          </a:solidFill>
                          <a:effectLst/>
                          <a:latin typeface="+mn-lt"/>
                          <a:ea typeface="+mn-ea"/>
                          <a:cs typeface="+mn-cs"/>
                        </a:rPr>
                        <a:t>Money demand</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a:p>
                  </a:txBody>
                  <a:tcPr/>
                </a:tc>
                <a:tc>
                  <a:txBody>
                    <a:bodyPr/>
                    <a:lstStyle/>
                    <a:p>
                      <a:pPr marL="285750" indent="-285750" algn="l">
                        <a:buFont typeface="Arial" panose="020B0604020202020204" pitchFamily="34" charset="0"/>
                        <a:buChar char="•"/>
                      </a:pPr>
                      <a:r>
                        <a:rPr lang="en-US" sz="1800" i="0" kern="1200">
                          <a:solidFill>
                            <a:schemeClr val="dk1"/>
                          </a:solidFill>
                          <a:effectLst/>
                          <a:latin typeface="+mn-lt"/>
                          <a:ea typeface="+mn-ea"/>
                          <a:cs typeface="+mn-cs"/>
                        </a:rPr>
                        <a:t>M3 - M3+ monetary aggregate, </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GDP_N - nominal gross domestic product,</a:t>
                      </a:r>
                    </a:p>
                    <a:p>
                      <a:pPr marL="285750" indent="-285750" algn="l">
                        <a:buFont typeface="Arial" panose="020B0604020202020204" pitchFamily="34" charset="0"/>
                        <a:buChar char="•"/>
                      </a:pPr>
                      <a:r>
                        <a:rPr lang="en-US" sz="1800" i="0" kern="1200">
                          <a:solidFill>
                            <a:schemeClr val="dk1"/>
                          </a:solidFill>
                          <a:effectLst/>
                          <a:latin typeface="+mn-lt"/>
                          <a:ea typeface="+mn-ea"/>
                          <a:cs typeface="+mn-cs"/>
                        </a:rPr>
                        <a:t>S_NEER - nominal effective exchange rate</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600" i="0"/>
                    </a:p>
                  </a:txBody>
                  <a:tcPr/>
                </a:tc>
                <a:extLst>
                  <a:ext uri="{0D108BD9-81ED-4DB2-BD59-A6C34878D82A}">
                    <a16:rowId xmlns:a16="http://schemas.microsoft.com/office/drawing/2014/main" val="2027370889"/>
                  </a:ext>
                </a:extLst>
              </a:tr>
              <a:tr h="1462556">
                <a:tc vMerge="1">
                  <a:txBody>
                    <a:bodyPr/>
                    <a:lstStyle/>
                    <a:p>
                      <a:endParaRPr lang="en-PL"/>
                    </a:p>
                  </a:txBody>
                  <a:tcPr/>
                </a:tc>
                <a:tc>
                  <a:txBody>
                    <a:bodyPr/>
                    <a:lstStyle/>
                    <a:p>
                      <a:r>
                        <a:rPr lang="en-US" sz="1800" i="0" kern="1200">
                          <a:solidFill>
                            <a:schemeClr val="dk1"/>
                          </a:solidFill>
                          <a:effectLst/>
                          <a:latin typeface="+mn-lt"/>
                          <a:ea typeface="+mn-ea"/>
                          <a:cs typeface="+mn-cs"/>
                        </a:rPr>
                        <a:t>Monetary policy rule:</a:t>
                      </a:r>
                    </a:p>
                    <a:p>
                      <a:endParaRPr lang="en-US" sz="1800" i="0" kern="120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lang="en-US" sz="1800" i="0" kern="1200">
                          <a:solidFill>
                            <a:schemeClr val="dk1"/>
                          </a:solidFill>
                          <a:effectLst/>
                          <a:latin typeface="+mn-lt"/>
                          <a:ea typeface="+mn-ea"/>
                          <a:cs typeface="+mn-cs"/>
                        </a:rPr>
                        <a:t>Adjusted R</a:t>
                      </a:r>
                      <a:r>
                        <a:rPr lang="en-US" sz="1800" i="0" kern="1200" baseline="30000">
                          <a:solidFill>
                            <a:schemeClr val="dk1"/>
                          </a:solidFill>
                          <a:effectLst/>
                          <a:latin typeface="+mn-lt"/>
                          <a:ea typeface="+mn-ea"/>
                          <a:cs typeface="+mn-cs"/>
                        </a:rPr>
                        <a:t>2</a:t>
                      </a:r>
                      <a:r>
                        <a:rPr lang="en-US" sz="1800" i="0" kern="1200">
                          <a:solidFill>
                            <a:schemeClr val="dk1"/>
                          </a:solidFill>
                          <a:effectLst/>
                          <a:latin typeface="+mn-lt"/>
                          <a:ea typeface="+mn-ea"/>
                          <a:cs typeface="+mn-cs"/>
                        </a:rPr>
                        <a:t> = 0.99</a:t>
                      </a:r>
                    </a:p>
                    <a:p>
                      <a:pPr marL="285750" indent="-285750">
                        <a:buFont typeface="Arial" panose="020B0604020202020204" pitchFamily="34" charset="0"/>
                        <a:buChar char="•"/>
                      </a:pPr>
                      <a:r>
                        <a:rPr lang="en-US" sz="1800" i="0" kern="1200">
                          <a:solidFill>
                            <a:schemeClr val="dk1"/>
                          </a:solidFill>
                          <a:effectLst/>
                          <a:latin typeface="+mn-lt"/>
                          <a:ea typeface="+mn-ea"/>
                          <a:cs typeface="+mn-cs"/>
                        </a:rPr>
                        <a:t>S.E. of equation = 0.005</a:t>
                      </a:r>
                    </a:p>
                    <a:p>
                      <a:pPr marL="285750" indent="-285750">
                        <a:buFont typeface="Arial" panose="020B0604020202020204" pitchFamily="34" charset="0"/>
                        <a:buChar char="•"/>
                      </a:pPr>
                      <a:r>
                        <a:rPr lang="en-US" sz="1800" i="0" kern="1200">
                          <a:solidFill>
                            <a:schemeClr val="dk1"/>
                          </a:solidFill>
                          <a:effectLst/>
                          <a:latin typeface="+mn-lt"/>
                          <a:ea typeface="+mn-ea"/>
                          <a:cs typeface="+mn-cs"/>
                        </a:rPr>
                        <a:t>J statistic(p-value) = 0.830</a:t>
                      </a:r>
                    </a:p>
                    <a:p>
                      <a:pPr marL="285750" indent="-285750">
                        <a:buFont typeface="Arial" panose="020B0604020202020204" pitchFamily="34" charset="0"/>
                        <a:buChar char="•"/>
                      </a:pPr>
                      <a:r>
                        <a:rPr lang="en-US" sz="1800" i="0" kern="1200">
                          <a:solidFill>
                            <a:schemeClr val="dk1"/>
                          </a:solidFill>
                          <a:effectLst/>
                          <a:latin typeface="+mn-lt"/>
                          <a:ea typeface="+mn-ea"/>
                          <a:cs typeface="+mn-cs"/>
                        </a:rPr>
                        <a:t>Estimation period: 2000q3 - 2008q3</a:t>
                      </a:r>
                      <a:endParaRPr lang="en-PL" sz="1600" i="0"/>
                    </a:p>
                  </a:txBody>
                  <a:tcPr/>
                </a:tc>
                <a:extLst>
                  <a:ext uri="{0D108BD9-81ED-4DB2-BD59-A6C34878D82A}">
                    <a16:rowId xmlns:a16="http://schemas.microsoft.com/office/drawing/2014/main" val="3450111261"/>
                  </a:ext>
                </a:extLst>
              </a:tr>
              <a:tr h="3136581">
                <a:tc>
                  <a:txBody>
                    <a:bodyPr/>
                    <a:lstStyle/>
                    <a:p>
                      <a:endParaRPr lang="en-PL" b="1"/>
                    </a:p>
                  </a:txBody>
                  <a:tcPr/>
                </a:tc>
                <a:tc>
                  <a:txBody>
                    <a:bodyPr/>
                    <a:lstStyle/>
                    <a:p>
                      <a:r>
                        <a:rPr lang="en-US" sz="1800" i="0" kern="1200">
                          <a:solidFill>
                            <a:schemeClr val="dk1"/>
                          </a:solidFill>
                          <a:effectLst/>
                          <a:latin typeface="+mn-lt"/>
                          <a:ea typeface="+mn-ea"/>
                          <a:cs typeface="+mn-cs"/>
                        </a:rPr>
                        <a:t>Long term interest rate</a:t>
                      </a:r>
                    </a:p>
                  </a:txBody>
                  <a:tcPr/>
                </a:tc>
                <a:tc>
                  <a:txBody>
                    <a:bodyPr/>
                    <a:lstStyle/>
                    <a:p>
                      <a:pPr marL="285750" indent="-285750">
                        <a:buFont typeface="Arial" panose="020B0604020202020204" pitchFamily="34" charset="0"/>
                        <a:buChar char="•"/>
                      </a:pPr>
                      <a:r>
                        <a:rPr lang="en-US" sz="1800" i="0" kern="1200">
                          <a:solidFill>
                            <a:schemeClr val="dk1"/>
                          </a:solidFill>
                          <a:effectLst/>
                          <a:latin typeface="+mn-lt"/>
                          <a:ea typeface="+mn-ea"/>
                          <a:cs typeface="+mn-cs"/>
                        </a:rPr>
                        <a:t>I_3M - WIBOR 3M,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I_3MR_EQ - the equilibrium interest rate,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INF - CPI inflation,</a:t>
                      </a:r>
                    </a:p>
                    <a:p>
                      <a:pPr marL="285750" indent="-285750">
                        <a:buFont typeface="Arial" panose="020B0604020202020204" pitchFamily="34" charset="0"/>
                        <a:buChar char="•"/>
                      </a:pPr>
                      <a:r>
                        <a:rPr lang="en-US" sz="1800" i="0" kern="1200">
                          <a:solidFill>
                            <a:schemeClr val="dk1"/>
                          </a:solidFill>
                          <a:effectLst/>
                          <a:latin typeface="+mn-lt"/>
                          <a:ea typeface="+mn-ea"/>
                          <a:cs typeface="+mn-cs"/>
                        </a:rPr>
                        <a:t>INF_TARGET - 4-quarter moving average of inflation target,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GAP - output gap, </a:t>
                      </a:r>
                    </a:p>
                    <a:p>
                      <a:pPr marL="285750" indent="-285750">
                        <a:buFont typeface="Arial" panose="020B0604020202020204" pitchFamily="34" charset="0"/>
                        <a:buChar char="•"/>
                      </a:pPr>
                      <a:r>
                        <a:rPr lang="en-US" sz="1800" i="0" kern="1200">
                          <a:solidFill>
                            <a:schemeClr val="dk1"/>
                          </a:solidFill>
                          <a:effectLst/>
                          <a:latin typeface="+mn-lt"/>
                          <a:ea typeface="+mn-ea"/>
                          <a:cs typeface="+mn-cs"/>
                        </a:rPr>
                        <a:t>I_5Y - yield on 5-year government bonds,</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sz="1600" i="0"/>
                    </a:p>
                  </a:txBody>
                  <a:tcPr/>
                </a:tc>
                <a:extLst>
                  <a:ext uri="{0D108BD9-81ED-4DB2-BD59-A6C34878D82A}">
                    <a16:rowId xmlns:a16="http://schemas.microsoft.com/office/drawing/2014/main" val="1653076535"/>
                  </a:ext>
                </a:extLst>
              </a:tr>
            </a:tbl>
          </a:graphicData>
        </a:graphic>
      </p:graphicFrame>
      <p:pic>
        <p:nvPicPr>
          <p:cNvPr id="4" name="Picture 3">
            <a:extLst>
              <a:ext uri="{FF2B5EF4-FFF2-40B4-BE49-F238E27FC236}">
                <a16:creationId xmlns:a16="http://schemas.microsoft.com/office/drawing/2014/main" id="{092BE96D-A1B3-4DB2-B077-5FE7BAC8AD75}"/>
              </a:ext>
            </a:extLst>
          </p:cNvPr>
          <p:cNvPicPr>
            <a:picLocks noChangeAspect="1"/>
          </p:cNvPicPr>
          <p:nvPr/>
        </p:nvPicPr>
        <p:blipFill>
          <a:blip r:embed="rId3"/>
          <a:stretch>
            <a:fillRect/>
          </a:stretch>
        </p:blipFill>
        <p:spPr>
          <a:xfrm>
            <a:off x="1446133" y="945920"/>
            <a:ext cx="5886320" cy="336976"/>
          </a:xfrm>
          <a:prstGeom prst="rect">
            <a:avLst/>
          </a:prstGeom>
        </p:spPr>
      </p:pic>
      <p:pic>
        <p:nvPicPr>
          <p:cNvPr id="6" name="Picture 5">
            <a:extLst>
              <a:ext uri="{FF2B5EF4-FFF2-40B4-BE49-F238E27FC236}">
                <a16:creationId xmlns:a16="http://schemas.microsoft.com/office/drawing/2014/main" id="{7D053AA0-BB14-418C-A738-F294AB345DEA}"/>
              </a:ext>
            </a:extLst>
          </p:cNvPr>
          <p:cNvPicPr>
            <a:picLocks noChangeAspect="1"/>
          </p:cNvPicPr>
          <p:nvPr/>
        </p:nvPicPr>
        <p:blipFill>
          <a:blip r:embed="rId4"/>
          <a:stretch>
            <a:fillRect/>
          </a:stretch>
        </p:blipFill>
        <p:spPr>
          <a:xfrm>
            <a:off x="1938821" y="1469025"/>
            <a:ext cx="4157179" cy="1288044"/>
          </a:xfrm>
          <a:prstGeom prst="rect">
            <a:avLst/>
          </a:prstGeom>
        </p:spPr>
      </p:pic>
      <p:pic>
        <p:nvPicPr>
          <p:cNvPr id="8" name="Picture 7">
            <a:extLst>
              <a:ext uri="{FF2B5EF4-FFF2-40B4-BE49-F238E27FC236}">
                <a16:creationId xmlns:a16="http://schemas.microsoft.com/office/drawing/2014/main" id="{D45565A1-E2A2-498F-B687-7BFC7B552A86}"/>
              </a:ext>
            </a:extLst>
          </p:cNvPr>
          <p:cNvPicPr>
            <a:picLocks noChangeAspect="1"/>
          </p:cNvPicPr>
          <p:nvPr/>
        </p:nvPicPr>
        <p:blipFill>
          <a:blip r:embed="rId5"/>
          <a:stretch>
            <a:fillRect/>
          </a:stretch>
        </p:blipFill>
        <p:spPr>
          <a:xfrm>
            <a:off x="1778390" y="3429000"/>
            <a:ext cx="5305636" cy="803694"/>
          </a:xfrm>
          <a:prstGeom prst="rect">
            <a:avLst/>
          </a:prstGeom>
        </p:spPr>
      </p:pic>
      <p:pic>
        <p:nvPicPr>
          <p:cNvPr id="11" name="Picture 10">
            <a:extLst>
              <a:ext uri="{FF2B5EF4-FFF2-40B4-BE49-F238E27FC236}">
                <a16:creationId xmlns:a16="http://schemas.microsoft.com/office/drawing/2014/main" id="{EFCA7744-2A98-4497-9074-977573D89A44}"/>
              </a:ext>
            </a:extLst>
          </p:cNvPr>
          <p:cNvPicPr>
            <a:picLocks noChangeAspect="1"/>
          </p:cNvPicPr>
          <p:nvPr/>
        </p:nvPicPr>
        <p:blipFill>
          <a:blip r:embed="rId6"/>
          <a:stretch>
            <a:fillRect/>
          </a:stretch>
        </p:blipFill>
        <p:spPr>
          <a:xfrm>
            <a:off x="1651869" y="4903173"/>
            <a:ext cx="5582818" cy="708655"/>
          </a:xfrm>
          <a:prstGeom prst="rect">
            <a:avLst/>
          </a:prstGeom>
        </p:spPr>
      </p:pic>
    </p:spTree>
    <p:extLst>
      <p:ext uri="{BB962C8B-B14F-4D97-AF65-F5344CB8AC3E}">
        <p14:creationId xmlns:p14="http://schemas.microsoft.com/office/powerpoint/2010/main" val="1522404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6CBEB9E-A0E6-9248-829C-B9DEB07A9139}"/>
              </a:ext>
            </a:extLst>
          </p:cNvPr>
          <p:cNvGraphicFramePr>
            <a:graphicFrameLocks noGrp="1"/>
          </p:cNvGraphicFramePr>
          <p:nvPr/>
        </p:nvGraphicFramePr>
        <p:xfrm>
          <a:off x="0" y="0"/>
          <a:ext cx="12192000" cy="7150723"/>
        </p:xfrm>
        <a:graphic>
          <a:graphicData uri="http://schemas.openxmlformats.org/drawingml/2006/table">
            <a:tbl>
              <a:tblPr firstRow="1" bandRow="1">
                <a:tableStyleId>{21E4AEA4-8DFA-4A89-87EB-49C32662AFE0}</a:tableStyleId>
              </a:tblPr>
              <a:tblGrid>
                <a:gridCol w="3260785">
                  <a:extLst>
                    <a:ext uri="{9D8B030D-6E8A-4147-A177-3AD203B41FA5}">
                      <a16:colId xmlns:a16="http://schemas.microsoft.com/office/drawing/2014/main" val="1999035452"/>
                    </a:ext>
                  </a:extLst>
                </a:gridCol>
                <a:gridCol w="8931215">
                  <a:extLst>
                    <a:ext uri="{9D8B030D-6E8A-4147-A177-3AD203B41FA5}">
                      <a16:colId xmlns:a16="http://schemas.microsoft.com/office/drawing/2014/main" val="838325094"/>
                    </a:ext>
                  </a:extLst>
                </a:gridCol>
              </a:tblGrid>
              <a:tr h="810883">
                <a:tc>
                  <a:txBody>
                    <a:bodyPr/>
                    <a:lstStyle/>
                    <a:p>
                      <a:r>
                        <a:rPr lang="en-PL"/>
                        <a:t>Sector</a:t>
                      </a:r>
                    </a:p>
                  </a:txBody>
                  <a:tcPr/>
                </a:tc>
                <a:tc>
                  <a:txBody>
                    <a:bodyPr/>
                    <a:lstStyle/>
                    <a:p>
                      <a:endParaRPr lang="en-PL"/>
                    </a:p>
                  </a:txBody>
                  <a:tcPr/>
                </a:tc>
                <a:extLst>
                  <a:ext uri="{0D108BD9-81ED-4DB2-BD59-A6C34878D82A}">
                    <a16:rowId xmlns:a16="http://schemas.microsoft.com/office/drawing/2014/main" val="3595606151"/>
                  </a:ext>
                </a:extLst>
              </a:tr>
              <a:tr h="5321614">
                <a:tc>
                  <a:txBody>
                    <a:bodyPr/>
                    <a:lstStyle/>
                    <a:p>
                      <a:r>
                        <a:rPr lang="en-US" b="1"/>
                        <a:t>X</a:t>
                      </a:r>
                      <a:r>
                        <a:rPr lang="en-PL" b="1"/>
                        <a:t>. </a:t>
                      </a:r>
                      <a:r>
                        <a:rPr lang="en-US" sz="1800" b="1" i="0" kern="1200">
                          <a:solidFill>
                            <a:schemeClr val="dk1"/>
                          </a:solidFill>
                          <a:effectLst/>
                          <a:latin typeface="+mn-lt"/>
                          <a:ea typeface="+mn-ea"/>
                          <a:cs typeface="+mn-cs"/>
                        </a:rPr>
                        <a:t> Long-term properties</a:t>
                      </a:r>
                      <a:br>
                        <a:rPr lang="en-US" sz="1800" i="0" kern="1200">
                          <a:solidFill>
                            <a:schemeClr val="dk1"/>
                          </a:solidFill>
                          <a:effectLst/>
                          <a:latin typeface="+mn-lt"/>
                          <a:ea typeface="+mn-ea"/>
                          <a:cs typeface="+mn-cs"/>
                        </a:rPr>
                      </a:br>
                      <a:br>
                        <a:rPr lang="en-US" sz="1800" i="0" kern="1200">
                          <a:solidFill>
                            <a:schemeClr val="dk1"/>
                          </a:solidFill>
                          <a:effectLst/>
                          <a:latin typeface="+mn-lt"/>
                          <a:ea typeface="+mn-ea"/>
                          <a:cs typeface="+mn-cs"/>
                        </a:rPr>
                      </a:br>
                      <a:endParaRPr lang="en-PL" b="1"/>
                    </a:p>
                  </a:txBody>
                  <a:tcPr/>
                </a:tc>
                <a:tc>
                  <a:txBody>
                    <a:bodyPr/>
                    <a:lstStyle/>
                    <a:p>
                      <a:pPr marL="0" indent="0" algn="just">
                        <a:lnSpc>
                          <a:spcPct val="100000"/>
                        </a:lnSpc>
                        <a:spcBef>
                          <a:spcPts val="1200"/>
                        </a:spcBef>
                        <a:buFont typeface="Arial" panose="020B0604020202020204" pitchFamily="34" charset="0"/>
                        <a:buNone/>
                      </a:pPr>
                      <a:r>
                        <a:rPr lang="en-US" sz="2000"/>
                        <a:t>A few simplifying assumptions are imposed on the long-run dynamics of the key exogenous variables:</a:t>
                      </a:r>
                    </a:p>
                    <a:p>
                      <a:pPr marL="285750" indent="-285750" algn="just">
                        <a:lnSpc>
                          <a:spcPct val="100000"/>
                        </a:lnSpc>
                        <a:spcBef>
                          <a:spcPts val="1200"/>
                        </a:spcBef>
                        <a:buFont typeface="Arial" panose="020B0604020202020204" pitchFamily="34" charset="0"/>
                        <a:buChar char="•"/>
                      </a:pPr>
                      <a:r>
                        <a:rPr lang="en-US" sz="2000"/>
                        <a:t>All foreign nominal variables (commodity price indexes, value-added deflators in Poland's trading partners) grow at a common and constant rate, </a:t>
                      </a:r>
                    </a:p>
                    <a:p>
                      <a:pPr marL="285750" indent="-285750" algn="just">
                        <a:lnSpc>
                          <a:spcPct val="100000"/>
                        </a:lnSpc>
                        <a:spcBef>
                          <a:spcPts val="1200"/>
                        </a:spcBef>
                        <a:buFont typeface="Arial" panose="020B0604020202020204" pitchFamily="34" charset="0"/>
                        <a:buChar char="•"/>
                      </a:pPr>
                      <a:r>
                        <a:rPr lang="en-US" sz="2000"/>
                        <a:t>Growth rate of foreign actual and potential GDP, as </a:t>
                      </a:r>
                      <a:r>
                        <a:rPr lang="en-US" sz="2000" err="1"/>
                        <a:t>wel</a:t>
                      </a:r>
                      <a:r>
                        <a:rPr lang="en-US" sz="2000"/>
                        <a:t> as TFP growth, is whereas foreign output gap is assumed to be zero, </a:t>
                      </a:r>
                    </a:p>
                    <a:p>
                      <a:pPr marL="285750" indent="-285750" algn="just">
                        <a:lnSpc>
                          <a:spcPct val="100000"/>
                        </a:lnSpc>
                        <a:spcBef>
                          <a:spcPts val="1200"/>
                        </a:spcBef>
                        <a:buFont typeface="Arial" panose="020B0604020202020204" pitchFamily="34" charset="0"/>
                        <a:buChar char="•"/>
                      </a:pPr>
                      <a:r>
                        <a:rPr lang="en-US" sz="2000"/>
                        <a:t>Nominal interest rates abroad are constant, </a:t>
                      </a:r>
                    </a:p>
                    <a:p>
                      <a:pPr marL="285750" indent="-285750" algn="just">
                        <a:lnSpc>
                          <a:spcPct val="100000"/>
                        </a:lnSpc>
                        <a:spcBef>
                          <a:spcPts val="1200"/>
                        </a:spcBef>
                        <a:buFont typeface="Arial" panose="020B0604020202020204" pitchFamily="34" charset="0"/>
                        <a:buChar char="•"/>
                      </a:pPr>
                      <a:r>
                        <a:rPr lang="en-US" sz="2000"/>
                        <a:t>Population of Poland and its age structure are constant,</a:t>
                      </a:r>
                    </a:p>
                    <a:p>
                      <a:pPr marL="285750" indent="-285750" algn="just">
                        <a:lnSpc>
                          <a:spcPct val="100000"/>
                        </a:lnSpc>
                        <a:spcBef>
                          <a:spcPts val="1200"/>
                        </a:spcBef>
                        <a:buFont typeface="Arial" panose="020B0604020202020204" pitchFamily="34" charset="0"/>
                        <a:buChar char="•"/>
                      </a:pPr>
                      <a:r>
                        <a:rPr lang="en-US" sz="2000"/>
                        <a:t> Minimum wage rate is fully indexed to the average wage rate</a:t>
                      </a:r>
                    </a:p>
                    <a:p>
                      <a:pPr marL="285750" indent="-285750">
                        <a:lnSpc>
                          <a:spcPct val="100000"/>
                        </a:lnSpc>
                        <a:spcBef>
                          <a:spcPts val="1200"/>
                        </a:spcBef>
                        <a:buFont typeface="Arial" panose="020B0604020202020204" pitchFamily="34" charset="0"/>
                        <a:buChar char="•"/>
                      </a:pPr>
                      <a:endParaRPr lang="en-US" sz="2000"/>
                    </a:p>
                    <a:p>
                      <a:pPr marL="285750" indent="-285750">
                        <a:lnSpc>
                          <a:spcPct val="100000"/>
                        </a:lnSpc>
                        <a:spcBef>
                          <a:spcPts val="1200"/>
                        </a:spcBef>
                        <a:buFont typeface="Arial" panose="020B0604020202020204" pitchFamily="34" charset="0"/>
                        <a:buChar char="•"/>
                      </a:pPr>
                      <a:endParaRPr lang="en-US" sz="2000"/>
                    </a:p>
                    <a:p>
                      <a:pPr marL="285750" indent="-285750">
                        <a:lnSpc>
                          <a:spcPct val="100000"/>
                        </a:lnSpc>
                        <a:spcBef>
                          <a:spcPts val="1200"/>
                        </a:spcBef>
                        <a:buFont typeface="Arial" panose="020B0604020202020204" pitchFamily="34" charset="0"/>
                        <a:buChar char="•"/>
                      </a:pPr>
                      <a:endParaRPr lang="en-US" sz="2000"/>
                    </a:p>
                    <a:p>
                      <a:pPr marL="285750" indent="-285750">
                        <a:lnSpc>
                          <a:spcPct val="100000"/>
                        </a:lnSpc>
                        <a:spcBef>
                          <a:spcPts val="1200"/>
                        </a:spcBef>
                        <a:buFont typeface="Arial" panose="020B0604020202020204" pitchFamily="34" charset="0"/>
                        <a:buChar char="•"/>
                      </a:pPr>
                      <a:endParaRPr lang="en-US" sz="2000"/>
                    </a:p>
                    <a:p>
                      <a:pPr marL="285750" indent="-285750">
                        <a:lnSpc>
                          <a:spcPct val="100000"/>
                        </a:lnSpc>
                        <a:spcBef>
                          <a:spcPts val="1200"/>
                        </a:spcBef>
                        <a:buFont typeface="Arial" panose="020B0604020202020204" pitchFamily="34" charset="0"/>
                        <a:buChar char="•"/>
                      </a:pPr>
                      <a:endParaRPr lang="en-US" sz="2000"/>
                    </a:p>
                    <a:p>
                      <a:pPr marL="285750" indent="-285750">
                        <a:lnSpc>
                          <a:spcPct val="100000"/>
                        </a:lnSpc>
                        <a:spcBef>
                          <a:spcPts val="1200"/>
                        </a:spcBef>
                        <a:buFont typeface="Arial" panose="020B0604020202020204" pitchFamily="34" charset="0"/>
                        <a:buChar char="•"/>
                      </a:pPr>
                      <a:endParaRPr lang="en-PL" sz="2000"/>
                    </a:p>
                  </a:txBody>
                  <a:tcPr/>
                </a:tc>
                <a:extLst>
                  <a:ext uri="{0D108BD9-81ED-4DB2-BD59-A6C34878D82A}">
                    <a16:rowId xmlns:a16="http://schemas.microsoft.com/office/drawing/2014/main" val="2027370889"/>
                  </a:ext>
                </a:extLst>
              </a:tr>
            </a:tbl>
          </a:graphicData>
        </a:graphic>
      </p:graphicFrame>
    </p:spTree>
    <p:extLst>
      <p:ext uri="{BB962C8B-B14F-4D97-AF65-F5344CB8AC3E}">
        <p14:creationId xmlns:p14="http://schemas.microsoft.com/office/powerpoint/2010/main" val="4214934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6DAA74-4C48-2543-B654-125629ED6683}"/>
              </a:ext>
            </a:extLst>
          </p:cNvPr>
          <p:cNvSpPr txBox="1"/>
          <p:nvPr/>
        </p:nvSpPr>
        <p:spPr>
          <a:xfrm>
            <a:off x="2233404" y="1377537"/>
            <a:ext cx="8310032" cy="553998"/>
          </a:xfrm>
          <a:prstGeom prst="rect">
            <a:avLst/>
          </a:prstGeom>
          <a:noFill/>
        </p:spPr>
        <p:txBody>
          <a:bodyPr wrap="none" rtlCol="0">
            <a:spAutoFit/>
          </a:bodyPr>
          <a:lstStyle/>
          <a:p>
            <a:r>
              <a:rPr lang="en-PL" sz="3000" b="1"/>
              <a:t>III. THE STRUCTURE OF NECMOD MODEL</a:t>
            </a:r>
          </a:p>
        </p:txBody>
      </p:sp>
      <p:sp>
        <p:nvSpPr>
          <p:cNvPr id="3" name="TextBox 2">
            <a:extLst>
              <a:ext uri="{FF2B5EF4-FFF2-40B4-BE49-F238E27FC236}">
                <a16:creationId xmlns:a16="http://schemas.microsoft.com/office/drawing/2014/main" id="{577B8709-8C98-B044-BE83-F6CE1B33F7A2}"/>
              </a:ext>
            </a:extLst>
          </p:cNvPr>
          <p:cNvSpPr txBox="1"/>
          <p:nvPr/>
        </p:nvSpPr>
        <p:spPr>
          <a:xfrm>
            <a:off x="2233404" y="2517568"/>
            <a:ext cx="7725192" cy="1631216"/>
          </a:xfrm>
          <a:prstGeom prst="rect">
            <a:avLst/>
          </a:prstGeom>
          <a:noFill/>
        </p:spPr>
        <p:txBody>
          <a:bodyPr wrap="none" rtlCol="0">
            <a:spAutoFit/>
          </a:bodyPr>
          <a:lstStyle/>
          <a:p>
            <a:r>
              <a:rPr lang="vi-VN" sz="2500"/>
              <a:t>3.1. THE STRUCTURE OF ORGINAL MODEL (ECMOD)</a:t>
            </a:r>
            <a:endParaRPr lang="en-PL" sz="2500">
              <a:latin typeface="Gill Sans MT" panose="020B0502020104020203" pitchFamily="34" charset="77"/>
            </a:endParaRPr>
          </a:p>
          <a:p>
            <a:endParaRPr lang="en-PL" sz="2500">
              <a:latin typeface="Gill Sans MT" panose="020B0502020104020203" pitchFamily="34" charset="77"/>
            </a:endParaRPr>
          </a:p>
          <a:p>
            <a:r>
              <a:rPr lang="en-PL" sz="2500">
                <a:latin typeface="Gill Sans MT" panose="020B0502020104020203" pitchFamily="34" charset="77"/>
              </a:rPr>
              <a:t>3.2. THE STRUCTURE OF </a:t>
            </a:r>
            <a:r>
              <a:rPr lang="vi-VN" sz="2500"/>
              <a:t>NECMOD MODEL</a:t>
            </a:r>
            <a:endParaRPr lang="en-PL" sz="2500">
              <a:latin typeface="Gill Sans MT" panose="020B0502020104020203" pitchFamily="34" charset="77"/>
            </a:endParaRPr>
          </a:p>
          <a:p>
            <a:endParaRPr lang="en-PL" sz="2500">
              <a:latin typeface="Gill Sans MT" panose="020B0502020104020203" pitchFamily="34" charset="77"/>
            </a:endParaRPr>
          </a:p>
        </p:txBody>
      </p:sp>
    </p:spTree>
    <p:extLst>
      <p:ext uri="{BB962C8B-B14F-4D97-AF65-F5344CB8AC3E}">
        <p14:creationId xmlns:p14="http://schemas.microsoft.com/office/powerpoint/2010/main" val="1766248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93ACB2-95A2-BE41-A2FF-D59FB7A273B0}"/>
              </a:ext>
            </a:extLst>
          </p:cNvPr>
          <p:cNvSpPr/>
          <p:nvPr/>
        </p:nvSpPr>
        <p:spPr>
          <a:xfrm>
            <a:off x="3653022" y="2463575"/>
            <a:ext cx="4885953" cy="1469248"/>
          </a:xfrm>
          <a:prstGeom prst="rect">
            <a:avLst/>
          </a:prstGeom>
        </p:spPr>
        <p:txBody>
          <a:bodyPr wrap="none">
            <a:spAutoFit/>
          </a:bodyPr>
          <a:lstStyle/>
          <a:p>
            <a:pPr>
              <a:lnSpc>
                <a:spcPct val="150000"/>
              </a:lnSpc>
            </a:pPr>
            <a:r>
              <a:rPr lang="en-PL" sz="2200"/>
              <a:t>4.</a:t>
            </a:r>
            <a:r>
              <a:rPr lang="en-US" sz="2200"/>
              <a:t>2</a:t>
            </a:r>
            <a:r>
              <a:rPr lang="en-PL" sz="2200"/>
              <a:t>.</a:t>
            </a:r>
            <a:r>
              <a:rPr lang="en-US" sz="2200"/>
              <a:t>5</a:t>
            </a:r>
            <a:r>
              <a:rPr lang="en-PL" sz="2200"/>
              <a:t>. Model’s impulse response functions</a:t>
            </a:r>
          </a:p>
          <a:p>
            <a:pPr marL="342900" indent="-342900">
              <a:lnSpc>
                <a:spcPct val="150000"/>
              </a:lnSpc>
              <a:buAutoNum type="arabicParenBoth"/>
            </a:pPr>
            <a:r>
              <a:rPr lang="en-PL" sz="2000"/>
              <a:t>Monetary i</a:t>
            </a:r>
            <a:r>
              <a:rPr lang="en-US" sz="2000"/>
              <a:t>m</a:t>
            </a:r>
            <a:r>
              <a:rPr lang="en-PL" sz="2000"/>
              <a:t>pulse</a:t>
            </a:r>
          </a:p>
          <a:p>
            <a:pPr marL="342900" indent="-342900">
              <a:lnSpc>
                <a:spcPct val="150000"/>
              </a:lnSpc>
              <a:buAutoNum type="arabicParenBoth"/>
            </a:pPr>
            <a:r>
              <a:rPr lang="en-PL" sz="2000"/>
              <a:t>Exchange rate impulse</a:t>
            </a:r>
            <a:endParaRPr lang="en-US" sz="2000"/>
          </a:p>
        </p:txBody>
      </p:sp>
      <p:sp>
        <p:nvSpPr>
          <p:cNvPr id="3" name="Rectangle 2">
            <a:extLst>
              <a:ext uri="{FF2B5EF4-FFF2-40B4-BE49-F238E27FC236}">
                <a16:creationId xmlns:a16="http://schemas.microsoft.com/office/drawing/2014/main" id="{F7296B53-5527-B845-90E1-EBF49F0AD70B}"/>
              </a:ext>
            </a:extLst>
          </p:cNvPr>
          <p:cNvSpPr/>
          <p:nvPr/>
        </p:nvSpPr>
        <p:spPr>
          <a:xfrm>
            <a:off x="3653022" y="1468086"/>
            <a:ext cx="3406061" cy="369332"/>
          </a:xfrm>
          <a:prstGeom prst="rect">
            <a:avLst/>
          </a:prstGeom>
        </p:spPr>
        <p:txBody>
          <a:bodyPr wrap="none">
            <a:spAutoFit/>
          </a:bodyPr>
          <a:lstStyle/>
          <a:p>
            <a:r>
              <a:rPr lang="en-PL" b="1"/>
              <a:t>4.</a:t>
            </a:r>
            <a:r>
              <a:rPr lang="en-US" b="1"/>
              <a:t>2</a:t>
            </a:r>
            <a:r>
              <a:rPr lang="en-PL" b="1"/>
              <a:t>. NECMOD MODEL _ 200</a:t>
            </a:r>
            <a:r>
              <a:rPr lang="en-US" b="1"/>
              <a:t>9</a:t>
            </a:r>
            <a:endParaRPr lang="en-PL" b="1"/>
          </a:p>
        </p:txBody>
      </p:sp>
    </p:spTree>
    <p:extLst>
      <p:ext uri="{BB962C8B-B14F-4D97-AF65-F5344CB8AC3E}">
        <p14:creationId xmlns:p14="http://schemas.microsoft.com/office/powerpoint/2010/main" val="3552002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AEAAA-9D8F-7F44-B4FB-C3BAFDDE7DCD}"/>
              </a:ext>
            </a:extLst>
          </p:cNvPr>
          <p:cNvSpPr/>
          <p:nvPr/>
        </p:nvSpPr>
        <p:spPr>
          <a:xfrm>
            <a:off x="230872" y="1350129"/>
            <a:ext cx="3847665" cy="4708084"/>
          </a:xfrm>
          <a:prstGeom prst="rect">
            <a:avLst/>
          </a:prstGeom>
        </p:spPr>
        <p:txBody>
          <a:bodyPr wrap="square">
            <a:spAutoFit/>
          </a:bodyPr>
          <a:lstStyle/>
          <a:p>
            <a:pPr>
              <a:lnSpc>
                <a:spcPct val="150000"/>
              </a:lnSpc>
            </a:pPr>
            <a:r>
              <a:rPr lang="en-PL" b="1">
                <a:latin typeface="Tahoma" panose="020B0604030504040204" pitchFamily="34" charset="0"/>
                <a:ea typeface="Tahoma" panose="020B0604030504040204" pitchFamily="34" charset="0"/>
                <a:cs typeface="Tahoma" panose="020B0604030504040204" pitchFamily="34" charset="0"/>
              </a:rPr>
              <a:t>4.</a:t>
            </a:r>
            <a:r>
              <a:rPr lang="en-US" b="1">
                <a:latin typeface="Tahoma" panose="020B0604030504040204" pitchFamily="34" charset="0"/>
                <a:ea typeface="Tahoma" panose="020B0604030504040204" pitchFamily="34" charset="0"/>
                <a:cs typeface="Tahoma" panose="020B0604030504040204" pitchFamily="34" charset="0"/>
              </a:rPr>
              <a:t>2</a:t>
            </a:r>
            <a:r>
              <a:rPr lang="en-PL" b="1">
                <a:latin typeface="Tahoma" panose="020B0604030504040204" pitchFamily="34" charset="0"/>
                <a:ea typeface="Tahoma" panose="020B0604030504040204" pitchFamily="34" charset="0"/>
                <a:cs typeface="Tahoma" panose="020B0604030504040204" pitchFamily="34" charset="0"/>
              </a:rPr>
              <a:t>.</a:t>
            </a:r>
            <a:r>
              <a:rPr lang="en-US" b="1">
                <a:latin typeface="Tahoma" panose="020B0604030504040204" pitchFamily="34" charset="0"/>
                <a:ea typeface="Tahoma" panose="020B0604030504040204" pitchFamily="34" charset="0"/>
                <a:cs typeface="Tahoma" panose="020B0604030504040204" pitchFamily="34" charset="0"/>
              </a:rPr>
              <a:t>5</a:t>
            </a:r>
            <a:r>
              <a:rPr lang="en-PL" b="1">
                <a:latin typeface="Tahoma" panose="020B0604030504040204" pitchFamily="34" charset="0"/>
                <a:ea typeface="Tahoma" panose="020B0604030504040204" pitchFamily="34" charset="0"/>
                <a:cs typeface="Tahoma" panose="020B0604030504040204" pitchFamily="34" charset="0"/>
              </a:rPr>
              <a:t>. Model’s impulse response functions</a:t>
            </a:r>
          </a:p>
          <a:p>
            <a:pPr marL="342900" indent="-342900">
              <a:lnSpc>
                <a:spcPct val="150000"/>
              </a:lnSpc>
              <a:buAutoNum type="arabicParenBoth"/>
            </a:pPr>
            <a:r>
              <a:rPr lang="en-PL" sz="1600" b="1">
                <a:latin typeface="Tahoma" panose="020B0604030504040204" pitchFamily="34" charset="0"/>
                <a:ea typeface="Tahoma" panose="020B0604030504040204" pitchFamily="34" charset="0"/>
                <a:cs typeface="Tahoma" panose="020B0604030504040204" pitchFamily="34" charset="0"/>
              </a:rPr>
              <a:t>Monetary </a:t>
            </a:r>
            <a:r>
              <a:rPr lang="vi-VN" sz="1600" b="1">
                <a:latin typeface="Tahoma" panose="020B0604030504040204" pitchFamily="34" charset="0"/>
                <a:ea typeface="Tahoma" panose="020B0604030504040204" pitchFamily="34" charset="0"/>
                <a:cs typeface="Tahoma" panose="020B0604030504040204" pitchFamily="34" charset="0"/>
              </a:rPr>
              <a:t>im</a:t>
            </a:r>
            <a:r>
              <a:rPr lang="en-PL" sz="1600" b="1">
                <a:latin typeface="Tahoma" panose="020B0604030504040204" pitchFamily="34" charset="0"/>
                <a:ea typeface="Tahoma" panose="020B0604030504040204" pitchFamily="34" charset="0"/>
                <a:cs typeface="Tahoma" panose="020B0604030504040204" pitchFamily="34" charset="0"/>
              </a:rPr>
              <a:t>pulse</a:t>
            </a:r>
          </a:p>
          <a:p>
            <a:pPr marL="285750" indent="-285750" algn="just">
              <a:lnSpc>
                <a:spcPct val="150000"/>
              </a:lnSpc>
              <a:buFontTx/>
              <a:buChar char="-"/>
            </a:pPr>
            <a:r>
              <a:rPr lang="en-US" sz="1500">
                <a:latin typeface="Tahoma" panose="020B0604030504040204" pitchFamily="34" charset="0"/>
                <a:ea typeface="Tahoma" panose="020B0604030504040204" pitchFamily="34" charset="0"/>
                <a:cs typeface="Tahoma" panose="020B0604030504040204" pitchFamily="34" charset="0"/>
              </a:rPr>
              <a:t>The monetary impulse is defined as an unexpected one quarter increase in the short-term interest rate by 100 basis points</a:t>
            </a:r>
          </a:p>
          <a:p>
            <a:pPr marL="285750" indent="-285750" algn="just">
              <a:lnSpc>
                <a:spcPct val="150000"/>
              </a:lnSpc>
              <a:buFontTx/>
              <a:buChar char="-"/>
            </a:pPr>
            <a:r>
              <a:rPr lang="en-US" sz="1500">
                <a:latin typeface="Tahoma" panose="020B0604030504040204" pitchFamily="34" charset="0"/>
                <a:ea typeface="Tahoma" panose="020B0604030504040204" pitchFamily="34" charset="0"/>
                <a:cs typeface="Tahoma" panose="020B0604030504040204" pitchFamily="34" charset="0"/>
              </a:rPr>
              <a:t>The interest rate moves in line with the monetary feedback rule</a:t>
            </a:r>
            <a:r>
              <a:rPr lang="en-PL" sz="1400">
                <a:latin typeface="Tahoma" panose="020B0604030504040204" pitchFamily="34" charset="0"/>
                <a:ea typeface="Tahoma" panose="020B0604030504040204" pitchFamily="34" charset="0"/>
                <a:cs typeface="Tahoma" panose="020B0604030504040204" pitchFamily="34" charset="0"/>
                <a:sym typeface="Wingdings" pitchFamily="2" charset="2"/>
              </a:rPr>
              <a:t>  </a:t>
            </a:r>
            <a:r>
              <a:rPr lang="en-US" sz="1500">
                <a:latin typeface="Tahoma" panose="020B0604030504040204" pitchFamily="34" charset="0"/>
                <a:ea typeface="Tahoma" panose="020B0604030504040204" pitchFamily="34" charset="0"/>
                <a:cs typeface="Tahoma" panose="020B0604030504040204" pitchFamily="34" charset="0"/>
              </a:rPr>
              <a:t>The fiscal rule is switched on.</a:t>
            </a:r>
          </a:p>
          <a:p>
            <a:pPr marL="285750" indent="-285750" algn="just">
              <a:lnSpc>
                <a:spcPct val="150000"/>
              </a:lnSpc>
              <a:buFontTx/>
              <a:buChar char="-"/>
            </a:pPr>
            <a:r>
              <a:rPr lang="en-US" sz="1500">
                <a:latin typeface="Tahoma" panose="020B0604030504040204" pitchFamily="34" charset="0"/>
                <a:ea typeface="Tahoma" panose="020B0604030504040204" pitchFamily="34" charset="0"/>
                <a:cs typeface="Tahoma" panose="020B0604030504040204" pitchFamily="34" charset="0"/>
              </a:rPr>
              <a:t>GDP growth rate, value of households wealth and aggregate demand reduce. </a:t>
            </a:r>
          </a:p>
          <a:p>
            <a:pPr marL="285750" indent="-285750" algn="just">
              <a:lnSpc>
                <a:spcPct val="150000"/>
              </a:lnSpc>
              <a:buFontTx/>
              <a:buChar char="-"/>
            </a:pPr>
            <a:r>
              <a:rPr lang="en-US" sz="1500">
                <a:latin typeface="Tahoma" panose="020B0604030504040204" pitchFamily="34" charset="0"/>
                <a:ea typeface="Tahoma" panose="020B0604030504040204" pitchFamily="34" charset="0"/>
                <a:cs typeface="Tahoma" panose="020B0604030504040204" pitchFamily="34" charset="0"/>
              </a:rPr>
              <a:t> Inflation is further reduced.</a:t>
            </a:r>
          </a:p>
        </p:txBody>
      </p:sp>
      <p:sp>
        <p:nvSpPr>
          <p:cNvPr id="3" name="Rectangle 2">
            <a:extLst>
              <a:ext uri="{FF2B5EF4-FFF2-40B4-BE49-F238E27FC236}">
                <a16:creationId xmlns:a16="http://schemas.microsoft.com/office/drawing/2014/main" id="{EB421F59-0EF7-D441-9024-A84FC660CBF7}"/>
              </a:ext>
            </a:extLst>
          </p:cNvPr>
          <p:cNvSpPr/>
          <p:nvPr/>
        </p:nvSpPr>
        <p:spPr>
          <a:xfrm>
            <a:off x="230872" y="606486"/>
            <a:ext cx="3498073" cy="369332"/>
          </a:xfrm>
          <a:prstGeom prst="rect">
            <a:avLst/>
          </a:prstGeom>
        </p:spPr>
        <p:txBody>
          <a:bodyPr wrap="none">
            <a:spAutoFit/>
          </a:bodyPr>
          <a:lstStyle/>
          <a:p>
            <a:r>
              <a:rPr lang="en-PL" b="1">
                <a:latin typeface="Tahoma" panose="020B0604030504040204" pitchFamily="34" charset="0"/>
                <a:ea typeface="Tahoma" panose="020B0604030504040204" pitchFamily="34" charset="0"/>
                <a:cs typeface="Tahoma" panose="020B0604030504040204" pitchFamily="34" charset="0"/>
              </a:rPr>
              <a:t>4.</a:t>
            </a:r>
            <a:r>
              <a:rPr lang="en-US" b="1">
                <a:latin typeface="Tahoma" panose="020B0604030504040204" pitchFamily="34" charset="0"/>
                <a:ea typeface="Tahoma" panose="020B0604030504040204" pitchFamily="34" charset="0"/>
                <a:cs typeface="Tahoma" panose="020B0604030504040204" pitchFamily="34" charset="0"/>
              </a:rPr>
              <a:t>2</a:t>
            </a:r>
            <a:r>
              <a:rPr lang="en-PL" b="1">
                <a:latin typeface="Tahoma" panose="020B0604030504040204" pitchFamily="34" charset="0"/>
                <a:ea typeface="Tahoma" panose="020B0604030504040204" pitchFamily="34" charset="0"/>
                <a:cs typeface="Tahoma" panose="020B0604030504040204" pitchFamily="34" charset="0"/>
              </a:rPr>
              <a:t>. NECMOD MODEL _ 200</a:t>
            </a:r>
            <a:r>
              <a:rPr lang="en-US" b="1">
                <a:latin typeface="Tahoma" panose="020B0604030504040204" pitchFamily="34" charset="0"/>
                <a:ea typeface="Tahoma" panose="020B0604030504040204" pitchFamily="34" charset="0"/>
                <a:cs typeface="Tahoma" panose="020B0604030504040204" pitchFamily="34" charset="0"/>
              </a:rPr>
              <a:t>9</a:t>
            </a:r>
            <a:endParaRPr lang="en-PL" b="1">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571EC00D-3164-4098-925C-4815C75F9FD3}"/>
              </a:ext>
            </a:extLst>
          </p:cNvPr>
          <p:cNvPicPr>
            <a:picLocks noChangeAspect="1"/>
          </p:cNvPicPr>
          <p:nvPr/>
        </p:nvPicPr>
        <p:blipFill>
          <a:blip r:embed="rId3"/>
          <a:stretch>
            <a:fillRect/>
          </a:stretch>
        </p:blipFill>
        <p:spPr>
          <a:xfrm>
            <a:off x="4127500" y="886918"/>
            <a:ext cx="8051800" cy="5717186"/>
          </a:xfrm>
          <a:prstGeom prst="rect">
            <a:avLst/>
          </a:prstGeom>
        </p:spPr>
      </p:pic>
    </p:spTree>
    <p:extLst>
      <p:ext uri="{BB962C8B-B14F-4D97-AF65-F5344CB8AC3E}">
        <p14:creationId xmlns:p14="http://schemas.microsoft.com/office/powerpoint/2010/main" val="4141704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3E8CE-2126-6E43-974D-F83359E477DE}"/>
              </a:ext>
            </a:extLst>
          </p:cNvPr>
          <p:cNvSpPr/>
          <p:nvPr/>
        </p:nvSpPr>
        <p:spPr>
          <a:xfrm>
            <a:off x="200354" y="196334"/>
            <a:ext cx="3406061" cy="369332"/>
          </a:xfrm>
          <a:prstGeom prst="rect">
            <a:avLst/>
          </a:prstGeom>
        </p:spPr>
        <p:txBody>
          <a:bodyPr wrap="none">
            <a:spAutoFit/>
          </a:bodyPr>
          <a:lstStyle/>
          <a:p>
            <a:r>
              <a:rPr lang="en-PL" b="1"/>
              <a:t>4.</a:t>
            </a:r>
            <a:r>
              <a:rPr lang="en-US" b="1"/>
              <a:t>2</a:t>
            </a:r>
            <a:r>
              <a:rPr lang="en-PL" b="1"/>
              <a:t>. NECMOD MODEL _ 200</a:t>
            </a:r>
            <a:r>
              <a:rPr lang="en-US" b="1"/>
              <a:t>9</a:t>
            </a:r>
            <a:endParaRPr lang="en-PL" b="1"/>
          </a:p>
        </p:txBody>
      </p:sp>
      <p:sp>
        <p:nvSpPr>
          <p:cNvPr id="5" name="Rectangle 4">
            <a:extLst>
              <a:ext uri="{FF2B5EF4-FFF2-40B4-BE49-F238E27FC236}">
                <a16:creationId xmlns:a16="http://schemas.microsoft.com/office/drawing/2014/main" id="{3F1F8529-7754-D44E-8010-F9DE432E44B4}"/>
              </a:ext>
            </a:extLst>
          </p:cNvPr>
          <p:cNvSpPr/>
          <p:nvPr/>
        </p:nvSpPr>
        <p:spPr>
          <a:xfrm>
            <a:off x="192690" y="611035"/>
            <a:ext cx="3588896" cy="4942635"/>
          </a:xfrm>
          <a:prstGeom prst="rect">
            <a:avLst/>
          </a:prstGeom>
        </p:spPr>
        <p:txBody>
          <a:bodyPr wrap="square">
            <a:spAutoFit/>
          </a:bodyPr>
          <a:lstStyle/>
          <a:p>
            <a:pPr>
              <a:lnSpc>
                <a:spcPct val="150000"/>
              </a:lnSpc>
            </a:pPr>
            <a:r>
              <a:rPr lang="en-PL" b="1"/>
              <a:t>4.</a:t>
            </a:r>
            <a:r>
              <a:rPr lang="en-US" b="1"/>
              <a:t>2</a:t>
            </a:r>
            <a:r>
              <a:rPr lang="en-PL" b="1"/>
              <a:t>.</a:t>
            </a:r>
            <a:r>
              <a:rPr lang="en-US" b="1"/>
              <a:t>5</a:t>
            </a:r>
            <a:r>
              <a:rPr lang="en-PL" b="1"/>
              <a:t>. Model’s impulse response functions</a:t>
            </a:r>
            <a:endParaRPr lang="en-PL" sz="1600" b="1"/>
          </a:p>
          <a:p>
            <a:pPr>
              <a:lnSpc>
                <a:spcPct val="150000"/>
              </a:lnSpc>
            </a:pPr>
            <a:r>
              <a:rPr lang="en-PL" sz="1600" b="1"/>
              <a:t>(2) Exchange rate impulse</a:t>
            </a:r>
          </a:p>
          <a:p>
            <a:pPr marL="285750" indent="-285750" algn="just">
              <a:lnSpc>
                <a:spcPct val="150000"/>
              </a:lnSpc>
              <a:buFontTx/>
              <a:buChar char="-"/>
            </a:pPr>
            <a:r>
              <a:rPr lang="en-US" sz="1600"/>
              <a:t>Is an unexpected one-quarter appreciation of the real (and nominal) effective exchange rate of 10%.</a:t>
            </a:r>
          </a:p>
          <a:p>
            <a:pPr marL="285750" indent="-285750" algn="just">
              <a:lnSpc>
                <a:spcPct val="150000"/>
              </a:lnSpc>
              <a:buFontTx/>
              <a:buChar char="-"/>
            </a:pPr>
            <a:r>
              <a:rPr lang="en-US" sz="1600"/>
              <a:t>Exchange rate appreciation leads to a reduction in import prices and, consequently, to a fall in the core inflation rate.</a:t>
            </a:r>
          </a:p>
          <a:p>
            <a:pPr marL="285750" indent="-285750" algn="just">
              <a:lnSpc>
                <a:spcPct val="150000"/>
              </a:lnSpc>
              <a:buFontTx/>
              <a:buChar char="-"/>
            </a:pPr>
            <a:r>
              <a:rPr lang="en-US" sz="1600"/>
              <a:t>Food and energy inflation also decrease.</a:t>
            </a:r>
          </a:p>
          <a:p>
            <a:pPr marL="285750" indent="-285750">
              <a:lnSpc>
                <a:spcPct val="150000"/>
              </a:lnSpc>
              <a:buFontTx/>
              <a:buChar char="-"/>
            </a:pPr>
            <a:endParaRPr lang="en-PL" sz="1600"/>
          </a:p>
        </p:txBody>
      </p:sp>
      <p:pic>
        <p:nvPicPr>
          <p:cNvPr id="6" name="Picture 5">
            <a:extLst>
              <a:ext uri="{FF2B5EF4-FFF2-40B4-BE49-F238E27FC236}">
                <a16:creationId xmlns:a16="http://schemas.microsoft.com/office/drawing/2014/main" id="{00977C31-D88B-4C44-BA96-5DFAB2221428}"/>
              </a:ext>
            </a:extLst>
          </p:cNvPr>
          <p:cNvPicPr>
            <a:picLocks noChangeAspect="1"/>
          </p:cNvPicPr>
          <p:nvPr/>
        </p:nvPicPr>
        <p:blipFill>
          <a:blip r:embed="rId3"/>
          <a:stretch>
            <a:fillRect/>
          </a:stretch>
        </p:blipFill>
        <p:spPr>
          <a:xfrm>
            <a:off x="3781586" y="565666"/>
            <a:ext cx="8410413" cy="5946665"/>
          </a:xfrm>
          <a:prstGeom prst="rect">
            <a:avLst/>
          </a:prstGeom>
        </p:spPr>
      </p:pic>
    </p:spTree>
    <p:extLst>
      <p:ext uri="{BB962C8B-B14F-4D97-AF65-F5344CB8AC3E}">
        <p14:creationId xmlns:p14="http://schemas.microsoft.com/office/powerpoint/2010/main" val="2443601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5EE86-5081-CA45-88BD-916E9B642778}"/>
              </a:ext>
            </a:extLst>
          </p:cNvPr>
          <p:cNvSpPr/>
          <p:nvPr/>
        </p:nvSpPr>
        <p:spPr>
          <a:xfrm>
            <a:off x="2780434" y="1474838"/>
            <a:ext cx="4961615" cy="492443"/>
          </a:xfrm>
          <a:prstGeom prst="rect">
            <a:avLst/>
          </a:prstGeom>
        </p:spPr>
        <p:txBody>
          <a:bodyPr wrap="none">
            <a:spAutoFit/>
          </a:bodyPr>
          <a:lstStyle/>
          <a:p>
            <a:r>
              <a:rPr lang="en-PL" sz="2600" b="1">
                <a:latin typeface="Tahoma" panose="020B0604030504040204" pitchFamily="34" charset="0"/>
                <a:ea typeface="Tahoma" panose="020B0604030504040204" pitchFamily="34" charset="0"/>
                <a:cs typeface="Tahoma" panose="020B0604030504040204" pitchFamily="34" charset="0"/>
              </a:rPr>
              <a:t>4.</a:t>
            </a:r>
            <a:r>
              <a:rPr lang="en-US" sz="2600" b="1">
                <a:latin typeface="Tahoma" panose="020B0604030504040204" pitchFamily="34" charset="0"/>
                <a:ea typeface="Tahoma" panose="020B0604030504040204" pitchFamily="34" charset="0"/>
                <a:cs typeface="Tahoma" panose="020B0604030504040204" pitchFamily="34" charset="0"/>
              </a:rPr>
              <a:t>2</a:t>
            </a:r>
            <a:r>
              <a:rPr lang="en-PL" sz="2600" b="1">
                <a:latin typeface="Tahoma" panose="020B0604030504040204" pitchFamily="34" charset="0"/>
                <a:ea typeface="Tahoma" panose="020B0604030504040204" pitchFamily="34" charset="0"/>
                <a:cs typeface="Tahoma" panose="020B0604030504040204" pitchFamily="34" charset="0"/>
              </a:rPr>
              <a:t>. NECMOD MODEL _ 200</a:t>
            </a:r>
            <a:r>
              <a:rPr lang="en-US" sz="2600" b="1">
                <a:latin typeface="Tahoma" panose="020B0604030504040204" pitchFamily="34" charset="0"/>
                <a:ea typeface="Tahoma" panose="020B0604030504040204" pitchFamily="34" charset="0"/>
                <a:cs typeface="Tahoma" panose="020B0604030504040204" pitchFamily="34" charset="0"/>
              </a:rPr>
              <a:t>9</a:t>
            </a:r>
            <a:endParaRPr lang="en-PL" sz="2600" b="1">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98E5DCD3-4E52-364B-BC87-7B9E2ED7F618}"/>
              </a:ext>
            </a:extLst>
          </p:cNvPr>
          <p:cNvSpPr txBox="1"/>
          <p:nvPr/>
        </p:nvSpPr>
        <p:spPr>
          <a:xfrm>
            <a:off x="3204648" y="2081048"/>
            <a:ext cx="2528256" cy="830997"/>
          </a:xfrm>
          <a:prstGeom prst="rect">
            <a:avLst/>
          </a:prstGeom>
          <a:noFill/>
        </p:spPr>
        <p:txBody>
          <a:bodyPr wrap="none" rtlCol="0">
            <a:spAutoFit/>
          </a:bodyPr>
          <a:lstStyle/>
          <a:p>
            <a:r>
              <a:rPr lang="en-PL" sz="2400" b="1">
                <a:latin typeface="Tahoma" panose="020B0604030504040204" pitchFamily="34" charset="0"/>
                <a:ea typeface="Tahoma" panose="020B0604030504040204" pitchFamily="34" charset="0"/>
                <a:cs typeface="Tahoma" panose="020B0604030504040204" pitchFamily="34" charset="0"/>
              </a:rPr>
              <a:t>4.</a:t>
            </a:r>
            <a:r>
              <a:rPr lang="en-US" sz="2400" b="1">
                <a:latin typeface="Tahoma" panose="020B0604030504040204" pitchFamily="34" charset="0"/>
                <a:ea typeface="Tahoma" panose="020B0604030504040204" pitchFamily="34" charset="0"/>
                <a:cs typeface="Tahoma" panose="020B0604030504040204" pitchFamily="34" charset="0"/>
              </a:rPr>
              <a:t>2</a:t>
            </a:r>
            <a:r>
              <a:rPr lang="en-PL" sz="2400" b="1">
                <a:latin typeface="Tahoma" panose="020B0604030504040204" pitchFamily="34" charset="0"/>
                <a:ea typeface="Tahoma" panose="020B0604030504040204" pitchFamily="34" charset="0"/>
                <a:cs typeface="Tahoma" panose="020B0604030504040204" pitchFamily="34" charset="0"/>
              </a:rPr>
              <a:t>.</a:t>
            </a:r>
            <a:r>
              <a:rPr lang="en-US" sz="2400" b="1">
                <a:latin typeface="Tahoma" panose="020B0604030504040204" pitchFamily="34" charset="0"/>
                <a:ea typeface="Tahoma" panose="020B0604030504040204" pitchFamily="34" charset="0"/>
                <a:cs typeface="Tahoma" panose="020B0604030504040204" pitchFamily="34" charset="0"/>
              </a:rPr>
              <a:t>6</a:t>
            </a:r>
            <a:r>
              <a:rPr lang="en-PL" sz="2400" b="1">
                <a:latin typeface="Tahoma" panose="020B0604030504040204" pitchFamily="34" charset="0"/>
                <a:ea typeface="Tahoma" panose="020B0604030504040204" pitchFamily="34" charset="0"/>
                <a:cs typeface="Tahoma" panose="020B0604030504040204" pitchFamily="34" charset="0"/>
              </a:rPr>
              <a:t> </a:t>
            </a:r>
            <a:r>
              <a:rPr lang="vi-VN" sz="2400" b="1">
                <a:latin typeface="Tahoma" panose="020B0604030504040204" pitchFamily="34" charset="0"/>
                <a:ea typeface="Tahoma" panose="020B0604030504040204" pitchFamily="34" charset="0"/>
                <a:cs typeface="Tahoma" panose="020B0604030504040204" pitchFamily="34" charset="0"/>
              </a:rPr>
              <a:t>Summ</a:t>
            </a:r>
            <a:r>
              <a:rPr lang="en-PL" sz="2400" b="1">
                <a:latin typeface="Tahoma" panose="020B0604030504040204" pitchFamily="34" charset="0"/>
                <a:ea typeface="Tahoma" panose="020B0604030504040204" pitchFamily="34" charset="0"/>
                <a:cs typeface="Tahoma" panose="020B0604030504040204" pitchFamily="34" charset="0"/>
              </a:rPr>
              <a:t>ary</a:t>
            </a:r>
          </a:p>
          <a:p>
            <a:endParaRPr lang="en-PL" sz="2400" b="1">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76B3187E-56E0-A34A-9B32-4A068BDC81E3}"/>
              </a:ext>
            </a:extLst>
          </p:cNvPr>
          <p:cNvSpPr txBox="1"/>
          <p:nvPr/>
        </p:nvSpPr>
        <p:spPr>
          <a:xfrm>
            <a:off x="3995057" y="3016469"/>
            <a:ext cx="5280613" cy="1335237"/>
          </a:xfrm>
          <a:prstGeom prst="rect">
            <a:avLst/>
          </a:prstGeom>
          <a:noFill/>
        </p:spPr>
        <p:txBody>
          <a:bodyPr wrap="none" rtlCol="0">
            <a:spAutoFit/>
          </a:bodyPr>
          <a:lstStyle/>
          <a:p>
            <a:pPr marL="400050" indent="-400050">
              <a:lnSpc>
                <a:spcPct val="200000"/>
              </a:lnSpc>
              <a:buAutoNum type="romanUcParenBoth"/>
            </a:pPr>
            <a:r>
              <a:rPr lang="en-PL" sz="2200" b="1">
                <a:latin typeface="Tahoma" panose="020B0604030504040204" pitchFamily="34" charset="0"/>
                <a:ea typeface="Tahoma" panose="020B0604030504040204" pitchFamily="34" charset="0"/>
                <a:cs typeface="Tahoma" panose="020B0604030504040204" pitchFamily="34" charset="0"/>
              </a:rPr>
              <a:t>The BNP’s method in 200</a:t>
            </a:r>
            <a:r>
              <a:rPr lang="en-US" sz="2200" b="1">
                <a:latin typeface="Tahoma" panose="020B0604030504040204" pitchFamily="34" charset="0"/>
                <a:ea typeface="Tahoma" panose="020B0604030504040204" pitchFamily="34" charset="0"/>
                <a:cs typeface="Tahoma" panose="020B0604030504040204" pitchFamily="34" charset="0"/>
              </a:rPr>
              <a:t>9</a:t>
            </a:r>
            <a:endParaRPr lang="en-PL" sz="2200" b="1">
              <a:latin typeface="Tahoma" panose="020B0604030504040204" pitchFamily="34" charset="0"/>
              <a:ea typeface="Tahoma" panose="020B0604030504040204" pitchFamily="34" charset="0"/>
              <a:cs typeface="Tahoma" panose="020B0604030504040204" pitchFamily="34" charset="0"/>
            </a:endParaRPr>
          </a:p>
          <a:p>
            <a:pPr marL="400050" indent="-400050">
              <a:lnSpc>
                <a:spcPct val="200000"/>
              </a:lnSpc>
              <a:buAutoNum type="romanUcParenBoth"/>
            </a:pPr>
            <a:r>
              <a:rPr lang="en-PL" sz="2200" b="1">
                <a:latin typeface="Tahoma" panose="020B0604030504040204" pitchFamily="34" charset="0"/>
                <a:ea typeface="Tahoma" panose="020B0604030504040204" pitchFamily="34" charset="0"/>
                <a:cs typeface="Tahoma" panose="020B0604030504040204" pitchFamily="34" charset="0"/>
              </a:rPr>
              <a:t> Advantages and disadvantages </a:t>
            </a:r>
          </a:p>
        </p:txBody>
      </p:sp>
    </p:spTree>
    <p:extLst>
      <p:ext uri="{BB962C8B-B14F-4D97-AF65-F5344CB8AC3E}">
        <p14:creationId xmlns:p14="http://schemas.microsoft.com/office/powerpoint/2010/main" val="3610017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13FFD0-0029-E340-97CD-BD2BC1E56BC0}"/>
              </a:ext>
            </a:extLst>
          </p:cNvPr>
          <p:cNvSpPr/>
          <p:nvPr/>
        </p:nvSpPr>
        <p:spPr>
          <a:xfrm>
            <a:off x="1004186" y="413293"/>
            <a:ext cx="4961615" cy="492443"/>
          </a:xfrm>
          <a:prstGeom prst="rect">
            <a:avLst/>
          </a:prstGeom>
        </p:spPr>
        <p:txBody>
          <a:bodyPr wrap="none">
            <a:spAutoFit/>
          </a:bodyPr>
          <a:lstStyle/>
          <a:p>
            <a:r>
              <a:rPr lang="en-PL" sz="2600" b="1">
                <a:latin typeface="Tahoma" panose="020B0604030504040204" pitchFamily="34" charset="0"/>
                <a:ea typeface="Tahoma" panose="020B0604030504040204" pitchFamily="34" charset="0"/>
                <a:cs typeface="Tahoma" panose="020B0604030504040204" pitchFamily="34" charset="0"/>
              </a:rPr>
              <a:t>4.</a:t>
            </a:r>
            <a:r>
              <a:rPr lang="en-US" sz="2600" b="1">
                <a:latin typeface="Tahoma" panose="020B0604030504040204" pitchFamily="34" charset="0"/>
                <a:ea typeface="Tahoma" panose="020B0604030504040204" pitchFamily="34" charset="0"/>
                <a:cs typeface="Tahoma" panose="020B0604030504040204" pitchFamily="34" charset="0"/>
              </a:rPr>
              <a:t>2</a:t>
            </a:r>
            <a:r>
              <a:rPr lang="en-PL" sz="2600" b="1">
                <a:latin typeface="Tahoma" panose="020B0604030504040204" pitchFamily="34" charset="0"/>
                <a:ea typeface="Tahoma" panose="020B0604030504040204" pitchFamily="34" charset="0"/>
                <a:cs typeface="Tahoma" panose="020B0604030504040204" pitchFamily="34" charset="0"/>
              </a:rPr>
              <a:t>. NECMOD MODEL _ 200</a:t>
            </a:r>
            <a:r>
              <a:rPr lang="en-US" sz="2600" b="1">
                <a:latin typeface="Tahoma" panose="020B0604030504040204" pitchFamily="34" charset="0"/>
                <a:ea typeface="Tahoma" panose="020B0604030504040204" pitchFamily="34" charset="0"/>
                <a:cs typeface="Tahoma" panose="020B0604030504040204" pitchFamily="34" charset="0"/>
              </a:rPr>
              <a:t>9</a:t>
            </a:r>
            <a:endParaRPr lang="en-PL" sz="2600" b="1">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8358C291-0C71-EE40-BB33-276BF2706018}"/>
              </a:ext>
            </a:extLst>
          </p:cNvPr>
          <p:cNvSpPr txBox="1"/>
          <p:nvPr/>
        </p:nvSpPr>
        <p:spPr>
          <a:xfrm>
            <a:off x="1004186" y="1040524"/>
            <a:ext cx="2528256" cy="830997"/>
          </a:xfrm>
          <a:prstGeom prst="rect">
            <a:avLst/>
          </a:prstGeom>
          <a:noFill/>
        </p:spPr>
        <p:txBody>
          <a:bodyPr wrap="none" rtlCol="0">
            <a:spAutoFit/>
          </a:bodyPr>
          <a:lstStyle/>
          <a:p>
            <a:r>
              <a:rPr lang="en-PL" sz="2400" b="1">
                <a:latin typeface="Tahoma" panose="020B0604030504040204" pitchFamily="34" charset="0"/>
                <a:ea typeface="Tahoma" panose="020B0604030504040204" pitchFamily="34" charset="0"/>
                <a:cs typeface="Tahoma" panose="020B0604030504040204" pitchFamily="34" charset="0"/>
              </a:rPr>
              <a:t>4.</a:t>
            </a:r>
            <a:r>
              <a:rPr lang="en-US" sz="2400" b="1">
                <a:latin typeface="Tahoma" panose="020B0604030504040204" pitchFamily="34" charset="0"/>
                <a:ea typeface="Tahoma" panose="020B0604030504040204" pitchFamily="34" charset="0"/>
                <a:cs typeface="Tahoma" panose="020B0604030504040204" pitchFamily="34" charset="0"/>
              </a:rPr>
              <a:t>2</a:t>
            </a:r>
            <a:r>
              <a:rPr lang="en-PL" sz="2400" b="1">
                <a:latin typeface="Tahoma" panose="020B0604030504040204" pitchFamily="34" charset="0"/>
                <a:ea typeface="Tahoma" panose="020B0604030504040204" pitchFamily="34" charset="0"/>
                <a:cs typeface="Tahoma" panose="020B0604030504040204" pitchFamily="34" charset="0"/>
              </a:rPr>
              <a:t>.6 </a:t>
            </a:r>
            <a:r>
              <a:rPr lang="vi-VN" sz="2400" b="1">
                <a:latin typeface="Tahoma" panose="020B0604030504040204" pitchFamily="34" charset="0"/>
                <a:ea typeface="Tahoma" panose="020B0604030504040204" pitchFamily="34" charset="0"/>
                <a:cs typeface="Tahoma" panose="020B0604030504040204" pitchFamily="34" charset="0"/>
              </a:rPr>
              <a:t>Summ</a:t>
            </a:r>
            <a:r>
              <a:rPr lang="en-PL" sz="2400" b="1">
                <a:latin typeface="Tahoma" panose="020B0604030504040204" pitchFamily="34" charset="0"/>
                <a:ea typeface="Tahoma" panose="020B0604030504040204" pitchFamily="34" charset="0"/>
                <a:cs typeface="Tahoma" panose="020B0604030504040204" pitchFamily="34" charset="0"/>
              </a:rPr>
              <a:t>ary</a:t>
            </a:r>
          </a:p>
          <a:p>
            <a:endParaRPr lang="en-PL" sz="2400" b="1">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525BCEF4-3C09-9C4C-A29C-3EBEDFF450F7}"/>
              </a:ext>
            </a:extLst>
          </p:cNvPr>
          <p:cNvSpPr/>
          <p:nvPr/>
        </p:nvSpPr>
        <p:spPr>
          <a:xfrm>
            <a:off x="1147589" y="1701194"/>
            <a:ext cx="9415721" cy="3385157"/>
          </a:xfrm>
          <a:prstGeom prst="rect">
            <a:avLst/>
          </a:prstGeom>
        </p:spPr>
        <p:txBody>
          <a:bodyPr wrap="square">
            <a:spAutoFit/>
          </a:bodyPr>
          <a:lstStyle/>
          <a:p>
            <a:pPr marL="400050" indent="-400050">
              <a:spcBef>
                <a:spcPts val="1200"/>
              </a:spcBef>
              <a:buAutoNum type="romanUcParenBoth"/>
            </a:pPr>
            <a:r>
              <a:rPr lang="en-PL" sz="2000" b="1">
                <a:latin typeface="Tahoma" panose="020B0604030504040204" pitchFamily="34" charset="0"/>
                <a:ea typeface="Tahoma" panose="020B0604030504040204" pitchFamily="34" charset="0"/>
                <a:cs typeface="Tahoma" panose="020B0604030504040204" pitchFamily="34" charset="0"/>
              </a:rPr>
              <a:t>The BNP’s method in 200</a:t>
            </a:r>
            <a:r>
              <a:rPr lang="en-US" sz="2000" b="1">
                <a:latin typeface="Tahoma" panose="020B0604030504040204" pitchFamily="34" charset="0"/>
                <a:ea typeface="Tahoma" panose="020B0604030504040204" pitchFamily="34" charset="0"/>
                <a:cs typeface="Tahoma" panose="020B0604030504040204" pitchFamily="34" charset="0"/>
              </a:rPr>
              <a:t>9</a:t>
            </a:r>
            <a:endParaRPr lang="en-PL" sz="2000" b="1">
              <a:latin typeface="Tahoma" panose="020B0604030504040204" pitchFamily="34" charset="0"/>
              <a:ea typeface="Tahoma" panose="020B0604030504040204" pitchFamily="34" charset="0"/>
              <a:cs typeface="Tahoma" panose="020B0604030504040204" pitchFamily="34" charset="0"/>
            </a:endParaRPr>
          </a:p>
          <a:p>
            <a:pPr marL="342900" indent="-342900">
              <a:spcBef>
                <a:spcPts val="1200"/>
              </a:spcBef>
              <a:buFontTx/>
              <a:buChar char="-"/>
            </a:pPr>
            <a:r>
              <a:rPr lang="en-US" sz="2000">
                <a:latin typeface="Tahoma" panose="020B0604030504040204" pitchFamily="34" charset="0"/>
                <a:ea typeface="Tahoma" panose="020B0604030504040204" pitchFamily="34" charset="0"/>
                <a:cs typeface="Tahoma" panose="020B0604030504040204" pitchFamily="34" charset="0"/>
              </a:rPr>
              <a:t>It is a more detailed and coherent approach to the modelling of the external sector block. </a:t>
            </a:r>
          </a:p>
          <a:p>
            <a:pPr marL="342900" indent="-342900">
              <a:spcBef>
                <a:spcPts val="1200"/>
              </a:spcBef>
              <a:buFontTx/>
              <a:buChar char="-"/>
            </a:pPr>
            <a:r>
              <a:rPr lang="en-US" sz="2000">
                <a:latin typeface="Tahoma" panose="020B0604030504040204" pitchFamily="34" charset="0"/>
                <a:ea typeface="Tahoma" panose="020B0604030504040204" pitchFamily="34" charset="0"/>
                <a:cs typeface="Tahoma" panose="020B0604030504040204" pitchFamily="34" charset="0"/>
              </a:rPr>
              <a:t>Secular changes in the exchange rate and foreign trade dynamics are explained- jointly with reference to the taste-for-variety theory.</a:t>
            </a:r>
          </a:p>
          <a:p>
            <a:pPr marL="342900" indent="-342900">
              <a:spcBef>
                <a:spcPts val="1200"/>
              </a:spcBef>
              <a:buFontTx/>
              <a:buChar char="-"/>
            </a:pPr>
            <a:r>
              <a:rPr lang="en-US" sz="2000">
                <a:latin typeface="Tahoma" panose="020B0604030504040204" pitchFamily="34" charset="0"/>
                <a:ea typeface="Tahoma" panose="020B0604030504040204" pitchFamily="34" charset="0"/>
                <a:cs typeface="Tahoma" panose="020B0604030504040204" pitchFamily="34" charset="0"/>
              </a:rPr>
              <a:t>Reflects better interdependencies between domestic and external sector</a:t>
            </a:r>
          </a:p>
          <a:p>
            <a:pPr marL="342900" indent="-342900">
              <a:spcBef>
                <a:spcPts val="1200"/>
              </a:spcBef>
              <a:buFontTx/>
              <a:buChar char="-"/>
            </a:pPr>
            <a:r>
              <a:rPr lang="en-US" sz="2000">
                <a:latin typeface="Tahoma" panose="020B0604030504040204" pitchFamily="34" charset="0"/>
                <a:ea typeface="Tahoma" panose="020B0604030504040204" pitchFamily="34" charset="0"/>
                <a:cs typeface="Tahoma" panose="020B0604030504040204" pitchFamily="34" charset="0"/>
              </a:rPr>
              <a:t>Improvement of seasonal adjustment algorithms</a:t>
            </a:r>
            <a:endParaRPr lang="en-PL" sz="2000">
              <a:latin typeface="Tahoma" panose="020B0604030504040204" pitchFamily="34" charset="0"/>
              <a:ea typeface="Tahoma" panose="020B0604030504040204" pitchFamily="34" charset="0"/>
              <a:cs typeface="Tahoma" panose="020B0604030504040204" pitchFamily="34" charset="0"/>
            </a:endParaRPr>
          </a:p>
          <a:p>
            <a:pPr>
              <a:lnSpc>
                <a:spcPct val="200000"/>
              </a:lnSpc>
            </a:pPr>
            <a:endParaRPr lang="en-PL" sz="2000"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9306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087D9-99A7-3143-AD95-660782FD942F}"/>
              </a:ext>
            </a:extLst>
          </p:cNvPr>
          <p:cNvSpPr/>
          <p:nvPr/>
        </p:nvSpPr>
        <p:spPr>
          <a:xfrm>
            <a:off x="362918" y="194468"/>
            <a:ext cx="4851264" cy="492443"/>
          </a:xfrm>
          <a:prstGeom prst="rect">
            <a:avLst/>
          </a:prstGeom>
        </p:spPr>
        <p:txBody>
          <a:bodyPr wrap="none">
            <a:spAutoFit/>
          </a:bodyPr>
          <a:lstStyle/>
          <a:p>
            <a:r>
              <a:rPr lang="en-PL" sz="2600" b="1"/>
              <a:t>4.</a:t>
            </a:r>
            <a:r>
              <a:rPr lang="en-US" sz="2600" b="1"/>
              <a:t>2</a:t>
            </a:r>
            <a:r>
              <a:rPr lang="en-PL" sz="2600" b="1"/>
              <a:t>. NECMOD MODEL _ 200</a:t>
            </a:r>
            <a:r>
              <a:rPr lang="en-US" sz="2600" b="1"/>
              <a:t>9</a:t>
            </a:r>
            <a:endParaRPr lang="en-PL" sz="2600" b="1"/>
          </a:p>
        </p:txBody>
      </p:sp>
      <p:sp>
        <p:nvSpPr>
          <p:cNvPr id="3" name="TextBox 2">
            <a:extLst>
              <a:ext uri="{FF2B5EF4-FFF2-40B4-BE49-F238E27FC236}">
                <a16:creationId xmlns:a16="http://schemas.microsoft.com/office/drawing/2014/main" id="{3B77CA22-75CE-6749-9223-4ECDDA894484}"/>
              </a:ext>
            </a:extLst>
          </p:cNvPr>
          <p:cNvSpPr txBox="1"/>
          <p:nvPr/>
        </p:nvSpPr>
        <p:spPr>
          <a:xfrm>
            <a:off x="714392" y="803017"/>
            <a:ext cx="2528256" cy="830997"/>
          </a:xfrm>
          <a:prstGeom prst="rect">
            <a:avLst/>
          </a:prstGeom>
          <a:noFill/>
        </p:spPr>
        <p:txBody>
          <a:bodyPr wrap="none" rtlCol="0">
            <a:spAutoFit/>
          </a:bodyPr>
          <a:lstStyle/>
          <a:p>
            <a:r>
              <a:rPr lang="en-PL" sz="2400" b="1">
                <a:latin typeface="Tahoma" panose="020B0604030504040204" pitchFamily="34" charset="0"/>
                <a:ea typeface="Tahoma" panose="020B0604030504040204" pitchFamily="34" charset="0"/>
                <a:cs typeface="Tahoma" panose="020B0604030504040204" pitchFamily="34" charset="0"/>
              </a:rPr>
              <a:t>4.</a:t>
            </a:r>
            <a:r>
              <a:rPr lang="en-US" sz="2400" b="1">
                <a:latin typeface="Tahoma" panose="020B0604030504040204" pitchFamily="34" charset="0"/>
                <a:ea typeface="Tahoma" panose="020B0604030504040204" pitchFamily="34" charset="0"/>
                <a:cs typeface="Tahoma" panose="020B0604030504040204" pitchFamily="34" charset="0"/>
              </a:rPr>
              <a:t>2</a:t>
            </a:r>
            <a:r>
              <a:rPr lang="en-PL" sz="2400" b="1">
                <a:latin typeface="Tahoma" panose="020B0604030504040204" pitchFamily="34" charset="0"/>
                <a:ea typeface="Tahoma" panose="020B0604030504040204" pitchFamily="34" charset="0"/>
                <a:cs typeface="Tahoma" panose="020B0604030504040204" pitchFamily="34" charset="0"/>
              </a:rPr>
              <a:t>.6 </a:t>
            </a:r>
            <a:r>
              <a:rPr lang="vi-VN" sz="2400" b="1">
                <a:latin typeface="Tahoma" panose="020B0604030504040204" pitchFamily="34" charset="0"/>
                <a:ea typeface="Tahoma" panose="020B0604030504040204" pitchFamily="34" charset="0"/>
                <a:cs typeface="Tahoma" panose="020B0604030504040204" pitchFamily="34" charset="0"/>
              </a:rPr>
              <a:t>Summ</a:t>
            </a:r>
            <a:r>
              <a:rPr lang="en-PL" sz="2400" b="1">
                <a:latin typeface="Tahoma" panose="020B0604030504040204" pitchFamily="34" charset="0"/>
                <a:ea typeface="Tahoma" panose="020B0604030504040204" pitchFamily="34" charset="0"/>
                <a:cs typeface="Tahoma" panose="020B0604030504040204" pitchFamily="34" charset="0"/>
              </a:rPr>
              <a:t>ary</a:t>
            </a:r>
          </a:p>
          <a:p>
            <a:endParaRPr lang="en-PL" sz="2400" b="1">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CA1C2A56-C7EB-294E-902E-B512ECC1F9E6}"/>
              </a:ext>
            </a:extLst>
          </p:cNvPr>
          <p:cNvSpPr/>
          <p:nvPr/>
        </p:nvSpPr>
        <p:spPr>
          <a:xfrm>
            <a:off x="1143918" y="1130608"/>
            <a:ext cx="10955094" cy="5152629"/>
          </a:xfrm>
          <a:prstGeom prst="rect">
            <a:avLst/>
          </a:prstGeom>
        </p:spPr>
        <p:txBody>
          <a:bodyPr wrap="square">
            <a:spAutoFit/>
          </a:bodyPr>
          <a:lstStyle/>
          <a:p>
            <a:pPr>
              <a:lnSpc>
                <a:spcPct val="150000"/>
              </a:lnSpc>
              <a:spcBef>
                <a:spcPts val="600"/>
              </a:spcBef>
            </a:pPr>
            <a:r>
              <a:rPr lang="en-PL" b="1"/>
              <a:t>(II)  Advantages and disadvantages:</a:t>
            </a:r>
          </a:p>
          <a:p>
            <a:pPr marL="285750" indent="-285750">
              <a:lnSpc>
                <a:spcPct val="150000"/>
              </a:lnSpc>
              <a:spcBef>
                <a:spcPts val="600"/>
              </a:spcBef>
              <a:buFontTx/>
              <a:buChar char="-"/>
            </a:pPr>
            <a:r>
              <a:rPr lang="en-PL" b="1"/>
              <a:t>Advantages:</a:t>
            </a:r>
          </a:p>
          <a:p>
            <a:pPr marL="742950" lvl="1" indent="-285750">
              <a:lnSpc>
                <a:spcPct val="150000"/>
              </a:lnSpc>
              <a:spcBef>
                <a:spcPts val="600"/>
              </a:spcBef>
              <a:buFont typeface="Arial" panose="020B0604020202020204" pitchFamily="34" charset="0"/>
              <a:buChar char="•"/>
            </a:pPr>
            <a:r>
              <a:rPr lang="en-US"/>
              <a:t>Major challenges tackled in the current version of the model.</a:t>
            </a:r>
          </a:p>
          <a:p>
            <a:pPr marL="742950" lvl="1" indent="-285750">
              <a:lnSpc>
                <a:spcPct val="150000"/>
              </a:lnSpc>
              <a:spcBef>
                <a:spcPts val="600"/>
              </a:spcBef>
              <a:buFont typeface="Arial" panose="020B0604020202020204" pitchFamily="34" charset="0"/>
              <a:buChar char="•"/>
            </a:pPr>
            <a:r>
              <a:rPr lang="en-US"/>
              <a:t>Closer look was given to coherency of specification of the trade block jointly with the equilibrium exchange rate.</a:t>
            </a:r>
          </a:p>
          <a:p>
            <a:pPr marL="742950" lvl="1" indent="-285750">
              <a:lnSpc>
                <a:spcPct val="150000"/>
              </a:lnSpc>
              <a:spcBef>
                <a:spcPts val="600"/>
              </a:spcBef>
              <a:buFont typeface="Arial" panose="020B0604020202020204" pitchFamily="34" charset="0"/>
              <a:buChar char="•"/>
            </a:pPr>
            <a:r>
              <a:rPr lang="en-US"/>
              <a:t>Its explicit treatment of policies (i.e. inflow of structural funds) and phenomena (i.e. stronger inflow of remittances) connected with Polish participation in the European Union.</a:t>
            </a:r>
          </a:p>
          <a:p>
            <a:pPr marL="742950" lvl="1" indent="-285750">
              <a:lnSpc>
                <a:spcPct val="150000"/>
              </a:lnSpc>
              <a:spcBef>
                <a:spcPts val="600"/>
              </a:spcBef>
              <a:buFont typeface="Arial" panose="020B0604020202020204" pitchFamily="34" charset="0"/>
              <a:buChar char="•"/>
            </a:pPr>
            <a:r>
              <a:rPr lang="en-US"/>
              <a:t>Offers more promising framework for forecasting in conditions of strong fluctuations of global demand and high medium-run volatility of the exchange rate.</a:t>
            </a:r>
          </a:p>
          <a:p>
            <a:pPr marL="285750" lvl="1" indent="-285750">
              <a:lnSpc>
                <a:spcPct val="150000"/>
              </a:lnSpc>
              <a:spcBef>
                <a:spcPts val="600"/>
              </a:spcBef>
              <a:buFontTx/>
              <a:buChar char="-"/>
            </a:pPr>
            <a:r>
              <a:rPr lang="en-US" b="1"/>
              <a:t>Disadvantage:</a:t>
            </a:r>
          </a:p>
          <a:p>
            <a:pPr marL="742950" lvl="2" indent="-285750">
              <a:lnSpc>
                <a:spcPct val="150000"/>
              </a:lnSpc>
              <a:spcBef>
                <a:spcPts val="600"/>
              </a:spcBef>
              <a:buFont typeface="Arial" panose="020B0604020202020204" pitchFamily="34" charset="0"/>
              <a:buChar char="•"/>
            </a:pPr>
            <a:r>
              <a:rPr lang="en-US"/>
              <a:t>The model has been re-estimated in more detail, however it has not yet assessed all the influencing factors.</a:t>
            </a:r>
          </a:p>
        </p:txBody>
      </p:sp>
    </p:spTree>
    <p:extLst>
      <p:ext uri="{BB962C8B-B14F-4D97-AF65-F5344CB8AC3E}">
        <p14:creationId xmlns:p14="http://schemas.microsoft.com/office/powerpoint/2010/main" val="2661834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B5CE4-14B2-9042-AB43-147D0CA8E6F3}"/>
              </a:ext>
            </a:extLst>
          </p:cNvPr>
          <p:cNvSpPr/>
          <p:nvPr/>
        </p:nvSpPr>
        <p:spPr>
          <a:xfrm>
            <a:off x="3373821" y="995120"/>
            <a:ext cx="4812536" cy="477054"/>
          </a:xfrm>
          <a:prstGeom prst="rect">
            <a:avLst/>
          </a:prstGeom>
        </p:spPr>
        <p:txBody>
          <a:bodyPr wrap="none">
            <a:spAutoFit/>
          </a:bodyPr>
          <a:lstStyle/>
          <a:p>
            <a:r>
              <a:rPr lang="en-PL" sz="2500" b="1"/>
              <a:t>4.</a:t>
            </a:r>
            <a:r>
              <a:rPr lang="en-US" sz="2500" b="1"/>
              <a:t>III</a:t>
            </a:r>
            <a:r>
              <a:rPr lang="en-PL" sz="2500" b="1"/>
              <a:t>. NECMOD MODEL _ 20</a:t>
            </a:r>
            <a:r>
              <a:rPr lang="en-US" sz="2500" b="1"/>
              <a:t>10</a:t>
            </a:r>
            <a:endParaRPr lang="en-PL" sz="2500" b="1"/>
          </a:p>
        </p:txBody>
      </p:sp>
      <p:sp>
        <p:nvSpPr>
          <p:cNvPr id="3" name="TextBox 2">
            <a:extLst>
              <a:ext uri="{FF2B5EF4-FFF2-40B4-BE49-F238E27FC236}">
                <a16:creationId xmlns:a16="http://schemas.microsoft.com/office/drawing/2014/main" id="{26DA7A0E-F62F-C54F-915F-CAA9D49CF21B}"/>
              </a:ext>
            </a:extLst>
          </p:cNvPr>
          <p:cNvSpPr txBox="1"/>
          <p:nvPr/>
        </p:nvSpPr>
        <p:spPr>
          <a:xfrm>
            <a:off x="3373821" y="1849821"/>
            <a:ext cx="5199500" cy="3693319"/>
          </a:xfrm>
          <a:prstGeom prst="rect">
            <a:avLst/>
          </a:prstGeom>
          <a:noFill/>
        </p:spPr>
        <p:txBody>
          <a:bodyPr wrap="none" rtlCol="0">
            <a:spAutoFit/>
          </a:bodyPr>
          <a:lstStyle/>
          <a:p>
            <a:pPr>
              <a:lnSpc>
                <a:spcPct val="150000"/>
              </a:lnSpc>
            </a:pPr>
            <a:r>
              <a:rPr lang="en-PL" sz="2200"/>
              <a:t>4.</a:t>
            </a:r>
            <a:r>
              <a:rPr lang="en-US" sz="2200"/>
              <a:t>III</a:t>
            </a:r>
            <a:r>
              <a:rPr lang="en-PL" sz="2200"/>
              <a:t>.</a:t>
            </a:r>
            <a:r>
              <a:rPr lang="en-US" sz="2200"/>
              <a:t>1</a:t>
            </a:r>
            <a:r>
              <a:rPr lang="en-PL" sz="2200"/>
              <a:t> Overview</a:t>
            </a:r>
          </a:p>
          <a:p>
            <a:pPr>
              <a:lnSpc>
                <a:spcPct val="150000"/>
              </a:lnSpc>
            </a:pPr>
            <a:r>
              <a:rPr lang="en-PL" sz="2200"/>
              <a:t>4.</a:t>
            </a:r>
            <a:r>
              <a:rPr lang="en-US" sz="2200"/>
              <a:t>III</a:t>
            </a:r>
            <a:r>
              <a:rPr lang="en-PL" sz="2200"/>
              <a:t>.2. </a:t>
            </a:r>
            <a:r>
              <a:rPr lang="en-US" sz="2400"/>
              <a:t>Changes in the </a:t>
            </a:r>
            <a:r>
              <a:rPr lang="en-PL" sz="2400"/>
              <a:t>NECMOD </a:t>
            </a:r>
            <a:r>
              <a:rPr lang="en-US" sz="2400"/>
              <a:t>model </a:t>
            </a:r>
            <a:endParaRPr lang="en-PL" sz="2200"/>
          </a:p>
          <a:p>
            <a:pPr>
              <a:lnSpc>
                <a:spcPct val="150000"/>
              </a:lnSpc>
            </a:pPr>
            <a:r>
              <a:rPr lang="en-PL" sz="2200"/>
              <a:t>4.</a:t>
            </a:r>
            <a:r>
              <a:rPr lang="en-US" sz="2200"/>
              <a:t>III</a:t>
            </a:r>
            <a:r>
              <a:rPr lang="en-PL" sz="2200"/>
              <a:t>.3 Main blocks of NECMOD model</a:t>
            </a:r>
          </a:p>
          <a:p>
            <a:pPr>
              <a:lnSpc>
                <a:spcPct val="150000"/>
              </a:lnSpc>
            </a:pPr>
            <a:r>
              <a:rPr lang="en-PL" sz="2200"/>
              <a:t>4.</a:t>
            </a:r>
            <a:r>
              <a:rPr lang="en-US" sz="2200"/>
              <a:t>III</a:t>
            </a:r>
            <a:r>
              <a:rPr lang="en-PL" sz="2200"/>
              <a:t>.4. Equations</a:t>
            </a:r>
          </a:p>
          <a:p>
            <a:pPr>
              <a:lnSpc>
                <a:spcPct val="150000"/>
              </a:lnSpc>
            </a:pPr>
            <a:r>
              <a:rPr lang="en-PL" sz="2200"/>
              <a:t>4.</a:t>
            </a:r>
            <a:r>
              <a:rPr lang="en-US" sz="2200"/>
              <a:t>III</a:t>
            </a:r>
            <a:r>
              <a:rPr lang="en-PL" sz="2200"/>
              <a:t>.5 Model’s impulse response functions</a:t>
            </a:r>
          </a:p>
          <a:p>
            <a:pPr>
              <a:lnSpc>
                <a:spcPct val="150000"/>
              </a:lnSpc>
            </a:pPr>
            <a:r>
              <a:rPr lang="en-PL" sz="2200"/>
              <a:t>4.</a:t>
            </a:r>
            <a:r>
              <a:rPr lang="en-US" sz="2200"/>
              <a:t>III</a:t>
            </a:r>
            <a:r>
              <a:rPr lang="en-PL" sz="2200"/>
              <a:t>.6 Sum</a:t>
            </a:r>
            <a:r>
              <a:rPr lang="en-US" sz="2200"/>
              <a:t>m</a:t>
            </a:r>
            <a:r>
              <a:rPr lang="en-PL" sz="2200"/>
              <a:t>ary</a:t>
            </a:r>
          </a:p>
          <a:p>
            <a:pPr>
              <a:lnSpc>
                <a:spcPct val="150000"/>
              </a:lnSpc>
            </a:pPr>
            <a:endParaRPr lang="en-PL" sz="2200"/>
          </a:p>
        </p:txBody>
      </p:sp>
    </p:spTree>
    <p:extLst>
      <p:ext uri="{BB962C8B-B14F-4D97-AF65-F5344CB8AC3E}">
        <p14:creationId xmlns:p14="http://schemas.microsoft.com/office/powerpoint/2010/main" val="734130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63DC6-C624-BE45-A517-529123E4380F}"/>
              </a:ext>
            </a:extLst>
          </p:cNvPr>
          <p:cNvSpPr/>
          <p:nvPr/>
        </p:nvSpPr>
        <p:spPr>
          <a:xfrm>
            <a:off x="997836" y="471708"/>
            <a:ext cx="3406061" cy="369332"/>
          </a:xfrm>
          <a:prstGeom prst="rect">
            <a:avLst/>
          </a:prstGeom>
        </p:spPr>
        <p:txBody>
          <a:bodyPr wrap="none">
            <a:spAutoFit/>
          </a:bodyPr>
          <a:lstStyle/>
          <a:p>
            <a:r>
              <a:rPr lang="en-PL" b="1"/>
              <a:t>4.</a:t>
            </a:r>
            <a:r>
              <a:rPr lang="en-US" b="1"/>
              <a:t>II</a:t>
            </a:r>
            <a:r>
              <a:rPr lang="en-PL" b="1"/>
              <a:t>. NECMOD MODEL _ 20</a:t>
            </a:r>
            <a:r>
              <a:rPr lang="en-US" b="1"/>
              <a:t>10</a:t>
            </a:r>
            <a:endParaRPr lang="en-PL" b="1"/>
          </a:p>
        </p:txBody>
      </p:sp>
      <p:sp>
        <p:nvSpPr>
          <p:cNvPr id="3" name="Rectangle 2">
            <a:extLst>
              <a:ext uri="{FF2B5EF4-FFF2-40B4-BE49-F238E27FC236}">
                <a16:creationId xmlns:a16="http://schemas.microsoft.com/office/drawing/2014/main" id="{B90B434E-E0A8-2F4A-83A7-AF6E7E15CC41}"/>
              </a:ext>
            </a:extLst>
          </p:cNvPr>
          <p:cNvSpPr/>
          <p:nvPr/>
        </p:nvSpPr>
        <p:spPr>
          <a:xfrm>
            <a:off x="997836" y="920189"/>
            <a:ext cx="1941942" cy="507831"/>
          </a:xfrm>
          <a:prstGeom prst="rect">
            <a:avLst/>
          </a:prstGeom>
        </p:spPr>
        <p:txBody>
          <a:bodyPr wrap="none">
            <a:spAutoFit/>
          </a:bodyPr>
          <a:lstStyle/>
          <a:p>
            <a:pPr>
              <a:lnSpc>
                <a:spcPct val="150000"/>
              </a:lnSpc>
            </a:pPr>
            <a:r>
              <a:rPr lang="en-PL" b="1"/>
              <a:t>4.</a:t>
            </a:r>
            <a:r>
              <a:rPr lang="en-US" b="1"/>
              <a:t>II</a:t>
            </a:r>
            <a:r>
              <a:rPr lang="en-PL" b="1"/>
              <a:t>1.1 Overview</a:t>
            </a:r>
          </a:p>
        </p:txBody>
      </p:sp>
      <p:sp>
        <p:nvSpPr>
          <p:cNvPr id="4" name="TextBox 3">
            <a:extLst>
              <a:ext uri="{FF2B5EF4-FFF2-40B4-BE49-F238E27FC236}">
                <a16:creationId xmlns:a16="http://schemas.microsoft.com/office/drawing/2014/main" id="{C250E07D-8B7B-2E45-80E5-25A268035AE5}"/>
              </a:ext>
            </a:extLst>
          </p:cNvPr>
          <p:cNvSpPr txBox="1"/>
          <p:nvPr/>
        </p:nvSpPr>
        <p:spPr>
          <a:xfrm>
            <a:off x="1891863" y="1458374"/>
            <a:ext cx="8397765" cy="5078313"/>
          </a:xfrm>
          <a:prstGeom prst="rect">
            <a:avLst/>
          </a:prstGeom>
          <a:noFill/>
        </p:spPr>
        <p:txBody>
          <a:bodyPr wrap="square" rtlCol="0">
            <a:spAutoFit/>
          </a:bodyPr>
          <a:lstStyle/>
          <a:p>
            <a:pPr marL="285750" indent="-285750" algn="just">
              <a:lnSpc>
                <a:spcPct val="150000"/>
              </a:lnSpc>
              <a:buFontTx/>
              <a:buChar char="-"/>
            </a:pPr>
            <a:r>
              <a:rPr lang="en-US"/>
              <a:t>In 2008, the most important changes included: the extension of the </a:t>
            </a:r>
            <a:r>
              <a:rPr lang="en-US" err="1"/>
              <a:t>labour</a:t>
            </a:r>
            <a:r>
              <a:rPr lang="en-US"/>
              <a:t> market component, the introduction of forward-looking expectations to the model, the disaggregation of investments and accounting for the impact of world market prices on domestic prices</a:t>
            </a:r>
          </a:p>
          <a:p>
            <a:pPr marL="285750" indent="-285750" algn="just">
              <a:lnSpc>
                <a:spcPct val="150000"/>
              </a:lnSpc>
              <a:buFontTx/>
              <a:buChar char="-"/>
            </a:pPr>
            <a:r>
              <a:rPr lang="en-US"/>
              <a:t>In 2009, the most important modification implemented was the change in the specification of the foreign trade block.</a:t>
            </a:r>
          </a:p>
          <a:p>
            <a:pPr marL="285750" indent="-285750" algn="just">
              <a:lnSpc>
                <a:spcPct val="150000"/>
              </a:lnSpc>
              <a:buFontTx/>
              <a:buChar char="-"/>
            </a:pPr>
            <a:r>
              <a:rPr lang="en-US"/>
              <a:t>In 2010, the scale of changes was relatively smaller and focused on modifications in the price equations</a:t>
            </a:r>
          </a:p>
          <a:p>
            <a:pPr algn="just">
              <a:lnSpc>
                <a:spcPct val="150000"/>
              </a:lnSpc>
            </a:pPr>
            <a:r>
              <a:rPr lang="en-PL"/>
              <a:t>Data:</a:t>
            </a:r>
          </a:p>
          <a:p>
            <a:pPr marL="285750" indent="-285750" algn="just">
              <a:lnSpc>
                <a:spcPct val="150000"/>
              </a:lnSpc>
              <a:buFontTx/>
              <a:buChar char="-"/>
            </a:pPr>
            <a:r>
              <a:rPr lang="en-US"/>
              <a:t>Changes, as compared to the previous version of the model, result from the extension of the re-estimation sample (including the year 2009), as well as from the modifications introduced to certain blocks of the model.</a:t>
            </a:r>
            <a:endParaRPr lang="en-PL"/>
          </a:p>
        </p:txBody>
      </p:sp>
    </p:spTree>
    <p:extLst>
      <p:ext uri="{BB962C8B-B14F-4D97-AF65-F5344CB8AC3E}">
        <p14:creationId xmlns:p14="http://schemas.microsoft.com/office/powerpoint/2010/main" val="681803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08A81C-46C8-974F-9CC0-0125ACDF3219}"/>
              </a:ext>
            </a:extLst>
          </p:cNvPr>
          <p:cNvSpPr/>
          <p:nvPr/>
        </p:nvSpPr>
        <p:spPr>
          <a:xfrm>
            <a:off x="1113450" y="656373"/>
            <a:ext cx="3559949" cy="369332"/>
          </a:xfrm>
          <a:prstGeom prst="rect">
            <a:avLst/>
          </a:prstGeom>
        </p:spPr>
        <p:txBody>
          <a:bodyPr wrap="none">
            <a:spAutoFit/>
          </a:bodyPr>
          <a:lstStyle/>
          <a:p>
            <a:r>
              <a:rPr lang="en-PL" b="1"/>
              <a:t>4.1</a:t>
            </a:r>
            <a:r>
              <a:rPr lang="en-US" b="1"/>
              <a:t>II</a:t>
            </a:r>
            <a:r>
              <a:rPr lang="en-PL" b="1"/>
              <a:t>. NECMOD MODEL _ 20</a:t>
            </a:r>
            <a:r>
              <a:rPr lang="en-US" b="1"/>
              <a:t>10</a:t>
            </a:r>
            <a:endParaRPr lang="en-PL" b="1"/>
          </a:p>
        </p:txBody>
      </p:sp>
      <p:sp>
        <p:nvSpPr>
          <p:cNvPr id="3" name="TextBox 2">
            <a:extLst>
              <a:ext uri="{FF2B5EF4-FFF2-40B4-BE49-F238E27FC236}">
                <a16:creationId xmlns:a16="http://schemas.microsoft.com/office/drawing/2014/main" id="{0334845B-4892-D54A-99E8-402FB43AE9E3}"/>
              </a:ext>
            </a:extLst>
          </p:cNvPr>
          <p:cNvSpPr txBox="1"/>
          <p:nvPr/>
        </p:nvSpPr>
        <p:spPr>
          <a:xfrm>
            <a:off x="1113450" y="1256579"/>
            <a:ext cx="4476610" cy="507831"/>
          </a:xfrm>
          <a:prstGeom prst="rect">
            <a:avLst/>
          </a:prstGeom>
          <a:noFill/>
        </p:spPr>
        <p:txBody>
          <a:bodyPr wrap="none" rtlCol="0">
            <a:spAutoFit/>
          </a:bodyPr>
          <a:lstStyle/>
          <a:p>
            <a:pPr>
              <a:lnSpc>
                <a:spcPct val="150000"/>
              </a:lnSpc>
            </a:pPr>
            <a:r>
              <a:rPr lang="en-PL" b="1"/>
              <a:t>4.</a:t>
            </a:r>
            <a:r>
              <a:rPr lang="en-US" b="1"/>
              <a:t>III</a:t>
            </a:r>
            <a:r>
              <a:rPr lang="en-PL" b="1"/>
              <a:t>.2. </a:t>
            </a:r>
            <a:r>
              <a:rPr lang="en-US" b="1"/>
              <a:t>Changes in the </a:t>
            </a:r>
            <a:r>
              <a:rPr lang="en-PL" b="1"/>
              <a:t>NECMOD </a:t>
            </a:r>
            <a:r>
              <a:rPr lang="en-US" b="1"/>
              <a:t>model </a:t>
            </a:r>
            <a:endParaRPr lang="en-PL" b="1"/>
          </a:p>
        </p:txBody>
      </p:sp>
      <p:sp>
        <p:nvSpPr>
          <p:cNvPr id="4" name="TextBox 3">
            <a:extLst>
              <a:ext uri="{FF2B5EF4-FFF2-40B4-BE49-F238E27FC236}">
                <a16:creationId xmlns:a16="http://schemas.microsoft.com/office/drawing/2014/main" id="{E12AD475-0E66-6F4E-83A6-8159B608056A}"/>
              </a:ext>
            </a:extLst>
          </p:cNvPr>
          <p:cNvSpPr txBox="1"/>
          <p:nvPr/>
        </p:nvSpPr>
        <p:spPr>
          <a:xfrm>
            <a:off x="1432560" y="1715615"/>
            <a:ext cx="10317480" cy="5493812"/>
          </a:xfrm>
          <a:prstGeom prst="rect">
            <a:avLst/>
          </a:prstGeom>
          <a:noFill/>
        </p:spPr>
        <p:txBody>
          <a:bodyPr wrap="square" rtlCol="0">
            <a:spAutoFit/>
          </a:bodyPr>
          <a:lstStyle/>
          <a:p>
            <a:pPr marL="285750" indent="-285750" algn="just">
              <a:lnSpc>
                <a:spcPct val="150000"/>
              </a:lnSpc>
              <a:buFontTx/>
              <a:buChar char="-"/>
            </a:pPr>
            <a:r>
              <a:rPr lang="en-US" b="1"/>
              <a:t>Deflators of gross value added and core inflation</a:t>
            </a:r>
            <a:r>
              <a:rPr lang="en-US"/>
              <a:t>: In this version of the model, the block of prices is based on the concept used in the model of Banco de </a:t>
            </a:r>
            <a:r>
              <a:rPr lang="en-US" err="1"/>
              <a:t>Espana</a:t>
            </a:r>
            <a:r>
              <a:rPr lang="es-ES"/>
              <a:t> (Estrada et al. 2004; </a:t>
            </a:r>
            <a:r>
              <a:rPr lang="es-ES" err="1"/>
              <a:t>Ortego</a:t>
            </a:r>
            <a:r>
              <a:rPr lang="es-ES"/>
              <a:t> et al. 2007).</a:t>
            </a:r>
          </a:p>
          <a:p>
            <a:pPr marL="285750" indent="-285750" algn="just">
              <a:lnSpc>
                <a:spcPct val="150000"/>
              </a:lnSpc>
              <a:buFontTx/>
              <a:buChar char="-"/>
            </a:pPr>
            <a:r>
              <a:rPr lang="en-US" b="1"/>
              <a:t>Equation of corporate gross fixed capital formation</a:t>
            </a:r>
            <a:r>
              <a:rPr lang="en-US"/>
              <a:t>: the definition of the marginal product of capital was changed. Now, it is determined on the basis of current rather than potential GDP. Whereas, the marginal product of </a:t>
            </a:r>
            <a:r>
              <a:rPr lang="en-US" err="1"/>
              <a:t>labour</a:t>
            </a:r>
            <a:r>
              <a:rPr lang="en-US"/>
              <a:t> is determined accounting for the adjustment of the total employment to the current level of production</a:t>
            </a:r>
          </a:p>
          <a:p>
            <a:pPr marL="285750" indent="-285750" algn="just">
              <a:lnSpc>
                <a:spcPct val="150000"/>
              </a:lnSpc>
              <a:buFontTx/>
              <a:buChar char="-"/>
            </a:pPr>
            <a:r>
              <a:rPr lang="en-US" b="1"/>
              <a:t>Equations of energy and food prices: </a:t>
            </a:r>
            <a:r>
              <a:rPr lang="en-US"/>
              <a:t>In the new version, the gross value added deflator is used as a measure of domestic prices, instead of core inflation, which is a narrower category.</a:t>
            </a:r>
          </a:p>
          <a:p>
            <a:pPr marL="285750" indent="-285750" algn="just">
              <a:lnSpc>
                <a:spcPct val="150000"/>
              </a:lnSpc>
              <a:buFontTx/>
              <a:buChar char="-"/>
            </a:pPr>
            <a:r>
              <a:rPr lang="en-US" b="1"/>
              <a:t>Changed definition of capital: </a:t>
            </a:r>
            <a:r>
              <a:rPr lang="en-US"/>
              <a:t>the new specification of the model displays a lower inertia of productive capital (and potential output) in the cycle.</a:t>
            </a:r>
          </a:p>
          <a:p>
            <a:pPr marL="285750" indent="-285750" algn="just">
              <a:lnSpc>
                <a:spcPct val="150000"/>
              </a:lnSpc>
              <a:buFontTx/>
              <a:buChar char="-"/>
            </a:pPr>
            <a:r>
              <a:rPr lang="en-US" b="1"/>
              <a:t>Disaggregation of consumption: </a:t>
            </a:r>
            <a:r>
              <a:rPr lang="en-US"/>
              <a:t>each type of consumption is modeled separately, not in the same equation as before</a:t>
            </a:r>
            <a:r>
              <a:rPr lang="en-US" b="1"/>
              <a:t>.</a:t>
            </a:r>
          </a:p>
          <a:p>
            <a:pPr algn="just">
              <a:lnSpc>
                <a:spcPct val="150000"/>
              </a:lnSpc>
            </a:pPr>
            <a:endParaRPr lang="en-PL"/>
          </a:p>
        </p:txBody>
      </p:sp>
    </p:spTree>
    <p:extLst>
      <p:ext uri="{BB962C8B-B14F-4D97-AF65-F5344CB8AC3E}">
        <p14:creationId xmlns:p14="http://schemas.microsoft.com/office/powerpoint/2010/main" val="2899124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F6CD68-FFB8-7D4F-B24C-4D6FA60CE641}"/>
              </a:ext>
            </a:extLst>
          </p:cNvPr>
          <p:cNvSpPr/>
          <p:nvPr/>
        </p:nvSpPr>
        <p:spPr>
          <a:xfrm>
            <a:off x="125770" y="80720"/>
            <a:ext cx="3510256" cy="369332"/>
          </a:xfrm>
          <a:prstGeom prst="rect">
            <a:avLst/>
          </a:prstGeom>
        </p:spPr>
        <p:txBody>
          <a:bodyPr wrap="none">
            <a:spAutoFit/>
          </a:bodyPr>
          <a:lstStyle/>
          <a:p>
            <a:r>
              <a:rPr lang="en-PL" b="1"/>
              <a:t>4.</a:t>
            </a:r>
            <a:r>
              <a:rPr lang="en-US" b="1"/>
              <a:t>III</a:t>
            </a:r>
            <a:r>
              <a:rPr lang="en-PL" b="1"/>
              <a:t>. NECMOD MODEL _ 20</a:t>
            </a:r>
            <a:r>
              <a:rPr lang="en-US" b="1"/>
              <a:t>10</a:t>
            </a:r>
            <a:endParaRPr lang="en-PL" b="1"/>
          </a:p>
        </p:txBody>
      </p:sp>
      <p:sp>
        <p:nvSpPr>
          <p:cNvPr id="3" name="Rectangle 2">
            <a:extLst>
              <a:ext uri="{FF2B5EF4-FFF2-40B4-BE49-F238E27FC236}">
                <a16:creationId xmlns:a16="http://schemas.microsoft.com/office/drawing/2014/main" id="{1C34B9B6-9CE7-3C41-94DF-67321C66E5C0}"/>
              </a:ext>
            </a:extLst>
          </p:cNvPr>
          <p:cNvSpPr/>
          <p:nvPr/>
        </p:nvSpPr>
        <p:spPr>
          <a:xfrm>
            <a:off x="125770" y="450052"/>
            <a:ext cx="3911007" cy="507831"/>
          </a:xfrm>
          <a:prstGeom prst="rect">
            <a:avLst/>
          </a:prstGeom>
        </p:spPr>
        <p:txBody>
          <a:bodyPr wrap="none">
            <a:spAutoFit/>
          </a:bodyPr>
          <a:lstStyle/>
          <a:p>
            <a:pPr>
              <a:lnSpc>
                <a:spcPct val="150000"/>
              </a:lnSpc>
            </a:pPr>
            <a:r>
              <a:rPr lang="en-PL"/>
              <a:t>4.</a:t>
            </a:r>
            <a:r>
              <a:rPr lang="en-US"/>
              <a:t>III</a:t>
            </a:r>
            <a:r>
              <a:rPr lang="en-PL"/>
              <a:t>.3.  Main blocks of NECMOD model</a:t>
            </a:r>
          </a:p>
        </p:txBody>
      </p:sp>
      <p:sp>
        <p:nvSpPr>
          <p:cNvPr id="6" name="Rounded Rectangle 5">
            <a:extLst>
              <a:ext uri="{FF2B5EF4-FFF2-40B4-BE49-F238E27FC236}">
                <a16:creationId xmlns:a16="http://schemas.microsoft.com/office/drawing/2014/main" id="{5322C9DB-38F5-AD44-A586-8A7AEA3C63A7}"/>
              </a:ext>
            </a:extLst>
          </p:cNvPr>
          <p:cNvSpPr/>
          <p:nvPr/>
        </p:nvSpPr>
        <p:spPr>
          <a:xfrm>
            <a:off x="128450" y="2653724"/>
            <a:ext cx="1518745" cy="6805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1.Production</a:t>
            </a:r>
          </a:p>
        </p:txBody>
      </p:sp>
      <p:sp>
        <p:nvSpPr>
          <p:cNvPr id="7" name="Rounded Rectangle 6">
            <a:extLst>
              <a:ext uri="{FF2B5EF4-FFF2-40B4-BE49-F238E27FC236}">
                <a16:creationId xmlns:a16="http://schemas.microsoft.com/office/drawing/2014/main" id="{F2CB597E-1A19-594E-A038-878D07F4E295}"/>
              </a:ext>
            </a:extLst>
          </p:cNvPr>
          <p:cNvSpPr/>
          <p:nvPr/>
        </p:nvSpPr>
        <p:spPr>
          <a:xfrm>
            <a:off x="1802790" y="2644788"/>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2. Demand</a:t>
            </a:r>
          </a:p>
        </p:txBody>
      </p:sp>
      <p:sp>
        <p:nvSpPr>
          <p:cNvPr id="8" name="Rounded Rectangle 7">
            <a:extLst>
              <a:ext uri="{FF2B5EF4-FFF2-40B4-BE49-F238E27FC236}">
                <a16:creationId xmlns:a16="http://schemas.microsoft.com/office/drawing/2014/main" id="{CB7D4E78-C831-4144-ADEB-9E55B307F4A5}"/>
              </a:ext>
            </a:extLst>
          </p:cNvPr>
          <p:cNvSpPr/>
          <p:nvPr/>
        </p:nvSpPr>
        <p:spPr>
          <a:xfrm>
            <a:off x="3569271" y="2649256"/>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3. Labour</a:t>
            </a:r>
          </a:p>
        </p:txBody>
      </p:sp>
      <p:sp>
        <p:nvSpPr>
          <p:cNvPr id="9" name="Rounded Rectangle 8">
            <a:extLst>
              <a:ext uri="{FF2B5EF4-FFF2-40B4-BE49-F238E27FC236}">
                <a16:creationId xmlns:a16="http://schemas.microsoft.com/office/drawing/2014/main" id="{13BE2628-8AFE-2E49-BD12-6231E17A6A05}"/>
              </a:ext>
            </a:extLst>
          </p:cNvPr>
          <p:cNvSpPr/>
          <p:nvPr/>
        </p:nvSpPr>
        <p:spPr>
          <a:xfrm>
            <a:off x="10330820" y="2666619"/>
            <a:ext cx="1765739" cy="6936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7. Interest rate</a:t>
            </a:r>
          </a:p>
        </p:txBody>
      </p:sp>
      <p:sp>
        <p:nvSpPr>
          <p:cNvPr id="10" name="Rounded Rectangle 9">
            <a:extLst>
              <a:ext uri="{FF2B5EF4-FFF2-40B4-BE49-F238E27FC236}">
                <a16:creationId xmlns:a16="http://schemas.microsoft.com/office/drawing/2014/main" id="{C8FCF0D3-0C42-1C4E-909F-32971AB1E8FD}"/>
              </a:ext>
            </a:extLst>
          </p:cNvPr>
          <p:cNvSpPr/>
          <p:nvPr/>
        </p:nvSpPr>
        <p:spPr>
          <a:xfrm>
            <a:off x="8780902" y="2663396"/>
            <a:ext cx="1442546"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6. External</a:t>
            </a:r>
          </a:p>
        </p:txBody>
      </p:sp>
      <p:sp>
        <p:nvSpPr>
          <p:cNvPr id="11" name="Rounded Rectangle 10">
            <a:extLst>
              <a:ext uri="{FF2B5EF4-FFF2-40B4-BE49-F238E27FC236}">
                <a16:creationId xmlns:a16="http://schemas.microsoft.com/office/drawing/2014/main" id="{DE867546-6E7A-2F42-B85A-15FAE99F20E1}"/>
              </a:ext>
            </a:extLst>
          </p:cNvPr>
          <p:cNvSpPr/>
          <p:nvPr/>
        </p:nvSpPr>
        <p:spPr>
          <a:xfrm>
            <a:off x="7162668" y="2673327"/>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b="1"/>
              <a:t>5. </a:t>
            </a:r>
            <a:r>
              <a:rPr lang="en-PL" b="1">
                <a:solidFill>
                  <a:srgbClr val="FF0000"/>
                </a:solidFill>
              </a:rPr>
              <a:t>Prices</a:t>
            </a:r>
          </a:p>
        </p:txBody>
      </p:sp>
      <p:sp>
        <p:nvSpPr>
          <p:cNvPr id="12" name="Rounded Rectangle 11">
            <a:extLst>
              <a:ext uri="{FF2B5EF4-FFF2-40B4-BE49-F238E27FC236}">
                <a16:creationId xmlns:a16="http://schemas.microsoft.com/office/drawing/2014/main" id="{927E0FD6-8FAC-3446-B997-AEEE32D8FFEF}"/>
              </a:ext>
            </a:extLst>
          </p:cNvPr>
          <p:cNvSpPr/>
          <p:nvPr/>
        </p:nvSpPr>
        <p:spPr>
          <a:xfrm>
            <a:off x="5175798" y="2655932"/>
            <a:ext cx="1883980" cy="8421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4. Household expenditure</a:t>
            </a:r>
          </a:p>
        </p:txBody>
      </p:sp>
      <p:sp>
        <p:nvSpPr>
          <p:cNvPr id="13" name="Rectangle 12">
            <a:extLst>
              <a:ext uri="{FF2B5EF4-FFF2-40B4-BE49-F238E27FC236}">
                <a16:creationId xmlns:a16="http://schemas.microsoft.com/office/drawing/2014/main" id="{0CF517C8-C706-AF45-9A14-70DFA1E6BB63}"/>
              </a:ext>
            </a:extLst>
          </p:cNvPr>
          <p:cNvSpPr/>
          <p:nvPr/>
        </p:nvSpPr>
        <p:spPr>
          <a:xfrm>
            <a:off x="4758077" y="914968"/>
            <a:ext cx="3005959" cy="8421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L" sz="2000" b="1"/>
              <a:t>NECMOD_20</a:t>
            </a:r>
            <a:r>
              <a:rPr lang="en-US" sz="2000" b="1"/>
              <a:t>10</a:t>
            </a:r>
            <a:endParaRPr lang="en-PL" sz="2000" b="1"/>
          </a:p>
        </p:txBody>
      </p:sp>
      <p:sp>
        <p:nvSpPr>
          <p:cNvPr id="14" name="Rounded Rectangle 13">
            <a:extLst>
              <a:ext uri="{FF2B5EF4-FFF2-40B4-BE49-F238E27FC236}">
                <a16:creationId xmlns:a16="http://schemas.microsoft.com/office/drawing/2014/main" id="{74E84A82-E0EF-574C-BA0A-0CE22ABA89FF}"/>
              </a:ext>
            </a:extLst>
          </p:cNvPr>
          <p:cNvSpPr/>
          <p:nvPr/>
        </p:nvSpPr>
        <p:spPr>
          <a:xfrm>
            <a:off x="73270" y="3612908"/>
            <a:ext cx="1629103"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1.1. GDP</a:t>
            </a:r>
          </a:p>
          <a:p>
            <a:r>
              <a:rPr lang="en-PL" sz="1200"/>
              <a:t>1.2. Corporate capital</a:t>
            </a:r>
          </a:p>
        </p:txBody>
      </p:sp>
      <p:sp>
        <p:nvSpPr>
          <p:cNvPr id="15" name="Rounded Rectangle 14">
            <a:extLst>
              <a:ext uri="{FF2B5EF4-FFF2-40B4-BE49-F238E27FC236}">
                <a16:creationId xmlns:a16="http://schemas.microsoft.com/office/drawing/2014/main" id="{6A1B594C-8E59-2148-A84F-64AF3ED92474}"/>
              </a:ext>
            </a:extLst>
          </p:cNvPr>
          <p:cNvSpPr/>
          <p:nvPr/>
        </p:nvSpPr>
        <p:spPr>
          <a:xfrm>
            <a:off x="1677407" y="4252837"/>
            <a:ext cx="1744717"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2.1. Private investment</a:t>
            </a:r>
          </a:p>
          <a:p>
            <a:r>
              <a:rPr lang="en-PL" sz="1200"/>
              <a:t>2.2. Demand on labour</a:t>
            </a:r>
          </a:p>
        </p:txBody>
      </p:sp>
      <p:sp>
        <p:nvSpPr>
          <p:cNvPr id="16" name="Rounded Rectangle 15">
            <a:extLst>
              <a:ext uri="{FF2B5EF4-FFF2-40B4-BE49-F238E27FC236}">
                <a16:creationId xmlns:a16="http://schemas.microsoft.com/office/drawing/2014/main" id="{43C54810-4982-9744-8714-E939050C93F9}"/>
              </a:ext>
            </a:extLst>
          </p:cNvPr>
          <p:cNvSpPr/>
          <p:nvPr/>
        </p:nvSpPr>
        <p:spPr>
          <a:xfrm>
            <a:off x="3400723" y="4937168"/>
            <a:ext cx="1883981"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3.1. Economic activity</a:t>
            </a:r>
          </a:p>
          <a:p>
            <a:r>
              <a:rPr lang="en-PL" sz="1200"/>
              <a:t>3.2. Supply of loan</a:t>
            </a:r>
          </a:p>
          <a:p>
            <a:r>
              <a:rPr lang="en-PL" sz="1200"/>
              <a:t>3.3. Wage</a:t>
            </a:r>
          </a:p>
          <a:p>
            <a:r>
              <a:rPr lang="en-PL" sz="1200"/>
              <a:t>3.4. Unemployment rate</a:t>
            </a:r>
          </a:p>
        </p:txBody>
      </p:sp>
      <p:sp>
        <p:nvSpPr>
          <p:cNvPr id="18" name="Rounded Rectangle 17">
            <a:extLst>
              <a:ext uri="{FF2B5EF4-FFF2-40B4-BE49-F238E27FC236}">
                <a16:creationId xmlns:a16="http://schemas.microsoft.com/office/drawing/2014/main" id="{6A83F1E9-A928-2841-8533-EF2669A43987}"/>
              </a:ext>
            </a:extLst>
          </p:cNvPr>
          <p:cNvSpPr/>
          <p:nvPr/>
        </p:nvSpPr>
        <p:spPr>
          <a:xfrm>
            <a:off x="5175798" y="5688890"/>
            <a:ext cx="2059728"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4.1. Individual consumption</a:t>
            </a:r>
          </a:p>
          <a:p>
            <a:r>
              <a:rPr lang="en-PL" sz="1200"/>
              <a:t>4.2. Residential investment</a:t>
            </a:r>
          </a:p>
          <a:p>
            <a:r>
              <a:rPr lang="en-PL" sz="1200"/>
              <a:t>4.3. Assets deflator</a:t>
            </a:r>
          </a:p>
        </p:txBody>
      </p:sp>
      <p:sp>
        <p:nvSpPr>
          <p:cNvPr id="19" name="Rounded Rectangle 18">
            <a:extLst>
              <a:ext uri="{FF2B5EF4-FFF2-40B4-BE49-F238E27FC236}">
                <a16:creationId xmlns:a16="http://schemas.microsoft.com/office/drawing/2014/main" id="{BFE35A82-A289-0540-AC83-52D76E660BFA}"/>
              </a:ext>
            </a:extLst>
          </p:cNvPr>
          <p:cNvSpPr/>
          <p:nvPr/>
        </p:nvSpPr>
        <p:spPr>
          <a:xfrm>
            <a:off x="7469569" y="4966148"/>
            <a:ext cx="1242847"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b="1">
                <a:solidFill>
                  <a:srgbClr val="FF0000"/>
                </a:solidFill>
              </a:rPr>
              <a:t>5.1. Prices</a:t>
            </a:r>
          </a:p>
          <a:p>
            <a:r>
              <a:rPr lang="en-PL" sz="1200"/>
              <a:t>5.2. Deflation</a:t>
            </a:r>
          </a:p>
        </p:txBody>
      </p:sp>
      <p:sp>
        <p:nvSpPr>
          <p:cNvPr id="20" name="Rounded Rectangle 19">
            <a:extLst>
              <a:ext uri="{FF2B5EF4-FFF2-40B4-BE49-F238E27FC236}">
                <a16:creationId xmlns:a16="http://schemas.microsoft.com/office/drawing/2014/main" id="{16DCD1D4-157A-2C4A-897C-7B05ED182430}"/>
              </a:ext>
            </a:extLst>
          </p:cNvPr>
          <p:cNvSpPr/>
          <p:nvPr/>
        </p:nvSpPr>
        <p:spPr>
          <a:xfrm>
            <a:off x="8712416" y="4252837"/>
            <a:ext cx="1989082"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6.1. Exports</a:t>
            </a:r>
          </a:p>
          <a:p>
            <a:r>
              <a:rPr lang="en-PL" sz="1200"/>
              <a:t>6.2. Imports</a:t>
            </a:r>
          </a:p>
          <a:p>
            <a:r>
              <a:rPr lang="en-PL" sz="1200"/>
              <a:t>6.3. Nominal exchange rate</a:t>
            </a:r>
          </a:p>
        </p:txBody>
      </p:sp>
      <p:sp>
        <p:nvSpPr>
          <p:cNvPr id="21" name="Rounded Rectangle 20">
            <a:extLst>
              <a:ext uri="{FF2B5EF4-FFF2-40B4-BE49-F238E27FC236}">
                <a16:creationId xmlns:a16="http://schemas.microsoft.com/office/drawing/2014/main" id="{2593E20A-80A7-9E46-9B62-45BB5177A625}"/>
              </a:ext>
            </a:extLst>
          </p:cNvPr>
          <p:cNvSpPr/>
          <p:nvPr/>
        </p:nvSpPr>
        <p:spPr>
          <a:xfrm>
            <a:off x="10631668" y="3523789"/>
            <a:ext cx="1345021"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7.1. Long - term</a:t>
            </a:r>
          </a:p>
          <a:p>
            <a:r>
              <a:rPr lang="en-PL" sz="1200"/>
              <a:t>7.2. Short - term</a:t>
            </a:r>
          </a:p>
        </p:txBody>
      </p:sp>
      <p:cxnSp>
        <p:nvCxnSpPr>
          <p:cNvPr id="23" name="Straight Connector 22">
            <a:extLst>
              <a:ext uri="{FF2B5EF4-FFF2-40B4-BE49-F238E27FC236}">
                <a16:creationId xmlns:a16="http://schemas.microsoft.com/office/drawing/2014/main" id="{FEC654E9-BC4D-4F40-B594-829C79ACD2A3}"/>
              </a:ext>
            </a:extLst>
          </p:cNvPr>
          <p:cNvCxnSpPr>
            <a:stCxn id="13" idx="2"/>
            <a:endCxn id="6" idx="0"/>
          </p:cNvCxnSpPr>
          <p:nvPr/>
        </p:nvCxnSpPr>
        <p:spPr>
          <a:xfrm flipH="1">
            <a:off x="887823" y="1757109"/>
            <a:ext cx="5373234" cy="896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8A169E-0500-F246-A32F-007E3270DE9E}"/>
              </a:ext>
            </a:extLst>
          </p:cNvPr>
          <p:cNvCxnSpPr>
            <a:cxnSpLocks/>
            <a:stCxn id="13" idx="2"/>
            <a:endCxn id="7" idx="0"/>
          </p:cNvCxnSpPr>
          <p:nvPr/>
        </p:nvCxnSpPr>
        <p:spPr>
          <a:xfrm flipH="1">
            <a:off x="2562163" y="1757109"/>
            <a:ext cx="3698894" cy="887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2BA9AC-AD6C-9844-A50C-A8F41F349754}"/>
              </a:ext>
            </a:extLst>
          </p:cNvPr>
          <p:cNvCxnSpPr>
            <a:cxnSpLocks/>
            <a:stCxn id="13" idx="2"/>
            <a:endCxn id="8" idx="0"/>
          </p:cNvCxnSpPr>
          <p:nvPr/>
        </p:nvCxnSpPr>
        <p:spPr>
          <a:xfrm flipH="1">
            <a:off x="4328644" y="1757109"/>
            <a:ext cx="1932413" cy="892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C98B0A-0A2D-3E4D-80EC-76917C8712B0}"/>
              </a:ext>
            </a:extLst>
          </p:cNvPr>
          <p:cNvCxnSpPr>
            <a:cxnSpLocks/>
            <a:stCxn id="13" idx="2"/>
            <a:endCxn id="12" idx="0"/>
          </p:cNvCxnSpPr>
          <p:nvPr/>
        </p:nvCxnSpPr>
        <p:spPr>
          <a:xfrm flipH="1">
            <a:off x="6117788" y="1757109"/>
            <a:ext cx="143269" cy="89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DEDFA20-61DB-3B45-9198-2C4C2DF8C214}"/>
              </a:ext>
            </a:extLst>
          </p:cNvPr>
          <p:cNvCxnSpPr>
            <a:cxnSpLocks/>
            <a:stCxn id="13" idx="2"/>
            <a:endCxn id="11" idx="0"/>
          </p:cNvCxnSpPr>
          <p:nvPr/>
        </p:nvCxnSpPr>
        <p:spPr>
          <a:xfrm>
            <a:off x="6261057" y="1757109"/>
            <a:ext cx="1660984" cy="916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C065A-E8E6-1941-AA66-61971D255A1A}"/>
              </a:ext>
            </a:extLst>
          </p:cNvPr>
          <p:cNvCxnSpPr>
            <a:cxnSpLocks/>
            <a:stCxn id="13" idx="2"/>
            <a:endCxn id="10" idx="0"/>
          </p:cNvCxnSpPr>
          <p:nvPr/>
        </p:nvCxnSpPr>
        <p:spPr>
          <a:xfrm>
            <a:off x="6261057" y="1757109"/>
            <a:ext cx="3241118" cy="906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2D913E-81D7-BF4D-B461-D276CE7C030F}"/>
              </a:ext>
            </a:extLst>
          </p:cNvPr>
          <p:cNvCxnSpPr>
            <a:cxnSpLocks/>
            <a:stCxn id="13" idx="2"/>
            <a:endCxn id="9" idx="0"/>
          </p:cNvCxnSpPr>
          <p:nvPr/>
        </p:nvCxnSpPr>
        <p:spPr>
          <a:xfrm>
            <a:off x="6261057" y="1757109"/>
            <a:ext cx="4952633" cy="909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930C4D5-716D-D540-9E7A-6F0C86F092BC}"/>
              </a:ext>
            </a:extLst>
          </p:cNvPr>
          <p:cNvCxnSpPr>
            <a:cxnSpLocks/>
            <a:endCxn id="14" idx="0"/>
          </p:cNvCxnSpPr>
          <p:nvPr/>
        </p:nvCxnSpPr>
        <p:spPr>
          <a:xfrm>
            <a:off x="887821" y="3321868"/>
            <a:ext cx="1" cy="291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029CC7-55AB-094E-9DE5-9B5ED60E5985}"/>
              </a:ext>
            </a:extLst>
          </p:cNvPr>
          <p:cNvCxnSpPr>
            <a:cxnSpLocks/>
            <a:stCxn id="7" idx="2"/>
            <a:endCxn id="15" idx="0"/>
          </p:cNvCxnSpPr>
          <p:nvPr/>
        </p:nvCxnSpPr>
        <p:spPr>
          <a:xfrm flipH="1">
            <a:off x="2549766" y="3331778"/>
            <a:ext cx="12397" cy="921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910787-0D2B-1940-88EA-8E7E3F17B785}"/>
              </a:ext>
            </a:extLst>
          </p:cNvPr>
          <p:cNvCxnSpPr>
            <a:cxnSpLocks/>
            <a:stCxn id="8" idx="2"/>
            <a:endCxn id="16" idx="0"/>
          </p:cNvCxnSpPr>
          <p:nvPr/>
        </p:nvCxnSpPr>
        <p:spPr>
          <a:xfrm>
            <a:off x="4328644" y="3336246"/>
            <a:ext cx="14070" cy="1600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9E266-AC25-9843-B248-9015BE3185C1}"/>
              </a:ext>
            </a:extLst>
          </p:cNvPr>
          <p:cNvCxnSpPr>
            <a:cxnSpLocks/>
            <a:stCxn id="12" idx="2"/>
            <a:endCxn id="18" idx="0"/>
          </p:cNvCxnSpPr>
          <p:nvPr/>
        </p:nvCxnSpPr>
        <p:spPr>
          <a:xfrm>
            <a:off x="6117788" y="3498073"/>
            <a:ext cx="87874" cy="2190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1042AF-F63E-7248-A895-AAE2ECF007C0}"/>
              </a:ext>
            </a:extLst>
          </p:cNvPr>
          <p:cNvCxnSpPr>
            <a:cxnSpLocks/>
            <a:stCxn id="11" idx="2"/>
            <a:endCxn id="19" idx="0"/>
          </p:cNvCxnSpPr>
          <p:nvPr/>
        </p:nvCxnSpPr>
        <p:spPr>
          <a:xfrm>
            <a:off x="7922041" y="3360317"/>
            <a:ext cx="168952" cy="1605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E732E1-5DB9-3244-9C4E-6E3A6381BF99}"/>
              </a:ext>
            </a:extLst>
          </p:cNvPr>
          <p:cNvCxnSpPr>
            <a:cxnSpLocks/>
            <a:stCxn id="10" idx="2"/>
          </p:cNvCxnSpPr>
          <p:nvPr/>
        </p:nvCxnSpPr>
        <p:spPr>
          <a:xfrm>
            <a:off x="9502175" y="3350386"/>
            <a:ext cx="206929" cy="868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7B1A8B1-FA03-774A-A911-029CB66E1EB1}"/>
              </a:ext>
            </a:extLst>
          </p:cNvPr>
          <p:cNvCxnSpPr>
            <a:cxnSpLocks/>
          </p:cNvCxnSpPr>
          <p:nvPr/>
        </p:nvCxnSpPr>
        <p:spPr>
          <a:xfrm flipH="1">
            <a:off x="11251139" y="3360317"/>
            <a:ext cx="12658" cy="167552"/>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345680" y="5728164"/>
            <a:ext cx="4846320" cy="1077218"/>
          </a:xfrm>
          <a:prstGeom prst="rect">
            <a:avLst/>
          </a:prstGeom>
        </p:spPr>
        <p:txBody>
          <a:bodyPr wrap="square">
            <a:spAutoFit/>
          </a:bodyPr>
          <a:lstStyle/>
          <a:p>
            <a:r>
              <a:rPr lang="en-US" sz="1600"/>
              <a:t>Main blocks of NECMOD model have not changed with previous versions. There is only change in the details of </a:t>
            </a:r>
            <a:r>
              <a:rPr lang="en-US" sz="1600" b="1"/>
              <a:t>the prices block (New corporate investment equation.</a:t>
            </a:r>
          </a:p>
        </p:txBody>
      </p:sp>
    </p:spTree>
    <p:extLst>
      <p:ext uri="{BB962C8B-B14F-4D97-AF65-F5344CB8AC3E}">
        <p14:creationId xmlns:p14="http://schemas.microsoft.com/office/powerpoint/2010/main" val="982279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70EEAC-A0FE-CE4B-A20B-FDDDB4F48F25}"/>
              </a:ext>
            </a:extLst>
          </p:cNvPr>
          <p:cNvSpPr txBox="1"/>
          <p:nvPr/>
        </p:nvSpPr>
        <p:spPr>
          <a:xfrm>
            <a:off x="486889" y="344385"/>
            <a:ext cx="6861174" cy="707886"/>
          </a:xfrm>
          <a:prstGeom prst="rect">
            <a:avLst/>
          </a:prstGeom>
          <a:noFill/>
        </p:spPr>
        <p:txBody>
          <a:bodyPr wrap="none" rtlCol="0">
            <a:spAutoFit/>
          </a:bodyPr>
          <a:lstStyle/>
          <a:p>
            <a:r>
              <a:rPr lang="vi-VN" sz="2000" b="1"/>
              <a:t>3.1. THE STRUCTURE OF ORGINAL MODEL (ECMOD)</a:t>
            </a:r>
            <a:endParaRPr lang="en-PL" sz="2000" b="1"/>
          </a:p>
          <a:p>
            <a:endParaRPr lang="en-PL" sz="2000" b="1"/>
          </a:p>
        </p:txBody>
      </p:sp>
      <p:pic>
        <p:nvPicPr>
          <p:cNvPr id="3" name="Picture 2">
            <a:extLst>
              <a:ext uri="{FF2B5EF4-FFF2-40B4-BE49-F238E27FC236}">
                <a16:creationId xmlns:a16="http://schemas.microsoft.com/office/drawing/2014/main" id="{8F088143-4999-5B4E-B5AD-367A3843541A}"/>
              </a:ext>
            </a:extLst>
          </p:cNvPr>
          <p:cNvPicPr>
            <a:picLocks noChangeAspect="1"/>
          </p:cNvPicPr>
          <p:nvPr/>
        </p:nvPicPr>
        <p:blipFill>
          <a:blip r:embed="rId2"/>
          <a:stretch>
            <a:fillRect/>
          </a:stretch>
        </p:blipFill>
        <p:spPr>
          <a:xfrm>
            <a:off x="1884630" y="1203366"/>
            <a:ext cx="7247494" cy="4921974"/>
          </a:xfrm>
          <a:prstGeom prst="rect">
            <a:avLst/>
          </a:prstGeom>
        </p:spPr>
      </p:pic>
      <p:sp>
        <p:nvSpPr>
          <p:cNvPr id="4" name="TextBox 3">
            <a:extLst>
              <a:ext uri="{FF2B5EF4-FFF2-40B4-BE49-F238E27FC236}">
                <a16:creationId xmlns:a16="http://schemas.microsoft.com/office/drawing/2014/main" id="{25DCE938-3A79-7545-A2AA-B6A05FE40C71}"/>
              </a:ext>
            </a:extLst>
          </p:cNvPr>
          <p:cNvSpPr txBox="1"/>
          <p:nvPr/>
        </p:nvSpPr>
        <p:spPr>
          <a:xfrm>
            <a:off x="9559637" y="4833257"/>
            <a:ext cx="2042555" cy="646331"/>
          </a:xfrm>
          <a:prstGeom prst="rect">
            <a:avLst/>
          </a:prstGeom>
          <a:noFill/>
        </p:spPr>
        <p:txBody>
          <a:bodyPr wrap="square" rtlCol="0">
            <a:spAutoFit/>
          </a:bodyPr>
          <a:lstStyle/>
          <a:p>
            <a:r>
              <a:rPr lang="en-PL" i="1"/>
              <a:t>ECMOD model has over 100 equations</a:t>
            </a:r>
          </a:p>
        </p:txBody>
      </p:sp>
    </p:spTree>
    <p:extLst>
      <p:ext uri="{BB962C8B-B14F-4D97-AF65-F5344CB8AC3E}">
        <p14:creationId xmlns:p14="http://schemas.microsoft.com/office/powerpoint/2010/main" val="35615836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E329F3-021B-1C4A-A4BE-56674F284FFC}"/>
              </a:ext>
            </a:extLst>
          </p:cNvPr>
          <p:cNvGraphicFramePr>
            <a:graphicFrameLocks noGrp="1"/>
          </p:cNvGraphicFramePr>
          <p:nvPr/>
        </p:nvGraphicFramePr>
        <p:xfrm>
          <a:off x="0" y="742155"/>
          <a:ext cx="12192000" cy="6056827"/>
        </p:xfrm>
        <a:graphic>
          <a:graphicData uri="http://schemas.openxmlformats.org/drawingml/2006/table">
            <a:tbl>
              <a:tblPr firstRow="1" bandRow="1">
                <a:tableStyleId>{21E4AEA4-8DFA-4A89-87EB-49C32662AFE0}</a:tableStyleId>
              </a:tblPr>
              <a:tblGrid>
                <a:gridCol w="1387366">
                  <a:extLst>
                    <a:ext uri="{9D8B030D-6E8A-4147-A177-3AD203B41FA5}">
                      <a16:colId xmlns:a16="http://schemas.microsoft.com/office/drawing/2014/main" val="4154732132"/>
                    </a:ext>
                  </a:extLst>
                </a:gridCol>
                <a:gridCol w="6740634">
                  <a:extLst>
                    <a:ext uri="{9D8B030D-6E8A-4147-A177-3AD203B41FA5}">
                      <a16:colId xmlns:a16="http://schemas.microsoft.com/office/drawing/2014/main" val="84128989"/>
                    </a:ext>
                  </a:extLst>
                </a:gridCol>
                <a:gridCol w="4064000">
                  <a:extLst>
                    <a:ext uri="{9D8B030D-6E8A-4147-A177-3AD203B41FA5}">
                      <a16:colId xmlns:a16="http://schemas.microsoft.com/office/drawing/2014/main" val="1501276666"/>
                    </a:ext>
                  </a:extLst>
                </a:gridCol>
              </a:tblGrid>
              <a:tr h="375998">
                <a:tc>
                  <a:txBody>
                    <a:bodyPr/>
                    <a:lstStyle/>
                    <a:p>
                      <a:r>
                        <a:rPr lang="en-PL"/>
                        <a:t>Sector</a:t>
                      </a:r>
                    </a:p>
                  </a:txBody>
                  <a:tcPr/>
                </a:tc>
                <a:tc>
                  <a:txBody>
                    <a:bodyPr/>
                    <a:lstStyle/>
                    <a:p>
                      <a:r>
                        <a:rPr lang="en-PL"/>
                        <a:t>Equations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PL"/>
                        <a:t>Variables</a:t>
                      </a:r>
                      <a:r>
                        <a:rPr lang="en-US"/>
                        <a:t> and Change</a:t>
                      </a:r>
                      <a:r>
                        <a:rPr lang="en-PL"/>
                        <a:t>s</a:t>
                      </a:r>
                      <a:r>
                        <a:rPr lang="en-US"/>
                        <a:t> in the model</a:t>
                      </a:r>
                      <a:endParaRPr lang="en-PL"/>
                    </a:p>
                  </a:txBody>
                  <a:tcPr/>
                </a:tc>
                <a:extLst>
                  <a:ext uri="{0D108BD9-81ED-4DB2-BD59-A6C34878D82A}">
                    <a16:rowId xmlns:a16="http://schemas.microsoft.com/office/drawing/2014/main" val="3626328867"/>
                  </a:ext>
                </a:extLst>
              </a:tr>
              <a:tr h="1199629">
                <a:tc rowSpan="4">
                  <a:txBody>
                    <a:bodyPr/>
                    <a:lstStyle/>
                    <a:p>
                      <a:r>
                        <a:rPr lang="en-PL" b="1"/>
                        <a:t>V. Prices</a:t>
                      </a:r>
                    </a:p>
                    <a:p>
                      <a:r>
                        <a:rPr lang="en-PL" b="1"/>
                        <a:t>1,Producer prices </a:t>
                      </a:r>
                      <a:r>
                        <a:rPr lang="en-PL" b="0"/>
                        <a:t>depends on value added deflator (it is main index of producer prices</a:t>
                      </a:r>
                      <a:r>
                        <a:rPr lang="en-US" b="0"/>
                        <a:t>).</a:t>
                      </a:r>
                      <a:endParaRPr lang="en-PL" b="0"/>
                    </a:p>
                    <a:p>
                      <a:endParaRPr lang="en-PL" b="1"/>
                    </a:p>
                    <a:p>
                      <a:endParaRPr lang="en-US" b="1"/>
                    </a:p>
                    <a:p>
                      <a:endParaRPr lang="en-US" b="1"/>
                    </a:p>
                    <a:p>
                      <a:r>
                        <a:rPr lang="en-PL" b="1"/>
                        <a:t>2,</a:t>
                      </a:r>
                      <a:r>
                        <a:rPr lang="en-US" b="1"/>
                        <a:t> Equation of corporate gross fixed capital formation:</a:t>
                      </a:r>
                      <a:endParaRPr lang="en-PL" b="1"/>
                    </a:p>
                  </a:txBody>
                  <a:tcPr/>
                </a:tc>
                <a:tc>
                  <a:txBody>
                    <a:bodyPr/>
                    <a:lstStyle/>
                    <a:p>
                      <a:r>
                        <a:rPr lang="en-US"/>
                        <a:t>2009</a:t>
                      </a:r>
                      <a:endParaRPr lang="en-PL"/>
                    </a:p>
                  </a:txBody>
                  <a:tcPr/>
                </a:tc>
                <a:tc rowSpan="2">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400"/>
                        <a:t>GR_TAR_TR: effective rate of import duties</a:t>
                      </a:r>
                      <a:endParaRPr lang="en-US" sz="140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400"/>
                        <a:t>PVA: value added deflator</a:t>
                      </a:r>
                      <a:endParaRPr lang="en-US" sz="140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L" sz="1400"/>
                        <a:t>TREND: trend</a:t>
                      </a:r>
                      <a:endParaRPr lang="en-US" sz="140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PIMP – prices of imported goods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The block of prices is based on the concept used in the model of Banco de Espana.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Current unit labour costs have been changed for unit labour costs determined for the level of employment adjusted to the current output leve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 Both approaches, produce the same long-term solution. However, the short-run behaviour of prices is different in these two equations.</a:t>
                      </a:r>
                      <a:endParaRPr lang="en-PL" sz="140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PL" sz="120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PL" sz="1200"/>
                    </a:p>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1586677423"/>
                  </a:ext>
                </a:extLst>
              </a:tr>
              <a:tr h="1725581">
                <a:tc vMerge="1">
                  <a:txBody>
                    <a:bodyPr/>
                    <a:lstStyle/>
                    <a:p>
                      <a:endParaRPr lang="en-PL"/>
                    </a:p>
                  </a:txBody>
                  <a:tcPr/>
                </a:tc>
                <a:tc>
                  <a:txBody>
                    <a:bodyPr/>
                    <a:lstStyle/>
                    <a:p>
                      <a:r>
                        <a:rPr lang="en-US"/>
                        <a:t>2010</a:t>
                      </a:r>
                      <a:endParaRPr lang="en-PL"/>
                    </a:p>
                  </a:txBody>
                  <a:tcPr/>
                </a:tc>
                <a:tc vMerge="1">
                  <a:txBody>
                    <a:bodyPr/>
                    <a:lstStyle/>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3183275720"/>
                  </a:ext>
                </a:extLst>
              </a:tr>
              <a:tr h="1289743">
                <a:tc vMerge="1">
                  <a:txBody>
                    <a:bodyPr/>
                    <a:lstStyle/>
                    <a:p>
                      <a:endParaRPr lang="en-PL"/>
                    </a:p>
                  </a:txBody>
                  <a:tcPr/>
                </a:tc>
                <a:tc>
                  <a:txBody>
                    <a:bodyPr/>
                    <a:lstStyle/>
                    <a:p>
                      <a:r>
                        <a:rPr lang="en-US"/>
                        <a:t>2009</a:t>
                      </a:r>
                    </a:p>
                    <a:p>
                      <a:endParaRPr lang="en-PL"/>
                    </a:p>
                  </a:txBody>
                  <a:tcPr/>
                </a:tc>
                <a:tc rowSpan="2">
                  <a:txBody>
                    <a:bodyPr/>
                    <a:lstStyle/>
                    <a:p>
                      <a:pPr marL="285750" indent="-285750">
                        <a:buFont typeface="Arial" panose="020B0604020202020204" pitchFamily="34" charset="0"/>
                        <a:buChar char="•"/>
                      </a:pPr>
                      <a:r>
                        <a:rPr lang="en-US" sz="1400"/>
                        <a:t>MPC –marginal product of private capital,</a:t>
                      </a:r>
                    </a:p>
                    <a:p>
                      <a:pPr marL="285750" indent="-285750">
                        <a:buFont typeface="Arial" panose="020B0604020202020204" pitchFamily="34" charset="0"/>
                        <a:buChar char="•"/>
                      </a:pPr>
                      <a:r>
                        <a:rPr lang="en-US" sz="1400"/>
                        <a:t>RUCC - real user cost of capital</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MPL –marginal product of labour.</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RUCL - real user cost of labour.</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In the new version, the corporate investment demand increases if the ratio of the marginal product of capital to the marginal product of labour is higher than the corresponding relation of their real costs</a:t>
                      </a:r>
                    </a:p>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2008335404"/>
                  </a:ext>
                </a:extLst>
              </a:tr>
              <a:tr h="1190686">
                <a:tc vMerge="1">
                  <a:txBody>
                    <a:bodyPr/>
                    <a:lstStyle/>
                    <a:p>
                      <a:endParaRPr lang="en-PL"/>
                    </a:p>
                  </a:txBody>
                  <a:tcPr/>
                </a:tc>
                <a:tc>
                  <a:txBody>
                    <a:bodyPr/>
                    <a:lstStyle/>
                    <a:p>
                      <a:r>
                        <a:rPr lang="en-US"/>
                        <a:t>2010</a:t>
                      </a:r>
                    </a:p>
                    <a:p>
                      <a:endParaRPr lang="en-PL"/>
                    </a:p>
                  </a:txBody>
                  <a:tcPr/>
                </a:tc>
                <a:tc vMerge="1">
                  <a:txBody>
                    <a:bodyPr/>
                    <a:lstStyle/>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1981368069"/>
                  </a:ext>
                </a:extLst>
              </a:tr>
            </a:tbl>
          </a:graphicData>
        </a:graphic>
      </p:graphicFrame>
      <p:pic>
        <p:nvPicPr>
          <p:cNvPr id="6" name="Picture 5"/>
          <p:cNvPicPr>
            <a:picLocks noChangeAspect="1"/>
          </p:cNvPicPr>
          <p:nvPr/>
        </p:nvPicPr>
        <p:blipFill>
          <a:blip r:embed="rId2"/>
          <a:stretch>
            <a:fillRect/>
          </a:stretch>
        </p:blipFill>
        <p:spPr>
          <a:xfrm>
            <a:off x="1419224" y="2730634"/>
            <a:ext cx="6677396" cy="990600"/>
          </a:xfrm>
          <a:prstGeom prst="rect">
            <a:avLst/>
          </a:prstGeom>
        </p:spPr>
      </p:pic>
      <p:pic>
        <p:nvPicPr>
          <p:cNvPr id="8" name="Picture 7"/>
          <p:cNvPicPr>
            <a:picLocks noChangeAspect="1"/>
          </p:cNvPicPr>
          <p:nvPr/>
        </p:nvPicPr>
        <p:blipFill>
          <a:blip r:embed="rId3"/>
          <a:stretch>
            <a:fillRect/>
          </a:stretch>
        </p:blipFill>
        <p:spPr>
          <a:xfrm>
            <a:off x="1419224" y="1411588"/>
            <a:ext cx="6677396" cy="887907"/>
          </a:xfrm>
          <a:prstGeom prst="rect">
            <a:avLst/>
          </a:prstGeom>
        </p:spPr>
      </p:pic>
      <p:pic>
        <p:nvPicPr>
          <p:cNvPr id="9" name="Picture 8"/>
          <p:cNvPicPr>
            <a:picLocks noChangeAspect="1"/>
          </p:cNvPicPr>
          <p:nvPr/>
        </p:nvPicPr>
        <p:blipFill>
          <a:blip r:embed="rId4"/>
          <a:stretch>
            <a:fillRect/>
          </a:stretch>
        </p:blipFill>
        <p:spPr>
          <a:xfrm>
            <a:off x="1423075" y="4724870"/>
            <a:ext cx="6677396" cy="939252"/>
          </a:xfrm>
          <a:prstGeom prst="rect">
            <a:avLst/>
          </a:prstGeom>
        </p:spPr>
      </p:pic>
      <p:pic>
        <p:nvPicPr>
          <p:cNvPr id="10" name="Picture 9"/>
          <p:cNvPicPr>
            <a:picLocks noChangeAspect="1"/>
          </p:cNvPicPr>
          <p:nvPr/>
        </p:nvPicPr>
        <p:blipFill>
          <a:blip r:embed="rId5"/>
          <a:stretch>
            <a:fillRect/>
          </a:stretch>
        </p:blipFill>
        <p:spPr>
          <a:xfrm>
            <a:off x="1419224" y="5890663"/>
            <a:ext cx="6677395" cy="777096"/>
          </a:xfrm>
          <a:prstGeom prst="rect">
            <a:avLst/>
          </a:prstGeom>
        </p:spPr>
      </p:pic>
      <p:sp>
        <p:nvSpPr>
          <p:cNvPr id="12" name="Rectangle 11">
            <a:extLst>
              <a:ext uri="{FF2B5EF4-FFF2-40B4-BE49-F238E27FC236}">
                <a16:creationId xmlns:a16="http://schemas.microsoft.com/office/drawing/2014/main" id="{C9F6CD68-FFB8-7D4F-B24C-4D6FA60CE641}"/>
              </a:ext>
            </a:extLst>
          </p:cNvPr>
          <p:cNvSpPr/>
          <p:nvPr/>
        </p:nvSpPr>
        <p:spPr>
          <a:xfrm>
            <a:off x="125770" y="80720"/>
            <a:ext cx="3510256" cy="369332"/>
          </a:xfrm>
          <a:prstGeom prst="rect">
            <a:avLst/>
          </a:prstGeom>
        </p:spPr>
        <p:txBody>
          <a:bodyPr wrap="none">
            <a:spAutoFit/>
          </a:bodyPr>
          <a:lstStyle/>
          <a:p>
            <a:r>
              <a:rPr lang="en-PL" b="1"/>
              <a:t>4.</a:t>
            </a:r>
            <a:r>
              <a:rPr lang="en-US" b="1"/>
              <a:t>III</a:t>
            </a:r>
            <a:r>
              <a:rPr lang="en-PL" b="1"/>
              <a:t>. NECMOD MODEL _ 20</a:t>
            </a:r>
            <a:r>
              <a:rPr lang="en-US" b="1"/>
              <a:t>10</a:t>
            </a:r>
            <a:endParaRPr lang="en-PL" b="1"/>
          </a:p>
        </p:txBody>
      </p:sp>
      <p:sp>
        <p:nvSpPr>
          <p:cNvPr id="13" name="TextBox 12">
            <a:extLst>
              <a:ext uri="{FF2B5EF4-FFF2-40B4-BE49-F238E27FC236}">
                <a16:creationId xmlns:a16="http://schemas.microsoft.com/office/drawing/2014/main" id="{0334845B-4892-D54A-99E8-402FB43AE9E3}"/>
              </a:ext>
            </a:extLst>
          </p:cNvPr>
          <p:cNvSpPr txBox="1"/>
          <p:nvPr/>
        </p:nvSpPr>
        <p:spPr>
          <a:xfrm>
            <a:off x="125770" y="261718"/>
            <a:ext cx="8378150" cy="923330"/>
          </a:xfrm>
          <a:prstGeom prst="rect">
            <a:avLst/>
          </a:prstGeom>
          <a:noFill/>
        </p:spPr>
        <p:txBody>
          <a:bodyPr wrap="square" rtlCol="0">
            <a:spAutoFit/>
          </a:bodyPr>
          <a:lstStyle/>
          <a:p>
            <a:pPr>
              <a:lnSpc>
                <a:spcPct val="150000"/>
              </a:lnSpc>
            </a:pPr>
            <a:r>
              <a:rPr lang="en-PL" b="1"/>
              <a:t>4.</a:t>
            </a:r>
            <a:r>
              <a:rPr lang="en-US" b="1"/>
              <a:t>III</a:t>
            </a:r>
            <a:r>
              <a:rPr lang="en-PL" b="1"/>
              <a:t>.</a:t>
            </a:r>
            <a:r>
              <a:rPr lang="en-US" b="1"/>
              <a:t>4</a:t>
            </a:r>
            <a:r>
              <a:rPr lang="en-PL" b="1"/>
              <a:t>. Equations</a:t>
            </a:r>
          </a:p>
          <a:p>
            <a:pPr>
              <a:lnSpc>
                <a:spcPct val="150000"/>
              </a:lnSpc>
            </a:pPr>
            <a:endParaRPr lang="en-PL" b="1"/>
          </a:p>
        </p:txBody>
      </p:sp>
    </p:spTree>
    <p:extLst>
      <p:ext uri="{BB962C8B-B14F-4D97-AF65-F5344CB8AC3E}">
        <p14:creationId xmlns:p14="http://schemas.microsoft.com/office/powerpoint/2010/main" val="431007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9A6112A-3258-3F45-88C4-43150CEF7024}"/>
              </a:ext>
            </a:extLst>
          </p:cNvPr>
          <p:cNvGraphicFramePr>
            <a:graphicFrameLocks noGrp="1"/>
          </p:cNvGraphicFramePr>
          <p:nvPr/>
        </p:nvGraphicFramePr>
        <p:xfrm>
          <a:off x="0" y="-100837"/>
          <a:ext cx="12192000" cy="6974077"/>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595204258"/>
                    </a:ext>
                  </a:extLst>
                </a:gridCol>
                <a:gridCol w="6299200">
                  <a:extLst>
                    <a:ext uri="{9D8B030D-6E8A-4147-A177-3AD203B41FA5}">
                      <a16:colId xmlns:a16="http://schemas.microsoft.com/office/drawing/2014/main" val="229951383"/>
                    </a:ext>
                  </a:extLst>
                </a:gridCol>
                <a:gridCol w="4064000">
                  <a:extLst>
                    <a:ext uri="{9D8B030D-6E8A-4147-A177-3AD203B41FA5}">
                      <a16:colId xmlns:a16="http://schemas.microsoft.com/office/drawing/2014/main" val="509928359"/>
                    </a:ext>
                  </a:extLst>
                </a:gridCol>
              </a:tblGrid>
              <a:tr h="395058">
                <a:tc>
                  <a:txBody>
                    <a:bodyPr/>
                    <a:lstStyle/>
                    <a:p>
                      <a:r>
                        <a:rPr lang="en-PL"/>
                        <a:t>Sector</a:t>
                      </a:r>
                    </a:p>
                  </a:txBody>
                  <a:tcPr/>
                </a:tc>
                <a:tc>
                  <a:txBody>
                    <a:bodyPr/>
                    <a:lstStyle/>
                    <a:p>
                      <a:r>
                        <a:rPr lang="en-PL"/>
                        <a:t>Equations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PL"/>
                        <a:t>Variables</a:t>
                      </a:r>
                      <a:r>
                        <a:rPr lang="en-US"/>
                        <a:t> and Change</a:t>
                      </a:r>
                      <a:r>
                        <a:rPr lang="en-PL"/>
                        <a:t>s</a:t>
                      </a:r>
                      <a:r>
                        <a:rPr lang="en-US"/>
                        <a:t> in the model</a:t>
                      </a:r>
                      <a:endParaRPr lang="en-PL"/>
                    </a:p>
                  </a:txBody>
                  <a:tcPr/>
                </a:tc>
                <a:extLst>
                  <a:ext uri="{0D108BD9-81ED-4DB2-BD59-A6C34878D82A}">
                    <a16:rowId xmlns:a16="http://schemas.microsoft.com/office/drawing/2014/main" val="2839481446"/>
                  </a:ext>
                </a:extLst>
              </a:tr>
              <a:tr h="1738542">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b="1"/>
                        <a:t>V. Prices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L" b="1"/>
                    </a:p>
                    <a:p>
                      <a:pPr marL="0" marR="0" lvl="0" indent="0" algn="l" defTabSz="914400" rtl="0" eaLnBrk="1" fontAlgn="auto" latinLnBrk="0" hangingPunct="1">
                        <a:lnSpc>
                          <a:spcPct val="100000"/>
                        </a:lnSpc>
                        <a:spcBef>
                          <a:spcPts val="0"/>
                        </a:spcBef>
                        <a:spcAft>
                          <a:spcPts val="0"/>
                        </a:spcAft>
                        <a:buClrTx/>
                        <a:buSzTx/>
                        <a:buFontTx/>
                        <a:buNone/>
                        <a:tabLst/>
                        <a:defRPr/>
                      </a:pPr>
                      <a:r>
                        <a:rPr lang="en-PL" b="1"/>
                        <a:t>3, Food and energy products prices </a:t>
                      </a:r>
                      <a:r>
                        <a:rPr lang="en-PL" b="0"/>
                        <a:t>are adjusted by experts in the projection horizon</a:t>
                      </a: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4</a:t>
                      </a:r>
                      <a:r>
                        <a:rPr lang="en-PL" b="1"/>
                        <a:t>,</a:t>
                      </a:r>
                      <a:r>
                        <a:rPr lang="en-US" b="1"/>
                        <a:t> Disaggregation of</a:t>
                      </a:r>
                      <a:r>
                        <a:rPr lang="en-US" b="1" baseline="0"/>
                        <a:t> </a:t>
                      </a:r>
                      <a:r>
                        <a:rPr lang="en-US" b="1"/>
                        <a:t>consumption</a:t>
                      </a:r>
                      <a:endParaRPr lang="en-PL" b="1"/>
                    </a:p>
                  </a:txBody>
                  <a:tcPr/>
                </a:tc>
                <a:tc>
                  <a:txBody>
                    <a:bodyPr/>
                    <a:lstStyle/>
                    <a:p>
                      <a:r>
                        <a:rPr lang="en-US"/>
                        <a:t>2009</a:t>
                      </a:r>
                      <a:endParaRPr lang="en-PL"/>
                    </a:p>
                  </a:txBody>
                  <a:tcPr/>
                </a:tc>
                <a:tc>
                  <a:txBody>
                    <a:bodyPr/>
                    <a:lstStyle/>
                    <a:p>
                      <a:pPr marL="285750" indent="-285750">
                        <a:buFont typeface="Arial" panose="020B0604020202020204" pitchFamily="34" charset="0"/>
                        <a:buChar char="•"/>
                      </a:pPr>
                      <a:r>
                        <a:rPr lang="en-PL" sz="1400"/>
                        <a:t>enercpi: enerdy product price index</a:t>
                      </a:r>
                    </a:p>
                    <a:p>
                      <a:pPr marL="285750" indent="-285750">
                        <a:buFont typeface="Arial" panose="020B0604020202020204" pitchFamily="34" charset="0"/>
                        <a:buChar char="•"/>
                      </a:pPr>
                      <a:r>
                        <a:rPr lang="en-GB" sz="1400"/>
                        <a:t>p</a:t>
                      </a:r>
                      <a:r>
                        <a:rPr lang="en-PL" sz="1400"/>
                        <a:t>_ener: world raw energy commodities price index</a:t>
                      </a:r>
                    </a:p>
                    <a:p>
                      <a:pPr marL="285750" indent="-285750">
                        <a:buFont typeface="Arial" panose="020B0604020202020204" pitchFamily="34" charset="0"/>
                        <a:buChar char="•"/>
                      </a:pPr>
                      <a:r>
                        <a:rPr lang="en-PL" sz="1400"/>
                        <a:t>GR_EXT_REST_TR: effective exercise tax rate-other goods</a:t>
                      </a:r>
                    </a:p>
                    <a:p>
                      <a:pPr marL="285750" indent="-285750">
                        <a:buFont typeface="Arial" panose="020B0604020202020204" pitchFamily="34" charset="0"/>
                        <a:buChar char="•"/>
                      </a:pPr>
                      <a:r>
                        <a:rPr lang="en-PL" sz="1400"/>
                        <a:t>GR_EXT_ENER_TR: effective excise tax rate – energy products</a:t>
                      </a:r>
                    </a:p>
                  </a:txBody>
                  <a:tcPr/>
                </a:tc>
                <a:extLst>
                  <a:ext uri="{0D108BD9-81ED-4DB2-BD59-A6C34878D82A}">
                    <a16:rowId xmlns:a16="http://schemas.microsoft.com/office/drawing/2014/main" val="2978382082"/>
                  </a:ext>
                </a:extLst>
              </a:tr>
              <a:tr h="1264920">
                <a:tc vMerge="1">
                  <a:txBody>
                    <a:bodyPr/>
                    <a:lstStyle/>
                    <a:p>
                      <a:endParaRPr lang="en-PL"/>
                    </a:p>
                  </a:txBody>
                  <a:tcPr/>
                </a:tc>
                <a:tc>
                  <a:txBody>
                    <a:bodyPr/>
                    <a:lstStyle/>
                    <a:p>
                      <a:r>
                        <a:rPr lang="en-US"/>
                        <a:t>2010</a:t>
                      </a:r>
                      <a:endParaRPr lang="en-PL"/>
                    </a:p>
                  </a:txBody>
                  <a:tcPr/>
                </a:tc>
                <a:tc>
                  <a:txBody>
                    <a:bodyPr/>
                    <a:lstStyle/>
                    <a:p>
                      <a:pPr marL="285750" indent="-285750">
                        <a:buFont typeface="Arial" panose="020B0604020202020204" pitchFamily="34" charset="0"/>
                        <a:buChar char="•"/>
                      </a:pPr>
                      <a:r>
                        <a:rPr lang="en-US" sz="1400"/>
                        <a:t>The gross value added deflator is used as a measure of domestic prices, instead of core inflation, which is a narrower category.</a:t>
                      </a:r>
                    </a:p>
                    <a:p>
                      <a:pPr marL="285750" indent="-285750">
                        <a:buFont typeface="Arial" panose="020B0604020202020204" pitchFamily="34" charset="0"/>
                        <a:buChar char="•"/>
                      </a:pPr>
                      <a:r>
                        <a:rPr lang="en-US" sz="1400"/>
                        <a:t>Because, after the accession to the EU, the energy prices were rising faster than it was expected from analyzing cost determinant</a:t>
                      </a:r>
                      <a:endParaRPr lang="en-PL" sz="1400"/>
                    </a:p>
                  </a:txBody>
                  <a:tcPr/>
                </a:tc>
                <a:extLst>
                  <a:ext uri="{0D108BD9-81ED-4DB2-BD59-A6C34878D82A}">
                    <a16:rowId xmlns:a16="http://schemas.microsoft.com/office/drawing/2014/main" val="1255696020"/>
                  </a:ext>
                </a:extLst>
              </a:tr>
              <a:tr h="984757">
                <a:tc vMerge="1">
                  <a:txBody>
                    <a:bodyPr/>
                    <a:lstStyle/>
                    <a:p>
                      <a:endParaRPr lang="en-PL"/>
                    </a:p>
                  </a:txBody>
                  <a:tcPr/>
                </a:tc>
                <a:tc>
                  <a:txBody>
                    <a:bodyPr/>
                    <a:lstStyle/>
                    <a:p>
                      <a:r>
                        <a:rPr lang="en-US"/>
                        <a:t>2009</a:t>
                      </a:r>
                    </a:p>
                    <a:p>
                      <a:endParaRPr lang="en-PL"/>
                    </a:p>
                  </a:txBody>
                  <a:tcPr/>
                </a:tc>
                <a:tc rowSpan="2">
                  <a:txBody>
                    <a:bodyPr/>
                    <a:lstStyle/>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each type of consumption is modeled separately from before there was only one model.</a:t>
                      </a:r>
                      <a:endParaRPr lang="en-PL" sz="1400"/>
                    </a:p>
                  </a:txBody>
                  <a:tcPr/>
                </a:tc>
                <a:extLst>
                  <a:ext uri="{0D108BD9-81ED-4DB2-BD59-A6C34878D82A}">
                    <a16:rowId xmlns:a16="http://schemas.microsoft.com/office/drawing/2014/main" val="364548171"/>
                  </a:ext>
                </a:extLst>
              </a:tr>
              <a:tr h="2484120">
                <a:tc vMerge="1">
                  <a:txBody>
                    <a:bodyPr/>
                    <a:lstStyle/>
                    <a:p>
                      <a:endParaRPr lang="en-PL"/>
                    </a:p>
                  </a:txBody>
                  <a:tcPr/>
                </a:tc>
                <a:tc>
                  <a:txBody>
                    <a:bodyPr/>
                    <a:lstStyle/>
                    <a:p>
                      <a:r>
                        <a:rPr lang="en-US"/>
                        <a:t>2010</a:t>
                      </a:r>
                      <a:endParaRPr lang="en-PL"/>
                    </a:p>
                  </a:txBody>
                  <a:tcPr/>
                </a:tc>
                <a:tc vMerge="1">
                  <a:txBody>
                    <a:bodyPr/>
                    <a:lstStyle/>
                    <a:p>
                      <a:pPr marL="285750" indent="-285750">
                        <a:buFont typeface="Arial" panose="020B0604020202020204" pitchFamily="34" charset="0"/>
                        <a:buChar char="•"/>
                      </a:pPr>
                      <a:endParaRPr lang="en-PL" sz="1400"/>
                    </a:p>
                  </a:txBody>
                  <a:tcPr/>
                </a:tc>
                <a:extLst>
                  <a:ext uri="{0D108BD9-81ED-4DB2-BD59-A6C34878D82A}">
                    <a16:rowId xmlns:a16="http://schemas.microsoft.com/office/drawing/2014/main" val="849255639"/>
                  </a:ext>
                </a:extLst>
              </a:tr>
            </a:tbl>
          </a:graphicData>
        </a:graphic>
      </p:graphicFrame>
      <p:pic>
        <p:nvPicPr>
          <p:cNvPr id="5" name="Picture 4">
            <a:extLst>
              <a:ext uri="{FF2B5EF4-FFF2-40B4-BE49-F238E27FC236}">
                <a16:creationId xmlns:a16="http://schemas.microsoft.com/office/drawing/2014/main" id="{6DFB22F2-9B6D-DE4E-8A3D-D85193E67114}"/>
              </a:ext>
            </a:extLst>
          </p:cNvPr>
          <p:cNvPicPr>
            <a:picLocks noChangeAspect="1"/>
          </p:cNvPicPr>
          <p:nvPr/>
        </p:nvPicPr>
        <p:blipFill>
          <a:blip r:embed="rId2"/>
          <a:stretch>
            <a:fillRect/>
          </a:stretch>
        </p:blipFill>
        <p:spPr>
          <a:xfrm>
            <a:off x="1844036" y="699437"/>
            <a:ext cx="6309360" cy="1304849"/>
          </a:xfrm>
          <a:prstGeom prst="rect">
            <a:avLst/>
          </a:prstGeom>
        </p:spPr>
      </p:pic>
      <p:pic>
        <p:nvPicPr>
          <p:cNvPr id="4" name="Picture 3"/>
          <p:cNvPicPr>
            <a:picLocks noChangeAspect="1"/>
          </p:cNvPicPr>
          <p:nvPr/>
        </p:nvPicPr>
        <p:blipFill>
          <a:blip r:embed="rId3"/>
          <a:stretch>
            <a:fillRect/>
          </a:stretch>
        </p:blipFill>
        <p:spPr>
          <a:xfrm>
            <a:off x="1844040" y="2552828"/>
            <a:ext cx="6309360" cy="866775"/>
          </a:xfrm>
          <a:prstGeom prst="rect">
            <a:avLst/>
          </a:prstGeom>
        </p:spPr>
      </p:pic>
      <p:pic>
        <p:nvPicPr>
          <p:cNvPr id="9" name="Picture 8"/>
          <p:cNvPicPr>
            <a:picLocks noChangeAspect="1"/>
          </p:cNvPicPr>
          <p:nvPr/>
        </p:nvPicPr>
        <p:blipFill>
          <a:blip r:embed="rId4"/>
          <a:stretch>
            <a:fillRect/>
          </a:stretch>
        </p:blipFill>
        <p:spPr>
          <a:xfrm>
            <a:off x="1844041" y="3711693"/>
            <a:ext cx="6309360" cy="742950"/>
          </a:xfrm>
          <a:prstGeom prst="rect">
            <a:avLst/>
          </a:prstGeom>
        </p:spPr>
      </p:pic>
      <p:pic>
        <p:nvPicPr>
          <p:cNvPr id="10" name="Picture 9"/>
          <p:cNvPicPr>
            <a:picLocks noChangeAspect="1"/>
          </p:cNvPicPr>
          <p:nvPr/>
        </p:nvPicPr>
        <p:blipFill>
          <a:blip r:embed="rId5"/>
          <a:stretch>
            <a:fillRect/>
          </a:stretch>
        </p:blipFill>
        <p:spPr>
          <a:xfrm>
            <a:off x="1844042" y="4746733"/>
            <a:ext cx="6309359" cy="419100"/>
          </a:xfrm>
          <a:prstGeom prst="rect">
            <a:avLst/>
          </a:prstGeom>
        </p:spPr>
      </p:pic>
      <p:pic>
        <p:nvPicPr>
          <p:cNvPr id="12" name="Picture 11"/>
          <p:cNvPicPr>
            <a:picLocks noChangeAspect="1"/>
          </p:cNvPicPr>
          <p:nvPr/>
        </p:nvPicPr>
        <p:blipFill>
          <a:blip r:embed="rId6"/>
          <a:stretch>
            <a:fillRect/>
          </a:stretch>
        </p:blipFill>
        <p:spPr>
          <a:xfrm>
            <a:off x="1844039" y="6078674"/>
            <a:ext cx="6309357" cy="779325"/>
          </a:xfrm>
          <a:prstGeom prst="rect">
            <a:avLst/>
          </a:prstGeom>
        </p:spPr>
      </p:pic>
      <p:pic>
        <p:nvPicPr>
          <p:cNvPr id="13" name="Picture 12"/>
          <p:cNvPicPr>
            <a:picLocks noChangeAspect="1"/>
          </p:cNvPicPr>
          <p:nvPr/>
        </p:nvPicPr>
        <p:blipFill>
          <a:blip r:embed="rId7"/>
          <a:stretch>
            <a:fillRect/>
          </a:stretch>
        </p:blipFill>
        <p:spPr>
          <a:xfrm>
            <a:off x="1844036" y="5253665"/>
            <a:ext cx="6309359" cy="737176"/>
          </a:xfrm>
          <a:prstGeom prst="rect">
            <a:avLst/>
          </a:prstGeom>
        </p:spPr>
      </p:pic>
    </p:spTree>
    <p:extLst>
      <p:ext uri="{BB962C8B-B14F-4D97-AF65-F5344CB8AC3E}">
        <p14:creationId xmlns:p14="http://schemas.microsoft.com/office/powerpoint/2010/main" val="3623114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93ACB2-95A2-BE41-A2FF-D59FB7A273B0}"/>
              </a:ext>
            </a:extLst>
          </p:cNvPr>
          <p:cNvSpPr/>
          <p:nvPr/>
        </p:nvSpPr>
        <p:spPr>
          <a:xfrm>
            <a:off x="3653022" y="2463575"/>
            <a:ext cx="5879943" cy="1523494"/>
          </a:xfrm>
          <a:prstGeom prst="rect">
            <a:avLst/>
          </a:prstGeom>
        </p:spPr>
        <p:txBody>
          <a:bodyPr wrap="none">
            <a:spAutoFit/>
          </a:bodyPr>
          <a:lstStyle/>
          <a:p>
            <a:pPr>
              <a:lnSpc>
                <a:spcPct val="150000"/>
              </a:lnSpc>
            </a:pPr>
            <a:r>
              <a:rPr lang="en-PL" sz="2200"/>
              <a:t>4.</a:t>
            </a:r>
            <a:r>
              <a:rPr lang="en-US" sz="2200"/>
              <a:t>III</a:t>
            </a:r>
            <a:r>
              <a:rPr lang="en-PL" sz="2200"/>
              <a:t>.</a:t>
            </a:r>
            <a:r>
              <a:rPr lang="en-US" sz="2200"/>
              <a:t>5</a:t>
            </a:r>
            <a:r>
              <a:rPr lang="en-PL" sz="2200"/>
              <a:t>. Model’s impulse response functions</a:t>
            </a:r>
          </a:p>
          <a:p>
            <a:pPr marL="342900" indent="-342900">
              <a:lnSpc>
                <a:spcPct val="150000"/>
              </a:lnSpc>
              <a:buAutoNum type="arabicParenBoth"/>
            </a:pPr>
            <a:r>
              <a:rPr lang="en-US" sz="2000"/>
              <a:t>Analysis of the effects of changes in external prices </a:t>
            </a:r>
            <a:endParaRPr lang="en-PL" sz="2000"/>
          </a:p>
          <a:p>
            <a:pPr marL="342900" indent="-342900">
              <a:lnSpc>
                <a:spcPct val="150000"/>
              </a:lnSpc>
              <a:buAutoNum type="arabicParenBoth"/>
            </a:pPr>
            <a:r>
              <a:rPr lang="en-US" sz="2000"/>
              <a:t>Analysis of the effects of EU funds inflow</a:t>
            </a:r>
            <a:endParaRPr lang="en-PL" sz="2000"/>
          </a:p>
        </p:txBody>
      </p:sp>
      <p:sp>
        <p:nvSpPr>
          <p:cNvPr id="3" name="Rectangle 2">
            <a:extLst>
              <a:ext uri="{FF2B5EF4-FFF2-40B4-BE49-F238E27FC236}">
                <a16:creationId xmlns:a16="http://schemas.microsoft.com/office/drawing/2014/main" id="{F7296B53-5527-B845-90E1-EBF49F0AD70B}"/>
              </a:ext>
            </a:extLst>
          </p:cNvPr>
          <p:cNvSpPr/>
          <p:nvPr/>
        </p:nvSpPr>
        <p:spPr>
          <a:xfrm>
            <a:off x="3653022" y="1468086"/>
            <a:ext cx="3510256" cy="369332"/>
          </a:xfrm>
          <a:prstGeom prst="rect">
            <a:avLst/>
          </a:prstGeom>
        </p:spPr>
        <p:txBody>
          <a:bodyPr wrap="none">
            <a:spAutoFit/>
          </a:bodyPr>
          <a:lstStyle/>
          <a:p>
            <a:r>
              <a:rPr lang="en-PL" b="1"/>
              <a:t>4.</a:t>
            </a:r>
            <a:r>
              <a:rPr lang="en-US" b="1"/>
              <a:t>III</a:t>
            </a:r>
            <a:r>
              <a:rPr lang="en-PL" b="1"/>
              <a:t>. NECMOD MODEL _ 20</a:t>
            </a:r>
            <a:r>
              <a:rPr lang="en-US" b="1"/>
              <a:t>10</a:t>
            </a:r>
            <a:endParaRPr lang="en-PL" b="1"/>
          </a:p>
        </p:txBody>
      </p:sp>
    </p:spTree>
    <p:extLst>
      <p:ext uri="{BB962C8B-B14F-4D97-AF65-F5344CB8AC3E}">
        <p14:creationId xmlns:p14="http://schemas.microsoft.com/office/powerpoint/2010/main" val="29626772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AEAAA-9D8F-7F44-B4FB-C3BAFDDE7DCD}"/>
              </a:ext>
            </a:extLst>
          </p:cNvPr>
          <p:cNvSpPr/>
          <p:nvPr/>
        </p:nvSpPr>
        <p:spPr>
          <a:xfrm>
            <a:off x="0" y="396698"/>
            <a:ext cx="4358639" cy="6284093"/>
          </a:xfrm>
          <a:prstGeom prst="rect">
            <a:avLst/>
          </a:prstGeom>
        </p:spPr>
        <p:txBody>
          <a:bodyPr wrap="square">
            <a:spAutoFit/>
          </a:bodyPr>
          <a:lstStyle/>
          <a:p>
            <a:pPr>
              <a:lnSpc>
                <a:spcPct val="150000"/>
              </a:lnSpc>
            </a:pPr>
            <a:r>
              <a:rPr lang="en-PL" sz="1500"/>
              <a:t>4.</a:t>
            </a:r>
            <a:r>
              <a:rPr lang="en-US" sz="1500"/>
              <a:t>III</a:t>
            </a:r>
            <a:r>
              <a:rPr lang="en-PL" sz="1500"/>
              <a:t>.</a:t>
            </a:r>
            <a:r>
              <a:rPr lang="en-US" sz="1500"/>
              <a:t>5</a:t>
            </a:r>
            <a:r>
              <a:rPr lang="en-PL" sz="1500"/>
              <a:t>. Model’s impulse response functions</a:t>
            </a:r>
          </a:p>
          <a:p>
            <a:pPr marL="342900" indent="-342900">
              <a:lnSpc>
                <a:spcPct val="150000"/>
              </a:lnSpc>
              <a:buAutoNum type="arabicParenBoth"/>
            </a:pPr>
            <a:r>
              <a:rPr lang="en-US" sz="1500"/>
              <a:t>Analysis of the effects of changes in external prices </a:t>
            </a:r>
            <a:endParaRPr lang="en-PL" sz="1500"/>
          </a:p>
          <a:p>
            <a:pPr marL="285750" indent="-285750">
              <a:lnSpc>
                <a:spcPct val="150000"/>
              </a:lnSpc>
              <a:buFontTx/>
              <a:buChar char="-"/>
            </a:pPr>
            <a:r>
              <a:rPr lang="en-US" sz="1500"/>
              <a:t>The increase in energy commodity prices leads directly to a higher growth rate of import prices and energy prices in the domestic market. The trade balance deterioration, caused by less </a:t>
            </a:r>
            <a:r>
              <a:rPr lang="en-US" sz="1500" err="1"/>
              <a:t>favourable</a:t>
            </a:r>
            <a:r>
              <a:rPr lang="en-US" sz="1500"/>
              <a:t> terms of trade, translates into weakening of the equilibrium exchange rate and, consequently, lower current exchange rate.</a:t>
            </a:r>
            <a:r>
              <a:rPr lang="en-PL" sz="1500"/>
              <a:t> </a:t>
            </a:r>
            <a:endParaRPr lang="en-US" sz="1500"/>
          </a:p>
          <a:p>
            <a:pPr marL="285750" indent="-285750">
              <a:lnSpc>
                <a:spcPct val="150000"/>
              </a:lnSpc>
              <a:buFontTx/>
              <a:buChar char="-"/>
            </a:pPr>
            <a:r>
              <a:rPr lang="en-US" sz="1500"/>
              <a:t>Enterprises incur additional costs associated with rising energy prices and higher credit costs, which curbs their investments, and translates, with some delay, into decline of productive capital. This leads to a reduction in the level of potential output and wealth. Wealth is further reduced by the depreciation of the exchange rate, which affects the level of net foreign assets</a:t>
            </a:r>
            <a:endParaRPr lang="en-PL" sz="1500"/>
          </a:p>
        </p:txBody>
      </p:sp>
      <p:sp>
        <p:nvSpPr>
          <p:cNvPr id="3" name="Rectangle 2">
            <a:extLst>
              <a:ext uri="{FF2B5EF4-FFF2-40B4-BE49-F238E27FC236}">
                <a16:creationId xmlns:a16="http://schemas.microsoft.com/office/drawing/2014/main" id="{EB421F59-0EF7-D441-9024-A84FC660CBF7}"/>
              </a:ext>
            </a:extLst>
          </p:cNvPr>
          <p:cNvSpPr/>
          <p:nvPr/>
        </p:nvSpPr>
        <p:spPr>
          <a:xfrm>
            <a:off x="230872" y="27366"/>
            <a:ext cx="3510256" cy="369332"/>
          </a:xfrm>
          <a:prstGeom prst="rect">
            <a:avLst/>
          </a:prstGeom>
        </p:spPr>
        <p:txBody>
          <a:bodyPr wrap="none">
            <a:spAutoFit/>
          </a:bodyPr>
          <a:lstStyle/>
          <a:p>
            <a:r>
              <a:rPr lang="en-PL" b="1"/>
              <a:t>4.</a:t>
            </a:r>
            <a:r>
              <a:rPr lang="en-US" b="1"/>
              <a:t>III</a:t>
            </a:r>
            <a:r>
              <a:rPr lang="en-PL" b="1"/>
              <a:t>. NECMOD MODEL _ 20</a:t>
            </a:r>
            <a:r>
              <a:rPr lang="en-US" b="1"/>
              <a:t>10</a:t>
            </a:r>
            <a:endParaRPr lang="en-PL" b="1"/>
          </a:p>
        </p:txBody>
      </p:sp>
      <p:pic>
        <p:nvPicPr>
          <p:cNvPr id="4" name="Picture 3"/>
          <p:cNvPicPr>
            <a:picLocks noChangeAspect="1"/>
          </p:cNvPicPr>
          <p:nvPr/>
        </p:nvPicPr>
        <p:blipFill>
          <a:blip r:embed="rId2"/>
          <a:stretch>
            <a:fillRect/>
          </a:stretch>
        </p:blipFill>
        <p:spPr>
          <a:xfrm>
            <a:off x="4358639" y="0"/>
            <a:ext cx="7833361" cy="6858000"/>
          </a:xfrm>
          <a:prstGeom prst="rect">
            <a:avLst/>
          </a:prstGeom>
        </p:spPr>
      </p:pic>
    </p:spTree>
    <p:extLst>
      <p:ext uri="{BB962C8B-B14F-4D97-AF65-F5344CB8AC3E}">
        <p14:creationId xmlns:p14="http://schemas.microsoft.com/office/powerpoint/2010/main" val="2332379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3E8CE-2126-6E43-974D-F83359E477DE}"/>
              </a:ext>
            </a:extLst>
          </p:cNvPr>
          <p:cNvSpPr/>
          <p:nvPr/>
        </p:nvSpPr>
        <p:spPr>
          <a:xfrm>
            <a:off x="200354" y="196334"/>
            <a:ext cx="3510256" cy="369332"/>
          </a:xfrm>
          <a:prstGeom prst="rect">
            <a:avLst/>
          </a:prstGeom>
        </p:spPr>
        <p:txBody>
          <a:bodyPr wrap="none">
            <a:spAutoFit/>
          </a:bodyPr>
          <a:lstStyle/>
          <a:p>
            <a:r>
              <a:rPr lang="en-PL" b="1"/>
              <a:t>4.</a:t>
            </a:r>
            <a:r>
              <a:rPr lang="en-US" b="1"/>
              <a:t>III</a:t>
            </a:r>
            <a:r>
              <a:rPr lang="en-PL" b="1"/>
              <a:t>. NECMOD MODEL _ 20</a:t>
            </a:r>
            <a:r>
              <a:rPr lang="en-US" b="1"/>
              <a:t>10</a:t>
            </a:r>
            <a:endParaRPr lang="en-PL" b="1"/>
          </a:p>
        </p:txBody>
      </p:sp>
      <p:sp>
        <p:nvSpPr>
          <p:cNvPr id="5" name="Rectangle 4">
            <a:extLst>
              <a:ext uri="{FF2B5EF4-FFF2-40B4-BE49-F238E27FC236}">
                <a16:creationId xmlns:a16="http://schemas.microsoft.com/office/drawing/2014/main" id="{3F1F8529-7754-D44E-8010-F9DE432E44B4}"/>
              </a:ext>
            </a:extLst>
          </p:cNvPr>
          <p:cNvSpPr/>
          <p:nvPr/>
        </p:nvSpPr>
        <p:spPr>
          <a:xfrm>
            <a:off x="0" y="565666"/>
            <a:ext cx="4866946" cy="6417141"/>
          </a:xfrm>
          <a:prstGeom prst="rect">
            <a:avLst/>
          </a:prstGeom>
        </p:spPr>
        <p:txBody>
          <a:bodyPr wrap="square">
            <a:spAutoFit/>
          </a:bodyPr>
          <a:lstStyle/>
          <a:p>
            <a:pPr>
              <a:lnSpc>
                <a:spcPct val="150000"/>
              </a:lnSpc>
            </a:pPr>
            <a:r>
              <a:rPr lang="en-PL"/>
              <a:t>4.</a:t>
            </a:r>
            <a:r>
              <a:rPr lang="en-US"/>
              <a:t>III</a:t>
            </a:r>
            <a:r>
              <a:rPr lang="en-PL"/>
              <a:t>.</a:t>
            </a:r>
            <a:r>
              <a:rPr lang="en-US"/>
              <a:t>5</a:t>
            </a:r>
            <a:r>
              <a:rPr lang="en-PL"/>
              <a:t>. Model’s impulse response functions</a:t>
            </a:r>
            <a:endParaRPr lang="en-PL" sz="1600"/>
          </a:p>
          <a:p>
            <a:pPr>
              <a:lnSpc>
                <a:spcPct val="150000"/>
              </a:lnSpc>
            </a:pPr>
            <a:r>
              <a:rPr lang="en-PL" sz="1600"/>
              <a:t>(2) </a:t>
            </a:r>
            <a:r>
              <a:rPr lang="en-US" sz="1600"/>
              <a:t>Analysis of the effects of EU funds inflow</a:t>
            </a:r>
            <a:endParaRPr lang="en-PL" sz="1600"/>
          </a:p>
          <a:p>
            <a:pPr marL="285750" indent="-285750">
              <a:lnSpc>
                <a:spcPct val="150000"/>
              </a:lnSpc>
              <a:buFontTx/>
              <a:buChar char="-"/>
            </a:pPr>
            <a:r>
              <a:rPr lang="en-US" sz="1600"/>
              <a:t>Higher public investment, due to its low import intensity, significantly increase the demand for domestic goods, which translates into faster GDP growth. On the other hand, the inflow of EU funds improves the current account balance, which leads to the strengthening of the zloty exchange rate. The stronger zloty reduces exports and increases imports, adversely affecting GDP growth.</a:t>
            </a:r>
          </a:p>
          <a:p>
            <a:pPr marL="285750" indent="-285750">
              <a:lnSpc>
                <a:spcPct val="150000"/>
              </a:lnSpc>
              <a:buFontTx/>
              <a:buChar char="-"/>
            </a:pPr>
            <a:r>
              <a:rPr lang="en-US" sz="1600"/>
              <a:t>In the short term, the inflow of EU funds raises demand in the economy, pushing CPI inflation up. The opposite influence is exerted by the appreciation of the exchange rate leading to a decline in import prices, including food prices expressed in domestic currency, which leads to the reduction in core inflation and food price inflation. </a:t>
            </a:r>
            <a:endParaRPr lang="en-PL" sz="1600"/>
          </a:p>
        </p:txBody>
      </p:sp>
      <p:pic>
        <p:nvPicPr>
          <p:cNvPr id="3" name="Picture 2"/>
          <p:cNvPicPr>
            <a:picLocks noChangeAspect="1"/>
          </p:cNvPicPr>
          <p:nvPr/>
        </p:nvPicPr>
        <p:blipFill>
          <a:blip r:embed="rId2"/>
          <a:stretch>
            <a:fillRect/>
          </a:stretch>
        </p:blipFill>
        <p:spPr>
          <a:xfrm>
            <a:off x="4866946" y="0"/>
            <a:ext cx="7325054" cy="6858000"/>
          </a:xfrm>
          <a:prstGeom prst="rect">
            <a:avLst/>
          </a:prstGeom>
        </p:spPr>
      </p:pic>
    </p:spTree>
    <p:extLst>
      <p:ext uri="{BB962C8B-B14F-4D97-AF65-F5344CB8AC3E}">
        <p14:creationId xmlns:p14="http://schemas.microsoft.com/office/powerpoint/2010/main" val="2440309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13FFD0-0029-E340-97CD-BD2BC1E56BC0}"/>
              </a:ext>
            </a:extLst>
          </p:cNvPr>
          <p:cNvSpPr/>
          <p:nvPr/>
        </p:nvSpPr>
        <p:spPr>
          <a:xfrm>
            <a:off x="1004186" y="413293"/>
            <a:ext cx="4998741" cy="492443"/>
          </a:xfrm>
          <a:prstGeom prst="rect">
            <a:avLst/>
          </a:prstGeom>
        </p:spPr>
        <p:txBody>
          <a:bodyPr wrap="none">
            <a:spAutoFit/>
          </a:bodyPr>
          <a:lstStyle/>
          <a:p>
            <a:r>
              <a:rPr lang="en-PL" sz="2500" b="1"/>
              <a:t>4.</a:t>
            </a:r>
            <a:r>
              <a:rPr lang="en-US" sz="2500" b="1"/>
              <a:t>III.</a:t>
            </a:r>
            <a:r>
              <a:rPr lang="en-PL" sz="2500" b="1"/>
              <a:t> NECMOD MODEL _ 20</a:t>
            </a:r>
            <a:r>
              <a:rPr lang="en-US" sz="2500" b="1"/>
              <a:t>10</a:t>
            </a:r>
            <a:endParaRPr lang="en-PL" sz="2500" b="1"/>
          </a:p>
        </p:txBody>
      </p:sp>
      <p:sp>
        <p:nvSpPr>
          <p:cNvPr id="3" name="TextBox 2">
            <a:extLst>
              <a:ext uri="{FF2B5EF4-FFF2-40B4-BE49-F238E27FC236}">
                <a16:creationId xmlns:a16="http://schemas.microsoft.com/office/drawing/2014/main" id="{8358C291-0C71-EE40-BB33-276BF2706018}"/>
              </a:ext>
            </a:extLst>
          </p:cNvPr>
          <p:cNvSpPr txBox="1"/>
          <p:nvPr/>
        </p:nvSpPr>
        <p:spPr>
          <a:xfrm>
            <a:off x="1004186" y="1040524"/>
            <a:ext cx="2408801" cy="800219"/>
          </a:xfrm>
          <a:prstGeom prst="rect">
            <a:avLst/>
          </a:prstGeom>
          <a:noFill/>
        </p:spPr>
        <p:txBody>
          <a:bodyPr wrap="none" rtlCol="0">
            <a:spAutoFit/>
          </a:bodyPr>
          <a:lstStyle/>
          <a:p>
            <a:r>
              <a:rPr lang="en-PL" sz="2300" b="1"/>
              <a:t>4.</a:t>
            </a:r>
            <a:r>
              <a:rPr lang="en-US" sz="2300" b="1"/>
              <a:t>III</a:t>
            </a:r>
            <a:r>
              <a:rPr lang="en-PL" sz="2300" b="1"/>
              <a:t>.6 Sum</a:t>
            </a:r>
            <a:r>
              <a:rPr lang="en-US" sz="2300" b="1"/>
              <a:t>m</a:t>
            </a:r>
            <a:r>
              <a:rPr lang="en-PL" sz="2300" b="1"/>
              <a:t>ary</a:t>
            </a:r>
          </a:p>
          <a:p>
            <a:endParaRPr lang="en-PL" sz="2300" b="1"/>
          </a:p>
        </p:txBody>
      </p:sp>
      <p:sp>
        <p:nvSpPr>
          <p:cNvPr id="4" name="Rectangle 3">
            <a:extLst>
              <a:ext uri="{FF2B5EF4-FFF2-40B4-BE49-F238E27FC236}">
                <a16:creationId xmlns:a16="http://schemas.microsoft.com/office/drawing/2014/main" id="{525BCEF4-3C09-9C4C-A29C-3EBEDFF450F7}"/>
              </a:ext>
            </a:extLst>
          </p:cNvPr>
          <p:cNvSpPr/>
          <p:nvPr/>
        </p:nvSpPr>
        <p:spPr>
          <a:xfrm>
            <a:off x="1147589" y="1701194"/>
            <a:ext cx="9415721" cy="1323439"/>
          </a:xfrm>
          <a:prstGeom prst="rect">
            <a:avLst/>
          </a:prstGeom>
        </p:spPr>
        <p:txBody>
          <a:bodyPr wrap="square">
            <a:spAutoFit/>
          </a:bodyPr>
          <a:lstStyle/>
          <a:p>
            <a:pPr marL="342900" indent="-342900">
              <a:lnSpc>
                <a:spcPct val="200000"/>
              </a:lnSpc>
              <a:buFont typeface="Arial" panose="020B0604020202020204" pitchFamily="34" charset="0"/>
              <a:buChar char="•"/>
            </a:pPr>
            <a:endParaRPr lang="en-PL" sz="2000"/>
          </a:p>
          <a:p>
            <a:pPr>
              <a:lnSpc>
                <a:spcPct val="200000"/>
              </a:lnSpc>
            </a:pPr>
            <a:endParaRPr lang="en-PL" sz="2000" b="1"/>
          </a:p>
        </p:txBody>
      </p:sp>
      <p:sp>
        <p:nvSpPr>
          <p:cNvPr id="6" name="Rectangle 5"/>
          <p:cNvSpPr/>
          <p:nvPr/>
        </p:nvSpPr>
        <p:spPr>
          <a:xfrm>
            <a:off x="1791361" y="1695508"/>
            <a:ext cx="8423132" cy="4339650"/>
          </a:xfrm>
          <a:prstGeom prst="rect">
            <a:avLst/>
          </a:prstGeom>
        </p:spPr>
        <p:txBody>
          <a:bodyPr wrap="square">
            <a:spAutoFit/>
          </a:bodyPr>
          <a:lstStyle/>
          <a:p>
            <a:pPr marL="285750" indent="-285750" algn="just">
              <a:buFont typeface="Arial" panose="020B0604020202020204" pitchFamily="34" charset="0"/>
              <a:buChar char="•"/>
            </a:pPr>
            <a:r>
              <a:rPr lang="en-US" sz="2300"/>
              <a:t>NECMOD Model_2010 mainly presents the </a:t>
            </a:r>
            <a:r>
              <a:rPr lang="en-US" sz="2300" b="1"/>
              <a:t>changes in the price equation, new corporate investment equation</a:t>
            </a:r>
            <a:r>
              <a:rPr lang="en-US" sz="2300"/>
              <a:t> and capital definition used in the model compared with the previous models.</a:t>
            </a:r>
          </a:p>
          <a:p>
            <a:pPr marL="285750" indent="-285750" algn="just">
              <a:buFont typeface="Arial" panose="020B0604020202020204" pitchFamily="34" charset="0"/>
              <a:buChar char="•"/>
            </a:pPr>
            <a:r>
              <a:rPr lang="en-US" sz="2300"/>
              <a:t>In the current version of the model the definition of capital has been changed from gross capital to net capital, what is consistent with national accounts. </a:t>
            </a:r>
          </a:p>
          <a:p>
            <a:pPr marL="285750" indent="-285750" algn="just">
              <a:buFont typeface="Arial" panose="020B0604020202020204" pitchFamily="34" charset="0"/>
              <a:buChar char="•"/>
            </a:pPr>
            <a:r>
              <a:rPr lang="en-US" sz="2300"/>
              <a:t>Net capital assumes lower values than gross capital, and therefore, investments more strongly affect the relative change in net capital than that in gross capital. Consequently, the new specification of the model displays a lower inertia of productive capital (and potential output) in the cycle.</a:t>
            </a:r>
          </a:p>
        </p:txBody>
      </p:sp>
    </p:spTree>
    <p:extLst>
      <p:ext uri="{BB962C8B-B14F-4D97-AF65-F5344CB8AC3E}">
        <p14:creationId xmlns:p14="http://schemas.microsoft.com/office/powerpoint/2010/main" val="2551070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B5CE4-14B2-9042-AB43-147D0CA8E6F3}"/>
              </a:ext>
            </a:extLst>
          </p:cNvPr>
          <p:cNvSpPr/>
          <p:nvPr/>
        </p:nvSpPr>
        <p:spPr>
          <a:xfrm>
            <a:off x="3373821" y="995120"/>
            <a:ext cx="4894353" cy="477054"/>
          </a:xfrm>
          <a:prstGeom prst="rect">
            <a:avLst/>
          </a:prstGeom>
        </p:spPr>
        <p:txBody>
          <a:bodyPr wrap="none">
            <a:spAutoFit/>
          </a:bodyPr>
          <a:lstStyle/>
          <a:p>
            <a:r>
              <a:rPr lang="en-PL" sz="2500" b="1"/>
              <a:t>4.</a:t>
            </a:r>
            <a:r>
              <a:rPr lang="en-US" sz="2500" b="1"/>
              <a:t>IV</a:t>
            </a:r>
            <a:r>
              <a:rPr lang="en-PL" sz="2500" b="1"/>
              <a:t>. NECMOD MODEL _ 20</a:t>
            </a:r>
            <a:r>
              <a:rPr lang="en-US" sz="2500" b="1"/>
              <a:t>11</a:t>
            </a:r>
            <a:endParaRPr lang="en-PL" sz="2500" b="1"/>
          </a:p>
        </p:txBody>
      </p:sp>
      <p:sp>
        <p:nvSpPr>
          <p:cNvPr id="3" name="TextBox 2">
            <a:extLst>
              <a:ext uri="{FF2B5EF4-FFF2-40B4-BE49-F238E27FC236}">
                <a16:creationId xmlns:a16="http://schemas.microsoft.com/office/drawing/2014/main" id="{26DA7A0E-F62F-C54F-915F-CAA9D49CF21B}"/>
              </a:ext>
            </a:extLst>
          </p:cNvPr>
          <p:cNvSpPr txBox="1"/>
          <p:nvPr/>
        </p:nvSpPr>
        <p:spPr>
          <a:xfrm>
            <a:off x="3373821" y="1849821"/>
            <a:ext cx="5129225" cy="3185487"/>
          </a:xfrm>
          <a:prstGeom prst="rect">
            <a:avLst/>
          </a:prstGeom>
          <a:noFill/>
        </p:spPr>
        <p:txBody>
          <a:bodyPr wrap="none" rtlCol="0">
            <a:spAutoFit/>
          </a:bodyPr>
          <a:lstStyle/>
          <a:p>
            <a:pPr>
              <a:lnSpc>
                <a:spcPct val="150000"/>
              </a:lnSpc>
            </a:pPr>
            <a:r>
              <a:rPr lang="en-PL" sz="2200"/>
              <a:t>4.</a:t>
            </a:r>
            <a:r>
              <a:rPr lang="en-US" sz="2200"/>
              <a:t>IV</a:t>
            </a:r>
            <a:r>
              <a:rPr lang="en-PL" sz="2200"/>
              <a:t>.</a:t>
            </a:r>
            <a:r>
              <a:rPr lang="en-US" sz="2200"/>
              <a:t>1</a:t>
            </a:r>
            <a:r>
              <a:rPr lang="en-PL" sz="2200"/>
              <a:t> Overview</a:t>
            </a:r>
          </a:p>
          <a:p>
            <a:pPr>
              <a:lnSpc>
                <a:spcPct val="150000"/>
              </a:lnSpc>
            </a:pPr>
            <a:r>
              <a:rPr lang="en-PL" sz="2200"/>
              <a:t>4.</a:t>
            </a:r>
            <a:r>
              <a:rPr lang="en-US" sz="2200"/>
              <a:t>IV</a:t>
            </a:r>
            <a:r>
              <a:rPr lang="en-PL" sz="2200"/>
              <a:t>.2. </a:t>
            </a:r>
            <a:r>
              <a:rPr lang="en-US" sz="2400"/>
              <a:t>Changes in the </a:t>
            </a:r>
            <a:r>
              <a:rPr lang="en-PL" sz="2400"/>
              <a:t>NECMOD </a:t>
            </a:r>
            <a:r>
              <a:rPr lang="en-US" sz="2400"/>
              <a:t>model </a:t>
            </a:r>
            <a:endParaRPr lang="en-PL" sz="2200"/>
          </a:p>
          <a:p>
            <a:pPr>
              <a:lnSpc>
                <a:spcPct val="150000"/>
              </a:lnSpc>
            </a:pPr>
            <a:r>
              <a:rPr lang="en-PL" sz="2200"/>
              <a:t>4.</a:t>
            </a:r>
            <a:r>
              <a:rPr lang="en-US" sz="2200"/>
              <a:t>IV</a:t>
            </a:r>
            <a:r>
              <a:rPr lang="en-PL" sz="2200"/>
              <a:t>.3 Main blocks of NECMOD model</a:t>
            </a:r>
          </a:p>
          <a:p>
            <a:pPr>
              <a:lnSpc>
                <a:spcPct val="150000"/>
              </a:lnSpc>
            </a:pPr>
            <a:r>
              <a:rPr lang="en-PL" sz="2200"/>
              <a:t>4.</a:t>
            </a:r>
            <a:r>
              <a:rPr lang="en-US" sz="2200"/>
              <a:t>IV</a:t>
            </a:r>
            <a:r>
              <a:rPr lang="en-PL" sz="2200"/>
              <a:t>.</a:t>
            </a:r>
            <a:r>
              <a:rPr lang="en-US" sz="2200"/>
              <a:t>4</a:t>
            </a:r>
            <a:r>
              <a:rPr lang="en-PL" sz="2200"/>
              <a:t> Model’s impulse response functions</a:t>
            </a:r>
          </a:p>
          <a:p>
            <a:pPr>
              <a:lnSpc>
                <a:spcPct val="150000"/>
              </a:lnSpc>
            </a:pPr>
            <a:r>
              <a:rPr lang="en-PL" sz="2200"/>
              <a:t>4.</a:t>
            </a:r>
            <a:r>
              <a:rPr lang="en-US" sz="2200"/>
              <a:t>IV</a:t>
            </a:r>
            <a:r>
              <a:rPr lang="en-PL" sz="2200"/>
              <a:t>.</a:t>
            </a:r>
            <a:r>
              <a:rPr lang="en-US" sz="2200"/>
              <a:t>5</a:t>
            </a:r>
            <a:r>
              <a:rPr lang="en-PL" sz="2200"/>
              <a:t> Sum</a:t>
            </a:r>
            <a:r>
              <a:rPr lang="en-US" sz="2200"/>
              <a:t>m</a:t>
            </a:r>
            <a:r>
              <a:rPr lang="en-PL" sz="2200"/>
              <a:t>ary</a:t>
            </a:r>
          </a:p>
          <a:p>
            <a:pPr>
              <a:lnSpc>
                <a:spcPct val="150000"/>
              </a:lnSpc>
            </a:pPr>
            <a:endParaRPr lang="en-PL" sz="2200"/>
          </a:p>
        </p:txBody>
      </p:sp>
    </p:spTree>
    <p:extLst>
      <p:ext uri="{BB962C8B-B14F-4D97-AF65-F5344CB8AC3E}">
        <p14:creationId xmlns:p14="http://schemas.microsoft.com/office/powerpoint/2010/main" val="1133559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63DC6-C624-BE45-A517-529123E4380F}"/>
              </a:ext>
            </a:extLst>
          </p:cNvPr>
          <p:cNvSpPr/>
          <p:nvPr/>
        </p:nvSpPr>
        <p:spPr>
          <a:xfrm>
            <a:off x="997836" y="471708"/>
            <a:ext cx="3493072" cy="369332"/>
          </a:xfrm>
          <a:prstGeom prst="rect">
            <a:avLst/>
          </a:prstGeom>
        </p:spPr>
        <p:txBody>
          <a:bodyPr wrap="none">
            <a:spAutoFit/>
          </a:bodyPr>
          <a:lstStyle/>
          <a:p>
            <a:r>
              <a:rPr lang="en-PL" b="1"/>
              <a:t>4.</a:t>
            </a:r>
            <a:r>
              <a:rPr lang="en-US" b="1"/>
              <a:t>IV</a:t>
            </a:r>
            <a:r>
              <a:rPr lang="en-PL" b="1"/>
              <a:t>. NECMOD MODEL _ 20</a:t>
            </a:r>
            <a:r>
              <a:rPr lang="en-US" b="1"/>
              <a:t>11</a:t>
            </a:r>
            <a:endParaRPr lang="en-PL" b="1"/>
          </a:p>
        </p:txBody>
      </p:sp>
      <p:sp>
        <p:nvSpPr>
          <p:cNvPr id="3" name="Rectangle 2">
            <a:extLst>
              <a:ext uri="{FF2B5EF4-FFF2-40B4-BE49-F238E27FC236}">
                <a16:creationId xmlns:a16="http://schemas.microsoft.com/office/drawing/2014/main" id="{B90B434E-E0A8-2F4A-83A7-AF6E7E15CC41}"/>
              </a:ext>
            </a:extLst>
          </p:cNvPr>
          <p:cNvSpPr/>
          <p:nvPr/>
        </p:nvSpPr>
        <p:spPr>
          <a:xfrm>
            <a:off x="997836" y="832541"/>
            <a:ext cx="1875065" cy="507831"/>
          </a:xfrm>
          <a:prstGeom prst="rect">
            <a:avLst/>
          </a:prstGeom>
        </p:spPr>
        <p:txBody>
          <a:bodyPr wrap="none">
            <a:spAutoFit/>
          </a:bodyPr>
          <a:lstStyle/>
          <a:p>
            <a:pPr>
              <a:lnSpc>
                <a:spcPct val="150000"/>
              </a:lnSpc>
            </a:pPr>
            <a:r>
              <a:rPr lang="en-PL" b="1"/>
              <a:t>4.</a:t>
            </a:r>
            <a:r>
              <a:rPr lang="en-US" b="1"/>
              <a:t>IV</a:t>
            </a:r>
            <a:r>
              <a:rPr lang="en-PL" b="1"/>
              <a:t>.1 Overview</a:t>
            </a:r>
          </a:p>
        </p:txBody>
      </p:sp>
      <p:sp>
        <p:nvSpPr>
          <p:cNvPr id="4" name="TextBox 3">
            <a:extLst>
              <a:ext uri="{FF2B5EF4-FFF2-40B4-BE49-F238E27FC236}">
                <a16:creationId xmlns:a16="http://schemas.microsoft.com/office/drawing/2014/main" id="{C250E07D-8B7B-2E45-80E5-25A268035AE5}"/>
              </a:ext>
            </a:extLst>
          </p:cNvPr>
          <p:cNvSpPr txBox="1"/>
          <p:nvPr/>
        </p:nvSpPr>
        <p:spPr>
          <a:xfrm>
            <a:off x="1591826" y="1428020"/>
            <a:ext cx="9795312" cy="5493812"/>
          </a:xfrm>
          <a:prstGeom prst="rect">
            <a:avLst/>
          </a:prstGeom>
          <a:noFill/>
        </p:spPr>
        <p:txBody>
          <a:bodyPr wrap="square" rtlCol="0">
            <a:spAutoFit/>
          </a:bodyPr>
          <a:lstStyle/>
          <a:p>
            <a:pPr marL="285750" indent="-285750" algn="just">
              <a:lnSpc>
                <a:spcPct val="150000"/>
              </a:lnSpc>
              <a:buFontTx/>
              <a:buChar char="-"/>
            </a:pPr>
            <a:r>
              <a:rPr lang="en-US"/>
              <a:t>In 2008, the most important changes included: the extension of the </a:t>
            </a:r>
            <a:r>
              <a:rPr lang="en-US" err="1"/>
              <a:t>labour</a:t>
            </a:r>
            <a:r>
              <a:rPr lang="en-US"/>
              <a:t> market component, the introduction of forward-looking expectations to the model, the disaggregation of investments and accounting for the impact of world market prices on domestic prices</a:t>
            </a:r>
          </a:p>
          <a:p>
            <a:pPr marL="285750" indent="-285750" algn="just">
              <a:lnSpc>
                <a:spcPct val="150000"/>
              </a:lnSpc>
              <a:buFontTx/>
              <a:buChar char="-"/>
            </a:pPr>
            <a:r>
              <a:rPr lang="en-US"/>
              <a:t>In 2009, the most important modification implemented was the change in the specification of the foreign trade block.</a:t>
            </a:r>
          </a:p>
          <a:p>
            <a:pPr marL="285750" indent="-285750" algn="just">
              <a:lnSpc>
                <a:spcPct val="150000"/>
              </a:lnSpc>
              <a:buFontTx/>
              <a:buChar char="-"/>
            </a:pPr>
            <a:r>
              <a:rPr lang="en-US"/>
              <a:t>In 2010 and 2011, the scale of changes focused on modifications in the price equations (New corporate investment equation in 2010 and including the hysteresis in 2011).</a:t>
            </a:r>
          </a:p>
          <a:p>
            <a:pPr algn="just">
              <a:lnSpc>
                <a:spcPct val="150000"/>
              </a:lnSpc>
            </a:pPr>
            <a:r>
              <a:rPr lang="en-PL"/>
              <a:t>Data:</a:t>
            </a:r>
          </a:p>
          <a:p>
            <a:pPr marL="285750" indent="-285750" algn="just">
              <a:lnSpc>
                <a:spcPct val="150000"/>
              </a:lnSpc>
              <a:buFontTx/>
              <a:buChar char="-"/>
            </a:pPr>
            <a:r>
              <a:rPr lang="en-US"/>
              <a:t>Changes, as compared to the previous version of the model, result from the extension of the re-estimation sample (including the year 2010), as well as from the modifications introduced to certain blocks of the model.</a:t>
            </a:r>
            <a:endParaRPr lang="en-PL"/>
          </a:p>
          <a:p>
            <a:pPr marL="285750" indent="-285750" algn="just">
              <a:lnSpc>
                <a:spcPct val="150000"/>
              </a:lnSpc>
              <a:buFontTx/>
              <a:buChar char="-"/>
            </a:pPr>
            <a:endParaRPr lang="en-US"/>
          </a:p>
          <a:p>
            <a:pPr marL="285750" indent="-285750" algn="just">
              <a:lnSpc>
                <a:spcPct val="150000"/>
              </a:lnSpc>
              <a:buFontTx/>
              <a:buChar char="-"/>
            </a:pPr>
            <a:endParaRPr lang="en-US"/>
          </a:p>
        </p:txBody>
      </p:sp>
    </p:spTree>
    <p:extLst>
      <p:ext uri="{BB962C8B-B14F-4D97-AF65-F5344CB8AC3E}">
        <p14:creationId xmlns:p14="http://schemas.microsoft.com/office/powerpoint/2010/main" val="2298573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08A81C-46C8-974F-9CC0-0125ACDF3219}"/>
              </a:ext>
            </a:extLst>
          </p:cNvPr>
          <p:cNvSpPr/>
          <p:nvPr/>
        </p:nvSpPr>
        <p:spPr>
          <a:xfrm>
            <a:off x="1113450" y="287041"/>
            <a:ext cx="3493072" cy="369332"/>
          </a:xfrm>
          <a:prstGeom prst="rect">
            <a:avLst/>
          </a:prstGeom>
        </p:spPr>
        <p:txBody>
          <a:bodyPr wrap="none">
            <a:spAutoFit/>
          </a:bodyPr>
          <a:lstStyle/>
          <a:p>
            <a:r>
              <a:rPr lang="en-PL" b="1"/>
              <a:t>4.</a:t>
            </a:r>
            <a:r>
              <a:rPr lang="en-US" b="1"/>
              <a:t>IV</a:t>
            </a:r>
            <a:r>
              <a:rPr lang="en-PL" b="1"/>
              <a:t>. NECMOD MODEL _ 20</a:t>
            </a:r>
            <a:r>
              <a:rPr lang="en-US" b="1"/>
              <a:t>11</a:t>
            </a:r>
            <a:endParaRPr lang="en-PL" b="1"/>
          </a:p>
        </p:txBody>
      </p:sp>
      <p:sp>
        <p:nvSpPr>
          <p:cNvPr id="3" name="TextBox 2">
            <a:extLst>
              <a:ext uri="{FF2B5EF4-FFF2-40B4-BE49-F238E27FC236}">
                <a16:creationId xmlns:a16="http://schemas.microsoft.com/office/drawing/2014/main" id="{0334845B-4892-D54A-99E8-402FB43AE9E3}"/>
              </a:ext>
            </a:extLst>
          </p:cNvPr>
          <p:cNvSpPr txBox="1"/>
          <p:nvPr/>
        </p:nvSpPr>
        <p:spPr>
          <a:xfrm>
            <a:off x="1113450" y="656373"/>
            <a:ext cx="4459426" cy="507831"/>
          </a:xfrm>
          <a:prstGeom prst="rect">
            <a:avLst/>
          </a:prstGeom>
          <a:noFill/>
        </p:spPr>
        <p:txBody>
          <a:bodyPr wrap="none" rtlCol="0">
            <a:spAutoFit/>
          </a:bodyPr>
          <a:lstStyle/>
          <a:p>
            <a:pPr>
              <a:lnSpc>
                <a:spcPct val="150000"/>
              </a:lnSpc>
            </a:pPr>
            <a:r>
              <a:rPr lang="en-PL" b="1"/>
              <a:t>4.</a:t>
            </a:r>
            <a:r>
              <a:rPr lang="en-US" b="1"/>
              <a:t>IV</a:t>
            </a:r>
            <a:r>
              <a:rPr lang="en-PL" b="1"/>
              <a:t>.2. </a:t>
            </a:r>
            <a:r>
              <a:rPr lang="en-US" b="1"/>
              <a:t>Changes in the </a:t>
            </a:r>
            <a:r>
              <a:rPr lang="en-PL" b="1"/>
              <a:t>NECMOD </a:t>
            </a:r>
            <a:r>
              <a:rPr lang="en-US" b="1"/>
              <a:t>model </a:t>
            </a:r>
            <a:endParaRPr lang="en-PL" b="1"/>
          </a:p>
        </p:txBody>
      </p:sp>
      <p:sp>
        <p:nvSpPr>
          <p:cNvPr id="4" name="TextBox 3">
            <a:extLst>
              <a:ext uri="{FF2B5EF4-FFF2-40B4-BE49-F238E27FC236}">
                <a16:creationId xmlns:a16="http://schemas.microsoft.com/office/drawing/2014/main" id="{E12AD475-0E66-6F4E-83A6-8159B608056A}"/>
              </a:ext>
            </a:extLst>
          </p:cNvPr>
          <p:cNvSpPr txBox="1"/>
          <p:nvPr/>
        </p:nvSpPr>
        <p:spPr>
          <a:xfrm>
            <a:off x="411480" y="1164204"/>
            <a:ext cx="11338560" cy="5540043"/>
          </a:xfrm>
          <a:prstGeom prst="rect">
            <a:avLst/>
          </a:prstGeom>
          <a:noFill/>
        </p:spPr>
        <p:txBody>
          <a:bodyPr wrap="square" rtlCol="0">
            <a:spAutoFit/>
          </a:bodyPr>
          <a:lstStyle/>
          <a:p>
            <a:pPr marL="285750" indent="-285750" algn="just">
              <a:lnSpc>
                <a:spcPct val="150000"/>
              </a:lnSpc>
              <a:buFontTx/>
              <a:buChar char="-"/>
            </a:pPr>
            <a:r>
              <a:rPr lang="en-US" sz="1700" b="1"/>
              <a:t>Domestic energy prices</a:t>
            </a:r>
            <a:r>
              <a:rPr lang="en-US" sz="1700"/>
              <a:t>: domestic energy prices are dependent, apart from other variables, on global index of energy commodity prices, which is a weighted average of hard coal, crude oil and natural gas prices</a:t>
            </a:r>
            <a:r>
              <a:rPr lang="es-ES" sz="1700"/>
              <a:t>. </a:t>
            </a:r>
            <a:r>
              <a:rPr lang="en-US" sz="1700"/>
              <a:t>The equation was modified to diversify the speed of the impact, that changes of certain commodities prices have on domestic energy prices. </a:t>
            </a:r>
            <a:endParaRPr lang="es-ES" sz="1700"/>
          </a:p>
          <a:p>
            <a:pPr marL="285750" indent="-285750" algn="just">
              <a:lnSpc>
                <a:spcPct val="150000"/>
              </a:lnSpc>
              <a:buFontTx/>
              <a:buChar char="-"/>
            </a:pPr>
            <a:r>
              <a:rPr lang="en-US" sz="1700" b="1"/>
              <a:t>Re-estimation of the short-term exchange rate equation: </a:t>
            </a:r>
            <a:r>
              <a:rPr lang="en-US" sz="1700" err="1"/>
              <a:t>Sarno</a:t>
            </a:r>
            <a:r>
              <a:rPr lang="en-US" sz="1700"/>
              <a:t> and Valente (2009) claim that information derived from the fundamentals may provide an explanation for a large part of changes in the exchange rate, yet it is not possible to choose a model ex ante. The reason is the behavior of the exchange rate which, in the short-term, is close to the random walk process; moreover, factors influencing exchange rate developments change over time</a:t>
            </a:r>
            <a:endParaRPr lang="en-US" sz="1700" b="1"/>
          </a:p>
          <a:p>
            <a:pPr marL="285750" indent="-285750" algn="just">
              <a:lnSpc>
                <a:spcPct val="150000"/>
              </a:lnSpc>
              <a:buFontTx/>
              <a:buChar char="-"/>
            </a:pPr>
            <a:r>
              <a:rPr lang="en-US" sz="1700" b="1"/>
              <a:t>Impact of indirect taxes on prices: </a:t>
            </a:r>
            <a:r>
              <a:rPr lang="en-US" sz="1700"/>
              <a:t>In short-term equations of core inflation, energy prices and food prices, parameters were calibrated, given effective rates of indirect taxes, on the basis of an estimated pass-through of changes in VAT rates into consumer prices after January 1, 2011.</a:t>
            </a:r>
            <a:endParaRPr lang="en-US" sz="1700" b="1"/>
          </a:p>
          <a:p>
            <a:pPr marL="285750" indent="-285750" algn="just">
              <a:lnSpc>
                <a:spcPct val="150000"/>
              </a:lnSpc>
              <a:buFontTx/>
              <a:buChar char="-"/>
            </a:pPr>
            <a:r>
              <a:rPr lang="en-US" sz="1700" b="1"/>
              <a:t>Accounting for hysteresis effects: </a:t>
            </a:r>
            <a:r>
              <a:rPr lang="en-US" sz="1700"/>
              <a:t>An OECD study (2009) shows that a 1% rise in unemployment rates feeds through, in the longer term, into a 0.7% increase in the equilibrium unemployment rate. This phenomenon has not been so far fully incorporated into the NECMOD model</a:t>
            </a:r>
            <a:endParaRPr lang="en-US" sz="1700" b="1"/>
          </a:p>
          <a:p>
            <a:pPr algn="just">
              <a:lnSpc>
                <a:spcPct val="150000"/>
              </a:lnSpc>
            </a:pPr>
            <a:endParaRPr lang="en-PL" sz="1700"/>
          </a:p>
        </p:txBody>
      </p:sp>
    </p:spTree>
    <p:extLst>
      <p:ext uri="{BB962C8B-B14F-4D97-AF65-F5344CB8AC3E}">
        <p14:creationId xmlns:p14="http://schemas.microsoft.com/office/powerpoint/2010/main" val="1340695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08A81C-46C8-974F-9CC0-0125ACDF3219}"/>
              </a:ext>
            </a:extLst>
          </p:cNvPr>
          <p:cNvSpPr/>
          <p:nvPr/>
        </p:nvSpPr>
        <p:spPr>
          <a:xfrm>
            <a:off x="1113450" y="287041"/>
            <a:ext cx="3493072" cy="369332"/>
          </a:xfrm>
          <a:prstGeom prst="rect">
            <a:avLst/>
          </a:prstGeom>
        </p:spPr>
        <p:txBody>
          <a:bodyPr wrap="none">
            <a:spAutoFit/>
          </a:bodyPr>
          <a:lstStyle/>
          <a:p>
            <a:r>
              <a:rPr lang="en-PL" b="1"/>
              <a:t>4.</a:t>
            </a:r>
            <a:r>
              <a:rPr lang="en-US" b="1"/>
              <a:t>IV</a:t>
            </a:r>
            <a:r>
              <a:rPr lang="en-PL" b="1"/>
              <a:t>. NECMOD MODEL _ 20</a:t>
            </a:r>
            <a:r>
              <a:rPr lang="en-US" b="1"/>
              <a:t>11</a:t>
            </a:r>
            <a:endParaRPr lang="en-PL" b="1"/>
          </a:p>
        </p:txBody>
      </p:sp>
      <p:sp>
        <p:nvSpPr>
          <p:cNvPr id="3" name="TextBox 2">
            <a:extLst>
              <a:ext uri="{FF2B5EF4-FFF2-40B4-BE49-F238E27FC236}">
                <a16:creationId xmlns:a16="http://schemas.microsoft.com/office/drawing/2014/main" id="{0334845B-4892-D54A-99E8-402FB43AE9E3}"/>
              </a:ext>
            </a:extLst>
          </p:cNvPr>
          <p:cNvSpPr txBox="1"/>
          <p:nvPr/>
        </p:nvSpPr>
        <p:spPr>
          <a:xfrm>
            <a:off x="1113450" y="656373"/>
            <a:ext cx="4459426" cy="507831"/>
          </a:xfrm>
          <a:prstGeom prst="rect">
            <a:avLst/>
          </a:prstGeom>
          <a:noFill/>
        </p:spPr>
        <p:txBody>
          <a:bodyPr wrap="none" rtlCol="0">
            <a:spAutoFit/>
          </a:bodyPr>
          <a:lstStyle/>
          <a:p>
            <a:pPr>
              <a:lnSpc>
                <a:spcPct val="150000"/>
              </a:lnSpc>
            </a:pPr>
            <a:r>
              <a:rPr lang="en-PL" b="1"/>
              <a:t>4.</a:t>
            </a:r>
            <a:r>
              <a:rPr lang="en-US" b="1"/>
              <a:t>IV</a:t>
            </a:r>
            <a:r>
              <a:rPr lang="en-PL" b="1"/>
              <a:t>.2. </a:t>
            </a:r>
            <a:r>
              <a:rPr lang="en-US" b="1"/>
              <a:t>Changes in the </a:t>
            </a:r>
            <a:r>
              <a:rPr lang="en-PL" b="1"/>
              <a:t>NECMOD </a:t>
            </a:r>
            <a:r>
              <a:rPr lang="en-US" b="1"/>
              <a:t>model </a:t>
            </a:r>
            <a:endParaRPr lang="en-PL" b="1"/>
          </a:p>
        </p:txBody>
      </p:sp>
      <p:sp>
        <p:nvSpPr>
          <p:cNvPr id="4" name="TextBox 3">
            <a:extLst>
              <a:ext uri="{FF2B5EF4-FFF2-40B4-BE49-F238E27FC236}">
                <a16:creationId xmlns:a16="http://schemas.microsoft.com/office/drawing/2014/main" id="{E12AD475-0E66-6F4E-83A6-8159B608056A}"/>
              </a:ext>
            </a:extLst>
          </p:cNvPr>
          <p:cNvSpPr txBox="1"/>
          <p:nvPr/>
        </p:nvSpPr>
        <p:spPr>
          <a:xfrm>
            <a:off x="411480" y="1164204"/>
            <a:ext cx="11338560" cy="5078313"/>
          </a:xfrm>
          <a:prstGeom prst="rect">
            <a:avLst/>
          </a:prstGeom>
          <a:noFill/>
        </p:spPr>
        <p:txBody>
          <a:bodyPr wrap="square" rtlCol="0">
            <a:spAutoFit/>
          </a:bodyPr>
          <a:lstStyle/>
          <a:p>
            <a:pPr marL="285750" indent="-285750" algn="just">
              <a:lnSpc>
                <a:spcPct val="150000"/>
              </a:lnSpc>
              <a:buFontTx/>
              <a:buChar char="-"/>
            </a:pPr>
            <a:r>
              <a:rPr lang="en-US" b="1"/>
              <a:t>Change in the external sector weights:  </a:t>
            </a:r>
            <a:r>
              <a:rPr lang="en-US"/>
              <a:t>The pace of recovery of the German economy (Poland’s main trading partner) largely exceeds the one observed in France or Spain. During the model re-estimation, the euro area was divided into Germany and other euro area countries. Thus, Germany’s weight in the external sector of the model increased.</a:t>
            </a:r>
          </a:p>
          <a:p>
            <a:pPr marL="285750" indent="-285750" algn="just">
              <a:lnSpc>
                <a:spcPct val="150000"/>
              </a:lnSpc>
              <a:buFontTx/>
              <a:buChar char="-"/>
            </a:pPr>
            <a:r>
              <a:rPr lang="en-US" b="1"/>
              <a:t>Change in the breakdown of the economically active population: </a:t>
            </a:r>
            <a:r>
              <a:rPr lang="en-US"/>
              <a:t>. In the present version of the NECMOD model, the participation rate is modeled in four age groups. In the new version of the model, as compared to the previous version, population aged 45 years and older was divided into two age groups: 45-59/64 years and 60/65 years and more</a:t>
            </a:r>
          </a:p>
          <a:p>
            <a:pPr marL="285750" indent="-285750" algn="just">
              <a:lnSpc>
                <a:spcPct val="150000"/>
              </a:lnSpc>
              <a:buFontTx/>
              <a:buChar char="-"/>
            </a:pPr>
            <a:r>
              <a:rPr lang="en-US" b="1"/>
              <a:t>Revision of the TFP estimate:  </a:t>
            </a:r>
            <a:r>
              <a:rPr lang="en-US"/>
              <a:t>During the model re-estimation, TFP level was re-estimated using the guidelines of the European Commission under which HP filter used to smooth TFP series is extended by information contained in additional variables (i.e. production capacity utilization) (European Commission, 2008, 2009)</a:t>
            </a:r>
            <a:endParaRPr lang="en-US" b="1"/>
          </a:p>
          <a:p>
            <a:pPr algn="just">
              <a:lnSpc>
                <a:spcPct val="150000"/>
              </a:lnSpc>
            </a:pPr>
            <a:endParaRPr lang="en-PL"/>
          </a:p>
        </p:txBody>
      </p:sp>
    </p:spTree>
    <p:extLst>
      <p:ext uri="{BB962C8B-B14F-4D97-AF65-F5344CB8AC3E}">
        <p14:creationId xmlns:p14="http://schemas.microsoft.com/office/powerpoint/2010/main" val="2413635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4B7D44-238E-3A4D-B878-40147809A643}"/>
              </a:ext>
            </a:extLst>
          </p:cNvPr>
          <p:cNvSpPr/>
          <p:nvPr/>
        </p:nvSpPr>
        <p:spPr>
          <a:xfrm>
            <a:off x="275598" y="72602"/>
            <a:ext cx="6907725" cy="477054"/>
          </a:xfrm>
          <a:prstGeom prst="rect">
            <a:avLst/>
          </a:prstGeom>
        </p:spPr>
        <p:txBody>
          <a:bodyPr wrap="none">
            <a:spAutoFit/>
          </a:bodyPr>
          <a:lstStyle/>
          <a:p>
            <a:r>
              <a:rPr lang="en-PL" sz="2500" b="1"/>
              <a:t>3.2. THE STRUCTURE OF </a:t>
            </a:r>
            <a:r>
              <a:rPr lang="vi-VN" sz="2500" b="1"/>
              <a:t>NECMOD MODEL</a:t>
            </a:r>
            <a:endParaRPr lang="en-PL" sz="2500" b="1"/>
          </a:p>
        </p:txBody>
      </p:sp>
      <p:pic>
        <p:nvPicPr>
          <p:cNvPr id="3" name="Picture 2">
            <a:extLst>
              <a:ext uri="{FF2B5EF4-FFF2-40B4-BE49-F238E27FC236}">
                <a16:creationId xmlns:a16="http://schemas.microsoft.com/office/drawing/2014/main" id="{2D23701B-D664-E047-B92B-C93EDC4F8820}"/>
              </a:ext>
            </a:extLst>
          </p:cNvPr>
          <p:cNvPicPr>
            <a:picLocks noChangeAspect="1"/>
          </p:cNvPicPr>
          <p:nvPr/>
        </p:nvPicPr>
        <p:blipFill>
          <a:blip r:embed="rId2"/>
          <a:stretch>
            <a:fillRect/>
          </a:stretch>
        </p:blipFill>
        <p:spPr>
          <a:xfrm>
            <a:off x="1710202" y="795561"/>
            <a:ext cx="8229443" cy="5751310"/>
          </a:xfrm>
          <a:prstGeom prst="rect">
            <a:avLst/>
          </a:prstGeom>
        </p:spPr>
      </p:pic>
      <p:sp>
        <p:nvSpPr>
          <p:cNvPr id="4" name="TextBox 3">
            <a:extLst>
              <a:ext uri="{FF2B5EF4-FFF2-40B4-BE49-F238E27FC236}">
                <a16:creationId xmlns:a16="http://schemas.microsoft.com/office/drawing/2014/main" id="{F0064E52-02FA-DC48-BA29-1659416E8EF8}"/>
              </a:ext>
            </a:extLst>
          </p:cNvPr>
          <p:cNvSpPr txBox="1"/>
          <p:nvPr/>
        </p:nvSpPr>
        <p:spPr>
          <a:xfrm>
            <a:off x="10319656" y="4655127"/>
            <a:ext cx="1745674" cy="1200329"/>
          </a:xfrm>
          <a:prstGeom prst="rect">
            <a:avLst/>
          </a:prstGeom>
          <a:noFill/>
        </p:spPr>
        <p:txBody>
          <a:bodyPr wrap="square" rtlCol="0">
            <a:spAutoFit/>
          </a:bodyPr>
          <a:lstStyle/>
          <a:p>
            <a:r>
              <a:rPr lang="en-PL" i="1"/>
              <a:t>NECMOD model has 276 equations and 369 variables</a:t>
            </a:r>
          </a:p>
        </p:txBody>
      </p:sp>
    </p:spTree>
    <p:extLst>
      <p:ext uri="{BB962C8B-B14F-4D97-AF65-F5344CB8AC3E}">
        <p14:creationId xmlns:p14="http://schemas.microsoft.com/office/powerpoint/2010/main" val="2056863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F6CD68-FFB8-7D4F-B24C-4D6FA60CE641}"/>
              </a:ext>
            </a:extLst>
          </p:cNvPr>
          <p:cNvSpPr/>
          <p:nvPr/>
        </p:nvSpPr>
        <p:spPr>
          <a:xfrm>
            <a:off x="125770" y="80720"/>
            <a:ext cx="3493072" cy="369332"/>
          </a:xfrm>
          <a:prstGeom prst="rect">
            <a:avLst/>
          </a:prstGeom>
        </p:spPr>
        <p:txBody>
          <a:bodyPr wrap="none">
            <a:spAutoFit/>
          </a:bodyPr>
          <a:lstStyle/>
          <a:p>
            <a:r>
              <a:rPr lang="en-PL" b="1"/>
              <a:t>4.</a:t>
            </a:r>
            <a:r>
              <a:rPr lang="en-US" b="1"/>
              <a:t>IV</a:t>
            </a:r>
            <a:r>
              <a:rPr lang="en-PL" b="1"/>
              <a:t>. NECMOD MODEL _ 20</a:t>
            </a:r>
            <a:r>
              <a:rPr lang="en-US" b="1"/>
              <a:t>11</a:t>
            </a:r>
            <a:endParaRPr lang="en-PL" b="1"/>
          </a:p>
        </p:txBody>
      </p:sp>
      <p:sp>
        <p:nvSpPr>
          <p:cNvPr id="3" name="Rectangle 2">
            <a:extLst>
              <a:ext uri="{FF2B5EF4-FFF2-40B4-BE49-F238E27FC236}">
                <a16:creationId xmlns:a16="http://schemas.microsoft.com/office/drawing/2014/main" id="{1C34B9B6-9CE7-3C41-94DF-67321C66E5C0}"/>
              </a:ext>
            </a:extLst>
          </p:cNvPr>
          <p:cNvSpPr/>
          <p:nvPr/>
        </p:nvSpPr>
        <p:spPr>
          <a:xfrm>
            <a:off x="125770" y="450052"/>
            <a:ext cx="3911007" cy="507831"/>
          </a:xfrm>
          <a:prstGeom prst="rect">
            <a:avLst/>
          </a:prstGeom>
        </p:spPr>
        <p:txBody>
          <a:bodyPr wrap="none">
            <a:spAutoFit/>
          </a:bodyPr>
          <a:lstStyle/>
          <a:p>
            <a:pPr>
              <a:lnSpc>
                <a:spcPct val="150000"/>
              </a:lnSpc>
            </a:pPr>
            <a:r>
              <a:rPr lang="en-PL"/>
              <a:t>4.</a:t>
            </a:r>
            <a:r>
              <a:rPr lang="en-US"/>
              <a:t>IV</a:t>
            </a:r>
            <a:r>
              <a:rPr lang="en-PL"/>
              <a:t>.3.  Main blocks of NECMOD model</a:t>
            </a:r>
          </a:p>
        </p:txBody>
      </p:sp>
      <p:sp>
        <p:nvSpPr>
          <p:cNvPr id="6" name="Rounded Rectangle 5">
            <a:extLst>
              <a:ext uri="{FF2B5EF4-FFF2-40B4-BE49-F238E27FC236}">
                <a16:creationId xmlns:a16="http://schemas.microsoft.com/office/drawing/2014/main" id="{5322C9DB-38F5-AD44-A586-8A7AEA3C63A7}"/>
              </a:ext>
            </a:extLst>
          </p:cNvPr>
          <p:cNvSpPr/>
          <p:nvPr/>
        </p:nvSpPr>
        <p:spPr>
          <a:xfrm>
            <a:off x="128450" y="2653724"/>
            <a:ext cx="1518745" cy="6805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1.Production</a:t>
            </a:r>
          </a:p>
        </p:txBody>
      </p:sp>
      <p:sp>
        <p:nvSpPr>
          <p:cNvPr id="7" name="Rounded Rectangle 6">
            <a:extLst>
              <a:ext uri="{FF2B5EF4-FFF2-40B4-BE49-F238E27FC236}">
                <a16:creationId xmlns:a16="http://schemas.microsoft.com/office/drawing/2014/main" id="{F2CB597E-1A19-594E-A038-878D07F4E295}"/>
              </a:ext>
            </a:extLst>
          </p:cNvPr>
          <p:cNvSpPr/>
          <p:nvPr/>
        </p:nvSpPr>
        <p:spPr>
          <a:xfrm>
            <a:off x="1802790" y="2644788"/>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2. Demand</a:t>
            </a:r>
          </a:p>
        </p:txBody>
      </p:sp>
      <p:sp>
        <p:nvSpPr>
          <p:cNvPr id="8" name="Rounded Rectangle 7">
            <a:extLst>
              <a:ext uri="{FF2B5EF4-FFF2-40B4-BE49-F238E27FC236}">
                <a16:creationId xmlns:a16="http://schemas.microsoft.com/office/drawing/2014/main" id="{CB7D4E78-C831-4144-ADEB-9E55B307F4A5}"/>
              </a:ext>
            </a:extLst>
          </p:cNvPr>
          <p:cNvSpPr/>
          <p:nvPr/>
        </p:nvSpPr>
        <p:spPr>
          <a:xfrm>
            <a:off x="3569271" y="2649256"/>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3. Labour</a:t>
            </a:r>
          </a:p>
        </p:txBody>
      </p:sp>
      <p:sp>
        <p:nvSpPr>
          <p:cNvPr id="9" name="Rounded Rectangle 8">
            <a:extLst>
              <a:ext uri="{FF2B5EF4-FFF2-40B4-BE49-F238E27FC236}">
                <a16:creationId xmlns:a16="http://schemas.microsoft.com/office/drawing/2014/main" id="{13BE2628-8AFE-2E49-BD12-6231E17A6A05}"/>
              </a:ext>
            </a:extLst>
          </p:cNvPr>
          <p:cNvSpPr/>
          <p:nvPr/>
        </p:nvSpPr>
        <p:spPr>
          <a:xfrm>
            <a:off x="10330820" y="2666619"/>
            <a:ext cx="1765739" cy="6936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7. Interest rate</a:t>
            </a:r>
          </a:p>
        </p:txBody>
      </p:sp>
      <p:sp>
        <p:nvSpPr>
          <p:cNvPr id="10" name="Rounded Rectangle 9">
            <a:extLst>
              <a:ext uri="{FF2B5EF4-FFF2-40B4-BE49-F238E27FC236}">
                <a16:creationId xmlns:a16="http://schemas.microsoft.com/office/drawing/2014/main" id="{C8FCF0D3-0C42-1C4E-909F-32971AB1E8FD}"/>
              </a:ext>
            </a:extLst>
          </p:cNvPr>
          <p:cNvSpPr/>
          <p:nvPr/>
        </p:nvSpPr>
        <p:spPr>
          <a:xfrm>
            <a:off x="8780902" y="2663396"/>
            <a:ext cx="1442546"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6. External</a:t>
            </a:r>
          </a:p>
        </p:txBody>
      </p:sp>
      <p:sp>
        <p:nvSpPr>
          <p:cNvPr id="11" name="Rounded Rectangle 10">
            <a:extLst>
              <a:ext uri="{FF2B5EF4-FFF2-40B4-BE49-F238E27FC236}">
                <a16:creationId xmlns:a16="http://schemas.microsoft.com/office/drawing/2014/main" id="{DE867546-6E7A-2F42-B85A-15FAE99F20E1}"/>
              </a:ext>
            </a:extLst>
          </p:cNvPr>
          <p:cNvSpPr/>
          <p:nvPr/>
        </p:nvSpPr>
        <p:spPr>
          <a:xfrm>
            <a:off x="7162668" y="2673327"/>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b="1"/>
              <a:t>5. </a:t>
            </a:r>
            <a:r>
              <a:rPr lang="en-PL" b="1">
                <a:solidFill>
                  <a:srgbClr val="FF0000"/>
                </a:solidFill>
              </a:rPr>
              <a:t>Prices</a:t>
            </a:r>
          </a:p>
        </p:txBody>
      </p:sp>
      <p:sp>
        <p:nvSpPr>
          <p:cNvPr id="12" name="Rounded Rectangle 11">
            <a:extLst>
              <a:ext uri="{FF2B5EF4-FFF2-40B4-BE49-F238E27FC236}">
                <a16:creationId xmlns:a16="http://schemas.microsoft.com/office/drawing/2014/main" id="{927E0FD6-8FAC-3446-B997-AEEE32D8FFEF}"/>
              </a:ext>
            </a:extLst>
          </p:cNvPr>
          <p:cNvSpPr/>
          <p:nvPr/>
        </p:nvSpPr>
        <p:spPr>
          <a:xfrm>
            <a:off x="5175798" y="2655932"/>
            <a:ext cx="1883980" cy="8421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4. Household expenditure</a:t>
            </a:r>
          </a:p>
        </p:txBody>
      </p:sp>
      <p:sp>
        <p:nvSpPr>
          <p:cNvPr id="13" name="Rectangle 12">
            <a:extLst>
              <a:ext uri="{FF2B5EF4-FFF2-40B4-BE49-F238E27FC236}">
                <a16:creationId xmlns:a16="http://schemas.microsoft.com/office/drawing/2014/main" id="{0CF517C8-C706-AF45-9A14-70DFA1E6BB63}"/>
              </a:ext>
            </a:extLst>
          </p:cNvPr>
          <p:cNvSpPr/>
          <p:nvPr/>
        </p:nvSpPr>
        <p:spPr>
          <a:xfrm>
            <a:off x="4758077" y="914968"/>
            <a:ext cx="3005959" cy="8421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L" sz="2000" b="1"/>
              <a:t>NECMOD_20</a:t>
            </a:r>
            <a:r>
              <a:rPr lang="en-US" sz="2000" b="1"/>
              <a:t>11</a:t>
            </a:r>
            <a:endParaRPr lang="en-PL" sz="2000" b="1"/>
          </a:p>
        </p:txBody>
      </p:sp>
      <p:sp>
        <p:nvSpPr>
          <p:cNvPr id="14" name="Rounded Rectangle 13">
            <a:extLst>
              <a:ext uri="{FF2B5EF4-FFF2-40B4-BE49-F238E27FC236}">
                <a16:creationId xmlns:a16="http://schemas.microsoft.com/office/drawing/2014/main" id="{74E84A82-E0EF-574C-BA0A-0CE22ABA89FF}"/>
              </a:ext>
            </a:extLst>
          </p:cNvPr>
          <p:cNvSpPr/>
          <p:nvPr/>
        </p:nvSpPr>
        <p:spPr>
          <a:xfrm>
            <a:off x="73270" y="3612908"/>
            <a:ext cx="1629103"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1.1. GDP</a:t>
            </a:r>
          </a:p>
          <a:p>
            <a:r>
              <a:rPr lang="en-PL" sz="1200"/>
              <a:t>1.2. Corporate capital</a:t>
            </a:r>
          </a:p>
        </p:txBody>
      </p:sp>
      <p:sp>
        <p:nvSpPr>
          <p:cNvPr id="15" name="Rounded Rectangle 14">
            <a:extLst>
              <a:ext uri="{FF2B5EF4-FFF2-40B4-BE49-F238E27FC236}">
                <a16:creationId xmlns:a16="http://schemas.microsoft.com/office/drawing/2014/main" id="{6A1B594C-8E59-2148-A84F-64AF3ED92474}"/>
              </a:ext>
            </a:extLst>
          </p:cNvPr>
          <p:cNvSpPr/>
          <p:nvPr/>
        </p:nvSpPr>
        <p:spPr>
          <a:xfrm>
            <a:off x="1677407" y="4252837"/>
            <a:ext cx="1744717"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2.1. Private investment</a:t>
            </a:r>
          </a:p>
          <a:p>
            <a:r>
              <a:rPr lang="en-PL" sz="1200"/>
              <a:t>2.2. Demand on labour</a:t>
            </a:r>
          </a:p>
        </p:txBody>
      </p:sp>
      <p:sp>
        <p:nvSpPr>
          <p:cNvPr id="16" name="Rounded Rectangle 15">
            <a:extLst>
              <a:ext uri="{FF2B5EF4-FFF2-40B4-BE49-F238E27FC236}">
                <a16:creationId xmlns:a16="http://schemas.microsoft.com/office/drawing/2014/main" id="{43C54810-4982-9744-8714-E939050C93F9}"/>
              </a:ext>
            </a:extLst>
          </p:cNvPr>
          <p:cNvSpPr/>
          <p:nvPr/>
        </p:nvSpPr>
        <p:spPr>
          <a:xfrm>
            <a:off x="3400723" y="4937168"/>
            <a:ext cx="1883981"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3.1. Economic activity</a:t>
            </a:r>
          </a:p>
          <a:p>
            <a:r>
              <a:rPr lang="en-PL" sz="1200"/>
              <a:t>3.2. Supply of loan</a:t>
            </a:r>
          </a:p>
          <a:p>
            <a:r>
              <a:rPr lang="en-PL" sz="1200"/>
              <a:t>3.3. Wage</a:t>
            </a:r>
          </a:p>
          <a:p>
            <a:r>
              <a:rPr lang="en-PL" sz="1200"/>
              <a:t>3.4. Unemployment rate</a:t>
            </a:r>
          </a:p>
        </p:txBody>
      </p:sp>
      <p:sp>
        <p:nvSpPr>
          <p:cNvPr id="18" name="Rounded Rectangle 17">
            <a:extLst>
              <a:ext uri="{FF2B5EF4-FFF2-40B4-BE49-F238E27FC236}">
                <a16:creationId xmlns:a16="http://schemas.microsoft.com/office/drawing/2014/main" id="{6A83F1E9-A928-2841-8533-EF2669A43987}"/>
              </a:ext>
            </a:extLst>
          </p:cNvPr>
          <p:cNvSpPr/>
          <p:nvPr/>
        </p:nvSpPr>
        <p:spPr>
          <a:xfrm>
            <a:off x="5175798" y="5688890"/>
            <a:ext cx="2059728"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4.1. Individual consumption</a:t>
            </a:r>
          </a:p>
          <a:p>
            <a:r>
              <a:rPr lang="en-PL" sz="1200"/>
              <a:t>4.2. Residential investment</a:t>
            </a:r>
          </a:p>
          <a:p>
            <a:r>
              <a:rPr lang="en-PL" sz="1200"/>
              <a:t>4.3. Assets deflator</a:t>
            </a:r>
          </a:p>
        </p:txBody>
      </p:sp>
      <p:sp>
        <p:nvSpPr>
          <p:cNvPr id="19" name="Rounded Rectangle 18">
            <a:extLst>
              <a:ext uri="{FF2B5EF4-FFF2-40B4-BE49-F238E27FC236}">
                <a16:creationId xmlns:a16="http://schemas.microsoft.com/office/drawing/2014/main" id="{BFE35A82-A289-0540-AC83-52D76E660BFA}"/>
              </a:ext>
            </a:extLst>
          </p:cNvPr>
          <p:cNvSpPr/>
          <p:nvPr/>
        </p:nvSpPr>
        <p:spPr>
          <a:xfrm>
            <a:off x="7469569" y="4966148"/>
            <a:ext cx="1242847"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b="1">
                <a:solidFill>
                  <a:srgbClr val="FF0000"/>
                </a:solidFill>
              </a:rPr>
              <a:t>5.1. Prices</a:t>
            </a:r>
          </a:p>
          <a:p>
            <a:r>
              <a:rPr lang="en-PL" sz="1200"/>
              <a:t>5.2. Deflation</a:t>
            </a:r>
          </a:p>
        </p:txBody>
      </p:sp>
      <p:sp>
        <p:nvSpPr>
          <p:cNvPr id="20" name="Rounded Rectangle 19">
            <a:extLst>
              <a:ext uri="{FF2B5EF4-FFF2-40B4-BE49-F238E27FC236}">
                <a16:creationId xmlns:a16="http://schemas.microsoft.com/office/drawing/2014/main" id="{16DCD1D4-157A-2C4A-897C-7B05ED182430}"/>
              </a:ext>
            </a:extLst>
          </p:cNvPr>
          <p:cNvSpPr/>
          <p:nvPr/>
        </p:nvSpPr>
        <p:spPr>
          <a:xfrm>
            <a:off x="8712416" y="4252837"/>
            <a:ext cx="1989082"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6.1. Exports</a:t>
            </a:r>
          </a:p>
          <a:p>
            <a:r>
              <a:rPr lang="en-PL" sz="1200"/>
              <a:t>6.2. Imports</a:t>
            </a:r>
          </a:p>
          <a:p>
            <a:r>
              <a:rPr lang="en-PL" sz="1200"/>
              <a:t>6.3. Nominal exchange rate</a:t>
            </a:r>
          </a:p>
        </p:txBody>
      </p:sp>
      <p:sp>
        <p:nvSpPr>
          <p:cNvPr id="21" name="Rounded Rectangle 20">
            <a:extLst>
              <a:ext uri="{FF2B5EF4-FFF2-40B4-BE49-F238E27FC236}">
                <a16:creationId xmlns:a16="http://schemas.microsoft.com/office/drawing/2014/main" id="{2593E20A-80A7-9E46-9B62-45BB5177A625}"/>
              </a:ext>
            </a:extLst>
          </p:cNvPr>
          <p:cNvSpPr/>
          <p:nvPr/>
        </p:nvSpPr>
        <p:spPr>
          <a:xfrm>
            <a:off x="10631668" y="3523789"/>
            <a:ext cx="1345021"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200"/>
              <a:t>7.1. Long - term</a:t>
            </a:r>
          </a:p>
          <a:p>
            <a:r>
              <a:rPr lang="en-PL" sz="1200"/>
              <a:t>7.2. Short - term</a:t>
            </a:r>
          </a:p>
        </p:txBody>
      </p:sp>
      <p:cxnSp>
        <p:nvCxnSpPr>
          <p:cNvPr id="23" name="Straight Connector 22">
            <a:extLst>
              <a:ext uri="{FF2B5EF4-FFF2-40B4-BE49-F238E27FC236}">
                <a16:creationId xmlns:a16="http://schemas.microsoft.com/office/drawing/2014/main" id="{FEC654E9-BC4D-4F40-B594-829C79ACD2A3}"/>
              </a:ext>
            </a:extLst>
          </p:cNvPr>
          <p:cNvCxnSpPr>
            <a:stCxn id="13" idx="2"/>
            <a:endCxn id="6" idx="0"/>
          </p:cNvCxnSpPr>
          <p:nvPr/>
        </p:nvCxnSpPr>
        <p:spPr>
          <a:xfrm flipH="1">
            <a:off x="887823" y="1757109"/>
            <a:ext cx="5373234" cy="896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8A169E-0500-F246-A32F-007E3270DE9E}"/>
              </a:ext>
            </a:extLst>
          </p:cNvPr>
          <p:cNvCxnSpPr>
            <a:cxnSpLocks/>
            <a:stCxn id="13" idx="2"/>
            <a:endCxn id="7" idx="0"/>
          </p:cNvCxnSpPr>
          <p:nvPr/>
        </p:nvCxnSpPr>
        <p:spPr>
          <a:xfrm flipH="1">
            <a:off x="2562163" y="1757109"/>
            <a:ext cx="3698894" cy="887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2BA9AC-AD6C-9844-A50C-A8F41F349754}"/>
              </a:ext>
            </a:extLst>
          </p:cNvPr>
          <p:cNvCxnSpPr>
            <a:cxnSpLocks/>
            <a:stCxn id="13" idx="2"/>
            <a:endCxn id="8" idx="0"/>
          </p:cNvCxnSpPr>
          <p:nvPr/>
        </p:nvCxnSpPr>
        <p:spPr>
          <a:xfrm flipH="1">
            <a:off x="4328644" y="1757109"/>
            <a:ext cx="1932413" cy="892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C98B0A-0A2D-3E4D-80EC-76917C8712B0}"/>
              </a:ext>
            </a:extLst>
          </p:cNvPr>
          <p:cNvCxnSpPr>
            <a:cxnSpLocks/>
            <a:stCxn id="13" idx="2"/>
            <a:endCxn id="12" idx="0"/>
          </p:cNvCxnSpPr>
          <p:nvPr/>
        </p:nvCxnSpPr>
        <p:spPr>
          <a:xfrm flipH="1">
            <a:off x="6117788" y="1757109"/>
            <a:ext cx="143269" cy="89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DEDFA20-61DB-3B45-9198-2C4C2DF8C214}"/>
              </a:ext>
            </a:extLst>
          </p:cNvPr>
          <p:cNvCxnSpPr>
            <a:cxnSpLocks/>
            <a:stCxn id="13" idx="2"/>
            <a:endCxn id="11" idx="0"/>
          </p:cNvCxnSpPr>
          <p:nvPr/>
        </p:nvCxnSpPr>
        <p:spPr>
          <a:xfrm>
            <a:off x="6261057" y="1757109"/>
            <a:ext cx="1660984" cy="916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C065A-E8E6-1941-AA66-61971D255A1A}"/>
              </a:ext>
            </a:extLst>
          </p:cNvPr>
          <p:cNvCxnSpPr>
            <a:cxnSpLocks/>
            <a:stCxn id="13" idx="2"/>
            <a:endCxn id="10" idx="0"/>
          </p:cNvCxnSpPr>
          <p:nvPr/>
        </p:nvCxnSpPr>
        <p:spPr>
          <a:xfrm>
            <a:off x="6261057" y="1757109"/>
            <a:ext cx="3241118" cy="906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2D913E-81D7-BF4D-B461-D276CE7C030F}"/>
              </a:ext>
            </a:extLst>
          </p:cNvPr>
          <p:cNvCxnSpPr>
            <a:cxnSpLocks/>
            <a:stCxn id="13" idx="2"/>
            <a:endCxn id="9" idx="0"/>
          </p:cNvCxnSpPr>
          <p:nvPr/>
        </p:nvCxnSpPr>
        <p:spPr>
          <a:xfrm>
            <a:off x="6261057" y="1757109"/>
            <a:ext cx="4952633" cy="909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930C4D5-716D-D540-9E7A-6F0C86F092BC}"/>
              </a:ext>
            </a:extLst>
          </p:cNvPr>
          <p:cNvCxnSpPr>
            <a:cxnSpLocks/>
            <a:endCxn id="14" idx="0"/>
          </p:cNvCxnSpPr>
          <p:nvPr/>
        </p:nvCxnSpPr>
        <p:spPr>
          <a:xfrm>
            <a:off x="887821" y="3321868"/>
            <a:ext cx="1" cy="291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029CC7-55AB-094E-9DE5-9B5ED60E5985}"/>
              </a:ext>
            </a:extLst>
          </p:cNvPr>
          <p:cNvCxnSpPr>
            <a:cxnSpLocks/>
            <a:stCxn id="7" idx="2"/>
            <a:endCxn id="15" idx="0"/>
          </p:cNvCxnSpPr>
          <p:nvPr/>
        </p:nvCxnSpPr>
        <p:spPr>
          <a:xfrm flipH="1">
            <a:off x="2549766" y="3331778"/>
            <a:ext cx="12397" cy="921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910787-0D2B-1940-88EA-8E7E3F17B785}"/>
              </a:ext>
            </a:extLst>
          </p:cNvPr>
          <p:cNvCxnSpPr>
            <a:cxnSpLocks/>
            <a:stCxn id="8" idx="2"/>
            <a:endCxn id="16" idx="0"/>
          </p:cNvCxnSpPr>
          <p:nvPr/>
        </p:nvCxnSpPr>
        <p:spPr>
          <a:xfrm>
            <a:off x="4328644" y="3336246"/>
            <a:ext cx="14070" cy="1600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9E266-AC25-9843-B248-9015BE3185C1}"/>
              </a:ext>
            </a:extLst>
          </p:cNvPr>
          <p:cNvCxnSpPr>
            <a:cxnSpLocks/>
            <a:stCxn id="12" idx="2"/>
            <a:endCxn id="18" idx="0"/>
          </p:cNvCxnSpPr>
          <p:nvPr/>
        </p:nvCxnSpPr>
        <p:spPr>
          <a:xfrm>
            <a:off x="6117788" y="3498073"/>
            <a:ext cx="87874" cy="2190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1042AF-F63E-7248-A895-AAE2ECF007C0}"/>
              </a:ext>
            </a:extLst>
          </p:cNvPr>
          <p:cNvCxnSpPr>
            <a:cxnSpLocks/>
            <a:stCxn id="11" idx="2"/>
            <a:endCxn id="19" idx="0"/>
          </p:cNvCxnSpPr>
          <p:nvPr/>
        </p:nvCxnSpPr>
        <p:spPr>
          <a:xfrm>
            <a:off x="7922041" y="3360317"/>
            <a:ext cx="168952" cy="1605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E732E1-5DB9-3244-9C4E-6E3A6381BF99}"/>
              </a:ext>
            </a:extLst>
          </p:cNvPr>
          <p:cNvCxnSpPr>
            <a:cxnSpLocks/>
            <a:stCxn id="10" idx="2"/>
          </p:cNvCxnSpPr>
          <p:nvPr/>
        </p:nvCxnSpPr>
        <p:spPr>
          <a:xfrm>
            <a:off x="9502175" y="3350386"/>
            <a:ext cx="206929" cy="868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7B1A8B1-FA03-774A-A911-029CB66E1EB1}"/>
              </a:ext>
            </a:extLst>
          </p:cNvPr>
          <p:cNvCxnSpPr>
            <a:cxnSpLocks/>
          </p:cNvCxnSpPr>
          <p:nvPr/>
        </p:nvCxnSpPr>
        <p:spPr>
          <a:xfrm flipH="1">
            <a:off x="11251139" y="3360317"/>
            <a:ext cx="12658" cy="167552"/>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345680" y="5728164"/>
            <a:ext cx="4846320" cy="892552"/>
          </a:xfrm>
          <a:prstGeom prst="rect">
            <a:avLst/>
          </a:prstGeom>
        </p:spPr>
        <p:txBody>
          <a:bodyPr wrap="square">
            <a:spAutoFit/>
          </a:bodyPr>
          <a:lstStyle/>
          <a:p>
            <a:r>
              <a:rPr lang="en-US" sz="1600"/>
              <a:t>Main blocks of NECMOD model have not changed with previous versions (2010). </a:t>
            </a:r>
            <a:r>
              <a:rPr lang="en-US" sz="1600" b="1"/>
              <a:t>( Just</a:t>
            </a:r>
            <a:r>
              <a:rPr lang="en-US"/>
              <a:t> </a:t>
            </a:r>
            <a:r>
              <a:rPr lang="en-US" b="1"/>
              <a:t>add including the hysteresis as mentioned above).</a:t>
            </a:r>
            <a:endParaRPr lang="en-US" sz="1600" b="1"/>
          </a:p>
        </p:txBody>
      </p:sp>
    </p:spTree>
    <p:extLst>
      <p:ext uri="{BB962C8B-B14F-4D97-AF65-F5344CB8AC3E}">
        <p14:creationId xmlns:p14="http://schemas.microsoft.com/office/powerpoint/2010/main" val="3653153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93ACB2-95A2-BE41-A2FF-D59FB7A273B0}"/>
              </a:ext>
            </a:extLst>
          </p:cNvPr>
          <p:cNvSpPr/>
          <p:nvPr/>
        </p:nvSpPr>
        <p:spPr>
          <a:xfrm>
            <a:off x="3653022" y="2463575"/>
            <a:ext cx="5965095" cy="1523494"/>
          </a:xfrm>
          <a:prstGeom prst="rect">
            <a:avLst/>
          </a:prstGeom>
        </p:spPr>
        <p:txBody>
          <a:bodyPr wrap="none">
            <a:spAutoFit/>
          </a:bodyPr>
          <a:lstStyle/>
          <a:p>
            <a:pPr>
              <a:lnSpc>
                <a:spcPct val="150000"/>
              </a:lnSpc>
            </a:pPr>
            <a:r>
              <a:rPr lang="en-PL" sz="2200"/>
              <a:t>4.</a:t>
            </a:r>
            <a:r>
              <a:rPr lang="en-US" sz="2200"/>
              <a:t>IV</a:t>
            </a:r>
            <a:r>
              <a:rPr lang="en-PL" sz="2200"/>
              <a:t>.</a:t>
            </a:r>
            <a:r>
              <a:rPr lang="en-US" sz="2200"/>
              <a:t>4</a:t>
            </a:r>
            <a:r>
              <a:rPr lang="en-PL" sz="2200"/>
              <a:t>. Model’s impulse response functions</a:t>
            </a:r>
          </a:p>
          <a:p>
            <a:pPr marL="342900" indent="-342900">
              <a:lnSpc>
                <a:spcPct val="150000"/>
              </a:lnSpc>
              <a:buAutoNum type="arabicParenBoth"/>
            </a:pPr>
            <a:r>
              <a:rPr lang="en-US" sz="2000"/>
              <a:t>Impulse of changes in agricultural commodity prices </a:t>
            </a:r>
          </a:p>
          <a:p>
            <a:pPr marL="342900" indent="-342900">
              <a:lnSpc>
                <a:spcPct val="150000"/>
              </a:lnSpc>
              <a:buAutoNum type="arabicParenBoth"/>
            </a:pPr>
            <a:r>
              <a:rPr lang="en-US" sz="2000"/>
              <a:t>Analysis of the effects of higher VAT rate </a:t>
            </a:r>
          </a:p>
        </p:txBody>
      </p:sp>
      <p:sp>
        <p:nvSpPr>
          <p:cNvPr id="3" name="Rectangle 2">
            <a:extLst>
              <a:ext uri="{FF2B5EF4-FFF2-40B4-BE49-F238E27FC236}">
                <a16:creationId xmlns:a16="http://schemas.microsoft.com/office/drawing/2014/main" id="{F7296B53-5527-B845-90E1-EBF49F0AD70B}"/>
              </a:ext>
            </a:extLst>
          </p:cNvPr>
          <p:cNvSpPr/>
          <p:nvPr/>
        </p:nvSpPr>
        <p:spPr>
          <a:xfrm>
            <a:off x="3653022" y="1468086"/>
            <a:ext cx="3493072" cy="369332"/>
          </a:xfrm>
          <a:prstGeom prst="rect">
            <a:avLst/>
          </a:prstGeom>
        </p:spPr>
        <p:txBody>
          <a:bodyPr wrap="none">
            <a:spAutoFit/>
          </a:bodyPr>
          <a:lstStyle/>
          <a:p>
            <a:r>
              <a:rPr lang="en-PL" b="1"/>
              <a:t>4.</a:t>
            </a:r>
            <a:r>
              <a:rPr lang="en-US" b="1"/>
              <a:t>IV</a:t>
            </a:r>
            <a:r>
              <a:rPr lang="en-PL" b="1"/>
              <a:t>. NECMOD MODEL _ 20</a:t>
            </a:r>
            <a:r>
              <a:rPr lang="en-US" b="1"/>
              <a:t>11</a:t>
            </a:r>
            <a:endParaRPr lang="en-PL" b="1"/>
          </a:p>
        </p:txBody>
      </p:sp>
    </p:spTree>
    <p:extLst>
      <p:ext uri="{BB962C8B-B14F-4D97-AF65-F5344CB8AC3E}">
        <p14:creationId xmlns:p14="http://schemas.microsoft.com/office/powerpoint/2010/main" val="979610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AEAAA-9D8F-7F44-B4FB-C3BAFDDE7DCD}"/>
              </a:ext>
            </a:extLst>
          </p:cNvPr>
          <p:cNvSpPr/>
          <p:nvPr/>
        </p:nvSpPr>
        <p:spPr>
          <a:xfrm>
            <a:off x="-1" y="237255"/>
            <a:ext cx="4358639" cy="6717223"/>
          </a:xfrm>
          <a:prstGeom prst="rect">
            <a:avLst/>
          </a:prstGeom>
        </p:spPr>
        <p:txBody>
          <a:bodyPr wrap="square">
            <a:spAutoFit/>
          </a:bodyPr>
          <a:lstStyle/>
          <a:p>
            <a:pPr>
              <a:lnSpc>
                <a:spcPct val="150000"/>
              </a:lnSpc>
            </a:pPr>
            <a:r>
              <a:rPr lang="en-PL" sz="1500"/>
              <a:t>4.</a:t>
            </a:r>
            <a:r>
              <a:rPr lang="en-US" sz="1500"/>
              <a:t>IV</a:t>
            </a:r>
            <a:r>
              <a:rPr lang="en-PL" sz="1500"/>
              <a:t>.</a:t>
            </a:r>
            <a:r>
              <a:rPr lang="en-US" sz="1500"/>
              <a:t>4</a:t>
            </a:r>
            <a:r>
              <a:rPr lang="en-PL" sz="1500"/>
              <a:t>. Model’s impulse response functions</a:t>
            </a:r>
          </a:p>
          <a:p>
            <a:pPr marL="342900" indent="-342900">
              <a:lnSpc>
                <a:spcPct val="150000"/>
              </a:lnSpc>
              <a:buAutoNum type="arabicParenBoth"/>
            </a:pPr>
            <a:r>
              <a:rPr lang="en-US" sz="1600"/>
              <a:t>Impulse of changes in agricultural commodity prices </a:t>
            </a:r>
            <a:r>
              <a:rPr lang="en-US" sz="1500"/>
              <a:t> </a:t>
            </a:r>
            <a:endParaRPr lang="en-PL" sz="1500"/>
          </a:p>
          <a:p>
            <a:pPr marL="285750" indent="-285750">
              <a:lnSpc>
                <a:spcPct val="150000"/>
              </a:lnSpc>
              <a:buFontTx/>
              <a:buChar char="-"/>
            </a:pPr>
            <a:r>
              <a:rPr lang="en-US" sz="1600"/>
              <a:t>The rise in agricultural commodity prices abroad translates into higher domestic prices of these commodities. This leads to growing domestic food prices (CPI component) - in  the third quarter after the impulse by slightly over 2 percent, which means a rise in CPI inflation by approx. 0.5 percentage points</a:t>
            </a:r>
          </a:p>
          <a:p>
            <a:pPr marL="285750" indent="-285750">
              <a:lnSpc>
                <a:spcPct val="150000"/>
              </a:lnSpc>
              <a:buFontTx/>
              <a:buChar char="-"/>
            </a:pPr>
            <a:r>
              <a:rPr lang="en-US" sz="1600"/>
              <a:t>The rise in agricultural commodity prices has also resulted in a decline in GDP growth. Higher interest rates affect the decisions of households and enterprises by curbing consumption, investment and inventories. Higher interest rates are also a factor behind exchange rate appreciation which results in lower exports and higher imports. </a:t>
            </a:r>
            <a:endParaRPr lang="en-PL" sz="1500"/>
          </a:p>
        </p:txBody>
      </p:sp>
      <p:sp>
        <p:nvSpPr>
          <p:cNvPr id="3" name="Rectangle 2">
            <a:extLst>
              <a:ext uri="{FF2B5EF4-FFF2-40B4-BE49-F238E27FC236}">
                <a16:creationId xmlns:a16="http://schemas.microsoft.com/office/drawing/2014/main" id="{EB421F59-0EF7-D441-9024-A84FC660CBF7}"/>
              </a:ext>
            </a:extLst>
          </p:cNvPr>
          <p:cNvSpPr/>
          <p:nvPr/>
        </p:nvSpPr>
        <p:spPr>
          <a:xfrm>
            <a:off x="230872" y="27366"/>
            <a:ext cx="3493072" cy="369332"/>
          </a:xfrm>
          <a:prstGeom prst="rect">
            <a:avLst/>
          </a:prstGeom>
        </p:spPr>
        <p:txBody>
          <a:bodyPr wrap="none">
            <a:spAutoFit/>
          </a:bodyPr>
          <a:lstStyle/>
          <a:p>
            <a:r>
              <a:rPr lang="en-PL" b="1"/>
              <a:t>4.</a:t>
            </a:r>
            <a:r>
              <a:rPr lang="en-US" b="1"/>
              <a:t>IV</a:t>
            </a:r>
            <a:r>
              <a:rPr lang="en-PL" b="1"/>
              <a:t>. NECMOD MODEL _ 20</a:t>
            </a:r>
            <a:r>
              <a:rPr lang="en-US" b="1"/>
              <a:t>11</a:t>
            </a:r>
            <a:endParaRPr lang="en-PL" b="1"/>
          </a:p>
        </p:txBody>
      </p:sp>
      <p:pic>
        <p:nvPicPr>
          <p:cNvPr id="5" name="Picture 4"/>
          <p:cNvPicPr>
            <a:picLocks noChangeAspect="1"/>
          </p:cNvPicPr>
          <p:nvPr/>
        </p:nvPicPr>
        <p:blipFill>
          <a:blip r:embed="rId2"/>
          <a:stretch>
            <a:fillRect/>
          </a:stretch>
        </p:blipFill>
        <p:spPr>
          <a:xfrm>
            <a:off x="4358638" y="-1"/>
            <a:ext cx="7833361" cy="6858001"/>
          </a:xfrm>
          <a:prstGeom prst="rect">
            <a:avLst/>
          </a:prstGeom>
        </p:spPr>
      </p:pic>
    </p:spTree>
    <p:extLst>
      <p:ext uri="{BB962C8B-B14F-4D97-AF65-F5344CB8AC3E}">
        <p14:creationId xmlns:p14="http://schemas.microsoft.com/office/powerpoint/2010/main" val="4206168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3E8CE-2126-6E43-974D-F83359E477DE}"/>
              </a:ext>
            </a:extLst>
          </p:cNvPr>
          <p:cNvSpPr/>
          <p:nvPr/>
        </p:nvSpPr>
        <p:spPr>
          <a:xfrm>
            <a:off x="200354" y="196334"/>
            <a:ext cx="3493072" cy="369332"/>
          </a:xfrm>
          <a:prstGeom prst="rect">
            <a:avLst/>
          </a:prstGeom>
        </p:spPr>
        <p:txBody>
          <a:bodyPr wrap="none">
            <a:spAutoFit/>
          </a:bodyPr>
          <a:lstStyle/>
          <a:p>
            <a:r>
              <a:rPr lang="en-PL" b="1"/>
              <a:t>4.</a:t>
            </a:r>
            <a:r>
              <a:rPr lang="en-US" b="1"/>
              <a:t>IV</a:t>
            </a:r>
            <a:r>
              <a:rPr lang="en-PL" b="1"/>
              <a:t>. NECMOD MODEL _ 20</a:t>
            </a:r>
            <a:r>
              <a:rPr lang="en-US" b="1"/>
              <a:t>11</a:t>
            </a:r>
            <a:endParaRPr lang="en-PL" b="1"/>
          </a:p>
        </p:txBody>
      </p:sp>
      <p:sp>
        <p:nvSpPr>
          <p:cNvPr id="5" name="Rectangle 4">
            <a:extLst>
              <a:ext uri="{FF2B5EF4-FFF2-40B4-BE49-F238E27FC236}">
                <a16:creationId xmlns:a16="http://schemas.microsoft.com/office/drawing/2014/main" id="{3F1F8529-7754-D44E-8010-F9DE432E44B4}"/>
              </a:ext>
            </a:extLst>
          </p:cNvPr>
          <p:cNvSpPr/>
          <p:nvPr/>
        </p:nvSpPr>
        <p:spPr>
          <a:xfrm>
            <a:off x="0" y="565666"/>
            <a:ext cx="4866946" cy="6417141"/>
          </a:xfrm>
          <a:prstGeom prst="rect">
            <a:avLst/>
          </a:prstGeom>
        </p:spPr>
        <p:txBody>
          <a:bodyPr wrap="square">
            <a:spAutoFit/>
          </a:bodyPr>
          <a:lstStyle/>
          <a:p>
            <a:pPr>
              <a:lnSpc>
                <a:spcPct val="150000"/>
              </a:lnSpc>
            </a:pPr>
            <a:r>
              <a:rPr lang="en-PL"/>
              <a:t>4.</a:t>
            </a:r>
            <a:r>
              <a:rPr lang="en-US"/>
              <a:t>IV</a:t>
            </a:r>
            <a:r>
              <a:rPr lang="en-PL"/>
              <a:t>.</a:t>
            </a:r>
            <a:r>
              <a:rPr lang="en-US"/>
              <a:t>4</a:t>
            </a:r>
            <a:r>
              <a:rPr lang="en-PL"/>
              <a:t>. Model’s impulse response functions</a:t>
            </a:r>
            <a:endParaRPr lang="en-PL" sz="1600"/>
          </a:p>
          <a:p>
            <a:pPr>
              <a:lnSpc>
                <a:spcPct val="150000"/>
              </a:lnSpc>
            </a:pPr>
            <a:r>
              <a:rPr lang="en-PL" sz="1600"/>
              <a:t>(2) </a:t>
            </a:r>
            <a:r>
              <a:rPr lang="en-US" sz="1600"/>
              <a:t>Analysis of the effects of higher VAT rate </a:t>
            </a:r>
          </a:p>
          <a:p>
            <a:pPr marL="285750" indent="-285750">
              <a:lnSpc>
                <a:spcPct val="150000"/>
              </a:lnSpc>
              <a:buFontTx/>
              <a:buChar char="-"/>
            </a:pPr>
            <a:r>
              <a:rPr lang="en-US" sz="1600"/>
              <a:t>Increased VAT income in the short term will improve the public sector balance by approx. 0.3 percent of GDP, at the same time, boosting inflation and curbing GDP growth. Rising tax burden translates partly into higher consumer prices (inflation growth in the first year of 0.3 percentage points), and partly is taken over by producers, which is conducive, in turn, to diminishing households income from operating surplus.</a:t>
            </a:r>
          </a:p>
          <a:p>
            <a:pPr marL="285750" indent="-285750">
              <a:lnSpc>
                <a:spcPct val="150000"/>
              </a:lnSpc>
              <a:buFontTx/>
              <a:buChar char="-"/>
            </a:pPr>
            <a:r>
              <a:rPr lang="en-US" sz="1600"/>
              <a:t>In the longer term horizon, lower economic growth translates into a deterioration in the </a:t>
            </a:r>
            <a:r>
              <a:rPr lang="en-US" sz="1600" err="1"/>
              <a:t>labour</a:t>
            </a:r>
            <a:r>
              <a:rPr lang="en-US" sz="1600"/>
              <a:t> market and further decline in real wage fund and private consumption. </a:t>
            </a:r>
            <a:r>
              <a:rPr lang="en-US" sz="1600" err="1"/>
              <a:t>Unfavourable</a:t>
            </a:r>
            <a:r>
              <a:rPr lang="en-US" sz="1600"/>
              <a:t> situation in the </a:t>
            </a:r>
            <a:r>
              <a:rPr lang="en-US" sz="1600" err="1"/>
              <a:t>labour</a:t>
            </a:r>
            <a:r>
              <a:rPr lang="en-US" sz="1600"/>
              <a:t> market and limited demand brings inflation in the medium term below the base scenario</a:t>
            </a:r>
          </a:p>
        </p:txBody>
      </p:sp>
      <p:pic>
        <p:nvPicPr>
          <p:cNvPr id="2" name="Picture 1"/>
          <p:cNvPicPr>
            <a:picLocks noChangeAspect="1"/>
          </p:cNvPicPr>
          <p:nvPr/>
        </p:nvPicPr>
        <p:blipFill>
          <a:blip r:embed="rId2"/>
          <a:stretch>
            <a:fillRect/>
          </a:stretch>
        </p:blipFill>
        <p:spPr>
          <a:xfrm>
            <a:off x="4866946" y="0"/>
            <a:ext cx="7325053" cy="6858000"/>
          </a:xfrm>
          <a:prstGeom prst="rect">
            <a:avLst/>
          </a:prstGeom>
        </p:spPr>
      </p:pic>
    </p:spTree>
    <p:extLst>
      <p:ext uri="{BB962C8B-B14F-4D97-AF65-F5344CB8AC3E}">
        <p14:creationId xmlns:p14="http://schemas.microsoft.com/office/powerpoint/2010/main" val="2112354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13FFD0-0029-E340-97CD-BD2BC1E56BC0}"/>
              </a:ext>
            </a:extLst>
          </p:cNvPr>
          <p:cNvSpPr/>
          <p:nvPr/>
        </p:nvSpPr>
        <p:spPr>
          <a:xfrm>
            <a:off x="1004186" y="413293"/>
            <a:ext cx="4915128" cy="492443"/>
          </a:xfrm>
          <a:prstGeom prst="rect">
            <a:avLst/>
          </a:prstGeom>
        </p:spPr>
        <p:txBody>
          <a:bodyPr wrap="none">
            <a:spAutoFit/>
          </a:bodyPr>
          <a:lstStyle/>
          <a:p>
            <a:r>
              <a:rPr lang="en-PL" sz="2600" b="1"/>
              <a:t>4.</a:t>
            </a:r>
            <a:r>
              <a:rPr lang="en-US" sz="2600" b="1"/>
              <a:t>IV.</a:t>
            </a:r>
            <a:r>
              <a:rPr lang="en-PL" sz="2600" b="1"/>
              <a:t>NECMOD MODEL _ 20</a:t>
            </a:r>
            <a:r>
              <a:rPr lang="en-US" sz="2600" b="1"/>
              <a:t>11</a:t>
            </a:r>
            <a:endParaRPr lang="en-PL" sz="2600" b="1"/>
          </a:p>
        </p:txBody>
      </p:sp>
      <p:sp>
        <p:nvSpPr>
          <p:cNvPr id="3" name="TextBox 2">
            <a:extLst>
              <a:ext uri="{FF2B5EF4-FFF2-40B4-BE49-F238E27FC236}">
                <a16:creationId xmlns:a16="http://schemas.microsoft.com/office/drawing/2014/main" id="{8358C291-0C71-EE40-BB33-276BF2706018}"/>
              </a:ext>
            </a:extLst>
          </p:cNvPr>
          <p:cNvSpPr txBox="1"/>
          <p:nvPr/>
        </p:nvSpPr>
        <p:spPr>
          <a:xfrm>
            <a:off x="1004186" y="1040524"/>
            <a:ext cx="2386551" cy="800219"/>
          </a:xfrm>
          <a:prstGeom prst="rect">
            <a:avLst/>
          </a:prstGeom>
          <a:noFill/>
        </p:spPr>
        <p:txBody>
          <a:bodyPr wrap="none" rtlCol="0">
            <a:spAutoFit/>
          </a:bodyPr>
          <a:lstStyle/>
          <a:p>
            <a:r>
              <a:rPr lang="en-PL" sz="2300" b="1"/>
              <a:t>4.</a:t>
            </a:r>
            <a:r>
              <a:rPr lang="en-US" sz="2300" b="1"/>
              <a:t>IV</a:t>
            </a:r>
            <a:r>
              <a:rPr lang="en-PL" sz="2300" b="1"/>
              <a:t>.</a:t>
            </a:r>
            <a:r>
              <a:rPr lang="en-US" sz="2300" b="1"/>
              <a:t>5</a:t>
            </a:r>
            <a:r>
              <a:rPr lang="en-PL" sz="2300" b="1"/>
              <a:t> Su</a:t>
            </a:r>
            <a:r>
              <a:rPr lang="en-US" sz="2300" b="1"/>
              <a:t>m</a:t>
            </a:r>
            <a:r>
              <a:rPr lang="en-PL" sz="2300" b="1"/>
              <a:t>mary</a:t>
            </a:r>
          </a:p>
          <a:p>
            <a:endParaRPr lang="en-PL" sz="2300" b="1"/>
          </a:p>
        </p:txBody>
      </p:sp>
      <p:sp>
        <p:nvSpPr>
          <p:cNvPr id="4" name="Rectangle 3">
            <a:extLst>
              <a:ext uri="{FF2B5EF4-FFF2-40B4-BE49-F238E27FC236}">
                <a16:creationId xmlns:a16="http://schemas.microsoft.com/office/drawing/2014/main" id="{525BCEF4-3C09-9C4C-A29C-3EBEDFF450F7}"/>
              </a:ext>
            </a:extLst>
          </p:cNvPr>
          <p:cNvSpPr/>
          <p:nvPr/>
        </p:nvSpPr>
        <p:spPr>
          <a:xfrm>
            <a:off x="1147589" y="1701194"/>
            <a:ext cx="9415721" cy="1323439"/>
          </a:xfrm>
          <a:prstGeom prst="rect">
            <a:avLst/>
          </a:prstGeom>
        </p:spPr>
        <p:txBody>
          <a:bodyPr wrap="square">
            <a:spAutoFit/>
          </a:bodyPr>
          <a:lstStyle/>
          <a:p>
            <a:pPr marL="342900" indent="-342900">
              <a:lnSpc>
                <a:spcPct val="200000"/>
              </a:lnSpc>
              <a:buFont typeface="Arial" panose="020B0604020202020204" pitchFamily="34" charset="0"/>
              <a:buChar char="•"/>
            </a:pPr>
            <a:endParaRPr lang="en-PL" sz="2000"/>
          </a:p>
          <a:p>
            <a:pPr>
              <a:lnSpc>
                <a:spcPct val="200000"/>
              </a:lnSpc>
            </a:pPr>
            <a:endParaRPr lang="en-PL" sz="2000" b="1"/>
          </a:p>
        </p:txBody>
      </p:sp>
      <p:sp>
        <p:nvSpPr>
          <p:cNvPr id="6" name="Rectangle 5"/>
          <p:cNvSpPr/>
          <p:nvPr/>
        </p:nvSpPr>
        <p:spPr>
          <a:xfrm>
            <a:off x="1707748" y="2321032"/>
            <a:ext cx="8423132" cy="2923877"/>
          </a:xfrm>
          <a:prstGeom prst="rect">
            <a:avLst/>
          </a:prstGeom>
        </p:spPr>
        <p:txBody>
          <a:bodyPr wrap="square">
            <a:spAutoFit/>
          </a:bodyPr>
          <a:lstStyle/>
          <a:p>
            <a:pPr marL="285750" indent="-285750" algn="just">
              <a:buFont typeface="Arial" panose="020B0604020202020204" pitchFamily="34" charset="0"/>
              <a:buChar char="•"/>
            </a:pPr>
            <a:r>
              <a:rPr lang="en-US" sz="2300"/>
              <a:t>NECMOD Model_2011 mainly presents the changes to price block ( </a:t>
            </a:r>
            <a:r>
              <a:rPr lang="en-US" sz="2300" b="1"/>
              <a:t>Including the hysteresis). </a:t>
            </a:r>
            <a:r>
              <a:rPr lang="en-US" sz="2300"/>
              <a:t>The main blocks of NECMOD model_2011 are similar to 2010 as described above.</a:t>
            </a:r>
          </a:p>
          <a:p>
            <a:pPr marL="285750" indent="-285750" algn="just">
              <a:buFont typeface="Arial" panose="020B0604020202020204" pitchFamily="34" charset="0"/>
              <a:buChar char="•"/>
            </a:pPr>
            <a:r>
              <a:rPr lang="en-US" sz="2300"/>
              <a:t>More specifically, the model includes some changes related to domestic energy prices, short-term exchange rate, impact of indirect taxes, external sector weights, breakdown of the economic prices active population and TFP estimate</a:t>
            </a:r>
          </a:p>
          <a:p>
            <a:pPr marL="285750" indent="-285750" algn="just">
              <a:buFont typeface="Arial" panose="020B0604020202020204" pitchFamily="34" charset="0"/>
              <a:buChar char="•"/>
            </a:pPr>
            <a:endParaRPr lang="en-US" sz="2300"/>
          </a:p>
        </p:txBody>
      </p:sp>
    </p:spTree>
    <p:extLst>
      <p:ext uri="{BB962C8B-B14F-4D97-AF65-F5344CB8AC3E}">
        <p14:creationId xmlns:p14="http://schemas.microsoft.com/office/powerpoint/2010/main" val="34955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B5CE4-14B2-9042-AB43-147D0CA8E6F3}"/>
              </a:ext>
            </a:extLst>
          </p:cNvPr>
          <p:cNvSpPr/>
          <p:nvPr/>
        </p:nvSpPr>
        <p:spPr>
          <a:xfrm>
            <a:off x="3373821" y="995120"/>
            <a:ext cx="4777270" cy="477054"/>
          </a:xfrm>
          <a:prstGeom prst="rect">
            <a:avLst/>
          </a:prstGeom>
        </p:spPr>
        <p:txBody>
          <a:bodyPr wrap="none">
            <a:spAutoFit/>
          </a:bodyPr>
          <a:lstStyle/>
          <a:p>
            <a:r>
              <a:rPr lang="en-PL" sz="2500" b="1"/>
              <a:t>4.</a:t>
            </a:r>
            <a:r>
              <a:rPr lang="vi-VN" sz="2500" b="1">
                <a:latin typeface="Gill Sans MT (Body)"/>
              </a:rPr>
              <a:t>5</a:t>
            </a:r>
            <a:r>
              <a:rPr lang="en-PL" sz="2500" b="1"/>
              <a:t>. NECMOD MODEL _ </a:t>
            </a:r>
            <a:r>
              <a:rPr lang="vi-VN" sz="2500" b="1"/>
              <a:t>2012</a:t>
            </a:r>
            <a:endParaRPr lang="en-PL" sz="2500" b="1"/>
          </a:p>
        </p:txBody>
      </p:sp>
      <p:sp>
        <p:nvSpPr>
          <p:cNvPr id="3" name="TextBox 2">
            <a:extLst>
              <a:ext uri="{FF2B5EF4-FFF2-40B4-BE49-F238E27FC236}">
                <a16:creationId xmlns:a16="http://schemas.microsoft.com/office/drawing/2014/main" id="{26DA7A0E-F62F-C54F-915F-CAA9D49CF21B}"/>
              </a:ext>
            </a:extLst>
          </p:cNvPr>
          <p:cNvSpPr txBox="1"/>
          <p:nvPr/>
        </p:nvSpPr>
        <p:spPr>
          <a:xfrm>
            <a:off x="3373821" y="1849821"/>
            <a:ext cx="5360506" cy="4154984"/>
          </a:xfrm>
          <a:prstGeom prst="rect">
            <a:avLst/>
          </a:prstGeom>
          <a:noFill/>
        </p:spPr>
        <p:txBody>
          <a:bodyPr wrap="none" rtlCol="0">
            <a:spAutoFit/>
          </a:bodyPr>
          <a:lstStyle/>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4.1.1</a:t>
            </a:r>
            <a:r>
              <a:rPr lang="en-US" sz="2200">
                <a:latin typeface="Tahoma" panose="020B0604030504040204" pitchFamily="34" charset="0"/>
                <a:ea typeface="Tahoma" panose="020B0604030504040204" pitchFamily="34" charset="0"/>
                <a:cs typeface="Tahoma" panose="020B0604030504040204" pitchFamily="34" charset="0"/>
              </a:rPr>
              <a:t>.</a:t>
            </a:r>
            <a:r>
              <a:rPr lang="en-PL" sz="2200">
                <a:latin typeface="Tahoma" panose="020B0604030504040204" pitchFamily="34" charset="0"/>
                <a:ea typeface="Tahoma" panose="020B0604030504040204" pitchFamily="34" charset="0"/>
                <a:cs typeface="Tahoma" panose="020B0604030504040204" pitchFamily="34" charset="0"/>
              </a:rPr>
              <a:t> Overview</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4.1.2. </a:t>
            </a:r>
            <a:r>
              <a:rPr lang="en-US" sz="2200">
                <a:latin typeface="Tahoma" panose="020B0604030504040204" pitchFamily="34" charset="0"/>
                <a:ea typeface="Tahoma" panose="020B0604030504040204" pitchFamily="34" charset="0"/>
                <a:cs typeface="Tahoma" panose="020B0604030504040204" pitchFamily="34" charset="0"/>
              </a:rPr>
              <a:t>Changes in the model</a:t>
            </a:r>
            <a:endParaRPr lang="vi-VN" sz="220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vi-VN" sz="2200">
                <a:latin typeface="Tahoma" panose="020B0604030504040204" pitchFamily="34" charset="0"/>
                <a:ea typeface="Tahoma" panose="020B0604030504040204" pitchFamily="34" charset="0"/>
                <a:cs typeface="Tahoma" panose="020B0604030504040204" pitchFamily="34" charset="0"/>
              </a:rPr>
              <a:t>4.1.3. The NECMOD model</a:t>
            </a:r>
            <a:endParaRPr lang="en-PL" sz="220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4.1.4. Main blocks of NECMOD model</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a:t>
            </a:r>
            <a:r>
              <a:rPr lang="vi-VN" sz="2200">
                <a:latin typeface="Tahoma" panose="020B0604030504040204" pitchFamily="34" charset="0"/>
                <a:ea typeface="Tahoma" panose="020B0604030504040204" pitchFamily="34" charset="0"/>
                <a:cs typeface="Tahoma" panose="020B0604030504040204" pitchFamily="34" charset="0"/>
              </a:rPr>
              <a:t>5</a:t>
            </a:r>
            <a:r>
              <a:rPr lang="en-PL" sz="2200">
                <a:latin typeface="Tahoma" panose="020B0604030504040204" pitchFamily="34" charset="0"/>
                <a:ea typeface="Tahoma" panose="020B0604030504040204" pitchFamily="34" charset="0"/>
                <a:cs typeface="Tahoma" panose="020B0604030504040204" pitchFamily="34" charset="0"/>
              </a:rPr>
              <a:t>. Equations</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a:t>
            </a:r>
            <a:r>
              <a:rPr lang="vi-VN" sz="2200">
                <a:latin typeface="Tahoma" panose="020B0604030504040204" pitchFamily="34" charset="0"/>
                <a:ea typeface="Tahoma" panose="020B0604030504040204" pitchFamily="34" charset="0"/>
                <a:cs typeface="Tahoma" panose="020B0604030504040204" pitchFamily="34" charset="0"/>
              </a:rPr>
              <a:t>6</a:t>
            </a:r>
            <a:r>
              <a:rPr lang="en-US" sz="2200">
                <a:latin typeface="Tahoma" panose="020B0604030504040204" pitchFamily="34" charset="0"/>
                <a:ea typeface="Tahoma" panose="020B0604030504040204" pitchFamily="34" charset="0"/>
                <a:cs typeface="Tahoma" panose="020B0604030504040204" pitchFamily="34" charset="0"/>
              </a:rPr>
              <a:t>.</a:t>
            </a:r>
            <a:r>
              <a:rPr lang="en-PL" sz="2200">
                <a:latin typeface="Tahoma" panose="020B0604030504040204" pitchFamily="34" charset="0"/>
                <a:ea typeface="Tahoma" panose="020B0604030504040204" pitchFamily="34" charset="0"/>
                <a:cs typeface="Tahoma" panose="020B0604030504040204" pitchFamily="34" charset="0"/>
              </a:rPr>
              <a:t> Model’s impulse response functions</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a:t>
            </a:r>
            <a:r>
              <a:rPr lang="vi-VN" sz="2200">
                <a:latin typeface="Tahoma" panose="020B0604030504040204" pitchFamily="34" charset="0"/>
                <a:ea typeface="Tahoma" panose="020B0604030504040204" pitchFamily="34" charset="0"/>
                <a:cs typeface="Tahoma" panose="020B0604030504040204" pitchFamily="34" charset="0"/>
              </a:rPr>
              <a:t>7</a:t>
            </a:r>
            <a:r>
              <a:rPr lang="en-US" sz="2200">
                <a:latin typeface="Tahoma" panose="020B0604030504040204" pitchFamily="34" charset="0"/>
                <a:ea typeface="Tahoma" panose="020B0604030504040204" pitchFamily="34" charset="0"/>
                <a:cs typeface="Tahoma" panose="020B0604030504040204" pitchFamily="34" charset="0"/>
              </a:rPr>
              <a:t>.</a:t>
            </a:r>
            <a:r>
              <a:rPr lang="en-PL" sz="2200">
                <a:latin typeface="Tahoma" panose="020B0604030504040204" pitchFamily="34" charset="0"/>
                <a:ea typeface="Tahoma" panose="020B0604030504040204" pitchFamily="34" charset="0"/>
                <a:cs typeface="Tahoma" panose="020B0604030504040204" pitchFamily="34" charset="0"/>
              </a:rPr>
              <a:t> Sum</a:t>
            </a:r>
            <a:r>
              <a:rPr lang="en-US" sz="2200">
                <a:latin typeface="Tahoma" panose="020B0604030504040204" pitchFamily="34" charset="0"/>
                <a:ea typeface="Tahoma" panose="020B0604030504040204" pitchFamily="34" charset="0"/>
                <a:cs typeface="Tahoma" panose="020B0604030504040204" pitchFamily="34" charset="0"/>
              </a:rPr>
              <a:t>m</a:t>
            </a:r>
            <a:r>
              <a:rPr lang="en-PL" sz="2200">
                <a:latin typeface="Tahoma" panose="020B0604030504040204" pitchFamily="34" charset="0"/>
                <a:ea typeface="Tahoma" panose="020B0604030504040204" pitchFamily="34" charset="0"/>
                <a:cs typeface="Tahoma" panose="020B0604030504040204" pitchFamily="34" charset="0"/>
              </a:rPr>
              <a:t>ary</a:t>
            </a:r>
          </a:p>
          <a:p>
            <a:pPr>
              <a:lnSpc>
                <a:spcPct val="150000"/>
              </a:lnSpc>
            </a:pPr>
            <a:endParaRPr lang="en-PL" sz="2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66332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63DC6-C624-BE45-A517-529123E4380F}"/>
              </a:ext>
            </a:extLst>
          </p:cNvPr>
          <p:cNvSpPr/>
          <p:nvPr/>
        </p:nvSpPr>
        <p:spPr>
          <a:xfrm>
            <a:off x="997836" y="471708"/>
            <a:ext cx="3489417" cy="369332"/>
          </a:xfrm>
          <a:prstGeom prst="rect">
            <a:avLst/>
          </a:prstGeom>
        </p:spPr>
        <p:txBody>
          <a:bodyPr wrap="none">
            <a:spAutoFit/>
          </a:bodyPr>
          <a:lstStyle/>
          <a:p>
            <a:r>
              <a:rPr lang="en-PL" b="1"/>
              <a:t>4.1. NECMOD MODEL _ </a:t>
            </a:r>
            <a:r>
              <a:rPr lang="vi-VN" b="1"/>
              <a:t>2012</a:t>
            </a:r>
            <a:endParaRPr lang="en-PL" b="1"/>
          </a:p>
        </p:txBody>
      </p:sp>
      <p:sp>
        <p:nvSpPr>
          <p:cNvPr id="3" name="Rectangle 2">
            <a:extLst>
              <a:ext uri="{FF2B5EF4-FFF2-40B4-BE49-F238E27FC236}">
                <a16:creationId xmlns:a16="http://schemas.microsoft.com/office/drawing/2014/main" id="{B90B434E-E0A8-2F4A-83A7-AF6E7E15CC41}"/>
              </a:ext>
            </a:extLst>
          </p:cNvPr>
          <p:cNvSpPr/>
          <p:nvPr/>
        </p:nvSpPr>
        <p:spPr>
          <a:xfrm>
            <a:off x="997836" y="920189"/>
            <a:ext cx="1788054" cy="459036"/>
          </a:xfrm>
          <a:prstGeom prst="rect">
            <a:avLst/>
          </a:prstGeom>
        </p:spPr>
        <p:txBody>
          <a:bodyPr wrap="none">
            <a:spAutoFit/>
          </a:bodyPr>
          <a:lstStyle/>
          <a:p>
            <a:pPr>
              <a:lnSpc>
                <a:spcPct val="150000"/>
              </a:lnSpc>
            </a:pPr>
            <a:r>
              <a:rPr lang="en-PL" b="1"/>
              <a:t>4.1.1 Overview</a:t>
            </a:r>
          </a:p>
        </p:txBody>
      </p:sp>
      <p:sp>
        <p:nvSpPr>
          <p:cNvPr id="4" name="TextBox 3">
            <a:extLst>
              <a:ext uri="{FF2B5EF4-FFF2-40B4-BE49-F238E27FC236}">
                <a16:creationId xmlns:a16="http://schemas.microsoft.com/office/drawing/2014/main" id="{C250E07D-8B7B-2E45-80E5-25A268035AE5}"/>
              </a:ext>
            </a:extLst>
          </p:cNvPr>
          <p:cNvSpPr txBox="1"/>
          <p:nvPr/>
        </p:nvSpPr>
        <p:spPr>
          <a:xfrm>
            <a:off x="1891863" y="1458374"/>
            <a:ext cx="8397765" cy="4524315"/>
          </a:xfrm>
          <a:prstGeom prst="rect">
            <a:avLst/>
          </a:prstGeom>
          <a:noFill/>
        </p:spPr>
        <p:txBody>
          <a:bodyPr wrap="square" rtlCol="0">
            <a:spAutoFit/>
          </a:bodyPr>
          <a:lstStyle/>
          <a:p>
            <a:r>
              <a:rPr lang="vi-VN"/>
              <a:t>- </a:t>
            </a:r>
            <a:r>
              <a:rPr lang="en-US"/>
              <a:t>During re-estimation rounds in 2010 and 2011 changes focused</a:t>
            </a:r>
            <a:r>
              <a:rPr lang="vi-VN"/>
              <a:t> </a:t>
            </a:r>
            <a:r>
              <a:rPr lang="en-US"/>
              <a:t>on modifications in price equations.</a:t>
            </a:r>
            <a:endParaRPr lang="vi-VN"/>
          </a:p>
          <a:p>
            <a:pPr marL="285750" indent="-285750">
              <a:buFontTx/>
              <a:buChar char="-"/>
            </a:pPr>
            <a:r>
              <a:rPr lang="en-US"/>
              <a:t>In 2012, the economic activity block was re-specified</a:t>
            </a:r>
            <a:r>
              <a:rPr lang="vi-VN"/>
              <a:t> </a:t>
            </a:r>
            <a:r>
              <a:rPr lang="en-US"/>
              <a:t>to ensure stronger impact of legal changes limiting the number of persons eligible for</a:t>
            </a:r>
            <a:r>
              <a:rPr lang="vi-VN"/>
              <a:t> </a:t>
            </a:r>
            <a:r>
              <a:rPr lang="en-US"/>
              <a:t>retirement pay on the number of economically active persons.</a:t>
            </a:r>
            <a:endParaRPr lang="vi-VN"/>
          </a:p>
          <a:p>
            <a:pPr marL="285750" indent="-285750">
              <a:buFontTx/>
              <a:buChar char="-"/>
            </a:pPr>
            <a:r>
              <a:rPr lang="en-US"/>
              <a:t>The model distinguishes three types of investment, modeled separately:</a:t>
            </a:r>
            <a:r>
              <a:rPr lang="vi-VN"/>
              <a:t> </a:t>
            </a:r>
            <a:r>
              <a:rPr lang="en-US"/>
              <a:t>residential, corporate and public investment.</a:t>
            </a:r>
            <a:endParaRPr lang="en-PL"/>
          </a:p>
          <a:p>
            <a:pPr algn="just">
              <a:lnSpc>
                <a:spcPct val="150000"/>
              </a:lnSpc>
            </a:pPr>
            <a:endParaRPr lang="vi-VN"/>
          </a:p>
          <a:p>
            <a:pPr algn="just">
              <a:lnSpc>
                <a:spcPct val="150000"/>
              </a:lnSpc>
            </a:pPr>
            <a:r>
              <a:rPr lang="en-PL"/>
              <a:t>Data:</a:t>
            </a:r>
          </a:p>
          <a:p>
            <a:pPr marL="285750" indent="-285750" algn="just">
              <a:lnSpc>
                <a:spcPct val="150000"/>
              </a:lnSpc>
              <a:buFontTx/>
              <a:buChar char="-"/>
            </a:pPr>
            <a:r>
              <a:rPr lang="en-PL"/>
              <a:t>Main source: national accounts</a:t>
            </a:r>
          </a:p>
          <a:p>
            <a:pPr marL="285750" indent="-285750" algn="just">
              <a:lnSpc>
                <a:spcPct val="150000"/>
              </a:lnSpc>
              <a:buFontTx/>
              <a:buChar char="-"/>
            </a:pPr>
            <a:r>
              <a:rPr lang="en-PL"/>
              <a:t>Information about labour market (LFS data), prices of consumer goods (CPI basket), financial data from BNP</a:t>
            </a:r>
          </a:p>
          <a:p>
            <a:pPr algn="just">
              <a:lnSpc>
                <a:spcPct val="150000"/>
              </a:lnSpc>
            </a:pPr>
            <a:endParaRPr lang="en-PL"/>
          </a:p>
        </p:txBody>
      </p:sp>
    </p:spTree>
    <p:extLst>
      <p:ext uri="{BB962C8B-B14F-4D97-AF65-F5344CB8AC3E}">
        <p14:creationId xmlns:p14="http://schemas.microsoft.com/office/powerpoint/2010/main" val="2266915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14673" y="2886049"/>
            <a:ext cx="5557406" cy="3057993"/>
          </a:xfrm>
          <a:prstGeom prst="rect">
            <a:avLst/>
          </a:prstGeom>
        </p:spPr>
      </p:pic>
      <p:sp>
        <p:nvSpPr>
          <p:cNvPr id="2" name="Rectangle 1">
            <a:extLst>
              <a:ext uri="{FF2B5EF4-FFF2-40B4-BE49-F238E27FC236}">
                <a16:creationId xmlns:a16="http://schemas.microsoft.com/office/drawing/2014/main" id="{A708A81C-46C8-974F-9CC0-0125ACDF3219}"/>
              </a:ext>
            </a:extLst>
          </p:cNvPr>
          <p:cNvSpPr/>
          <p:nvPr/>
        </p:nvSpPr>
        <p:spPr>
          <a:xfrm>
            <a:off x="1113450" y="656373"/>
            <a:ext cx="3489417" cy="369332"/>
          </a:xfrm>
          <a:prstGeom prst="rect">
            <a:avLst/>
          </a:prstGeom>
        </p:spPr>
        <p:txBody>
          <a:bodyPr wrap="none">
            <a:spAutoFit/>
          </a:bodyPr>
          <a:lstStyle/>
          <a:p>
            <a:r>
              <a:rPr lang="en-PL" b="1"/>
              <a:t>4.1. NECMOD MODEL _ </a:t>
            </a:r>
            <a:r>
              <a:rPr lang="vi-VN" b="1"/>
              <a:t>2012</a:t>
            </a:r>
            <a:endParaRPr lang="en-PL" b="1"/>
          </a:p>
        </p:txBody>
      </p:sp>
      <p:sp>
        <p:nvSpPr>
          <p:cNvPr id="3" name="TextBox 2">
            <a:extLst>
              <a:ext uri="{FF2B5EF4-FFF2-40B4-BE49-F238E27FC236}">
                <a16:creationId xmlns:a16="http://schemas.microsoft.com/office/drawing/2014/main" id="{0334845B-4892-D54A-99E8-402FB43AE9E3}"/>
              </a:ext>
            </a:extLst>
          </p:cNvPr>
          <p:cNvSpPr txBox="1"/>
          <p:nvPr/>
        </p:nvSpPr>
        <p:spPr>
          <a:xfrm>
            <a:off x="1113450" y="1256579"/>
            <a:ext cx="3134897" cy="369332"/>
          </a:xfrm>
          <a:prstGeom prst="rect">
            <a:avLst/>
          </a:prstGeom>
          <a:noFill/>
        </p:spPr>
        <p:txBody>
          <a:bodyPr wrap="none" rtlCol="0">
            <a:spAutoFit/>
          </a:bodyPr>
          <a:lstStyle/>
          <a:p>
            <a:r>
              <a:rPr lang="en-PL" b="1"/>
              <a:t>4.1.2. </a:t>
            </a:r>
            <a:r>
              <a:rPr lang="en-US" b="1"/>
              <a:t>Changes in the model</a:t>
            </a:r>
            <a:endParaRPr lang="en-PL" b="1"/>
          </a:p>
        </p:txBody>
      </p:sp>
      <p:sp>
        <p:nvSpPr>
          <p:cNvPr id="4" name="TextBox 3">
            <a:extLst>
              <a:ext uri="{FF2B5EF4-FFF2-40B4-BE49-F238E27FC236}">
                <a16:creationId xmlns:a16="http://schemas.microsoft.com/office/drawing/2014/main" id="{E12AD475-0E66-6F4E-83A6-8159B608056A}"/>
              </a:ext>
            </a:extLst>
          </p:cNvPr>
          <p:cNvSpPr txBox="1"/>
          <p:nvPr/>
        </p:nvSpPr>
        <p:spPr>
          <a:xfrm>
            <a:off x="734517" y="1856785"/>
            <a:ext cx="10553075" cy="923330"/>
          </a:xfrm>
          <a:prstGeom prst="rect">
            <a:avLst/>
          </a:prstGeom>
          <a:noFill/>
        </p:spPr>
        <p:txBody>
          <a:bodyPr wrap="square" rtlCol="0">
            <a:spAutoFit/>
          </a:bodyPr>
          <a:lstStyle/>
          <a:p>
            <a:r>
              <a:rPr lang="en-US"/>
              <a:t>As compared to the previous</a:t>
            </a:r>
            <a:r>
              <a:rPr lang="vi-VN"/>
              <a:t> </a:t>
            </a:r>
            <a:r>
              <a:rPr lang="en-US"/>
              <a:t>re-estimation rounds, the extent of modifications</a:t>
            </a:r>
            <a:r>
              <a:rPr lang="vi-VN"/>
              <a:t> </a:t>
            </a:r>
            <a:r>
              <a:rPr lang="en-US"/>
              <a:t>introduced to the model was minor – in</a:t>
            </a:r>
            <a:r>
              <a:rPr lang="vi-VN"/>
              <a:t> </a:t>
            </a:r>
            <a:r>
              <a:rPr lang="en-US"/>
              <a:t>fact, it was limited to two modifications referred to below.</a:t>
            </a:r>
            <a:endParaRPr lang="vi-VN"/>
          </a:p>
          <a:p>
            <a:endParaRPr lang="vi-VN"/>
          </a:p>
        </p:txBody>
      </p:sp>
      <p:sp>
        <p:nvSpPr>
          <p:cNvPr id="6" name="Rectangle 5"/>
          <p:cNvSpPr/>
          <p:nvPr/>
        </p:nvSpPr>
        <p:spPr>
          <a:xfrm>
            <a:off x="306772" y="2886049"/>
            <a:ext cx="6096000" cy="3416320"/>
          </a:xfrm>
          <a:prstGeom prst="rect">
            <a:avLst/>
          </a:prstGeom>
        </p:spPr>
        <p:txBody>
          <a:bodyPr>
            <a:spAutoFit/>
          </a:bodyPr>
          <a:lstStyle/>
          <a:p>
            <a:pPr marL="342900" indent="-342900" algn="just">
              <a:buFont typeface="+mj-lt"/>
              <a:buAutoNum type="alphaLcPeriod"/>
            </a:pPr>
            <a:r>
              <a:rPr lang="en-US" b="1"/>
              <a:t>Re-specification of the economic activity block</a:t>
            </a:r>
            <a:endParaRPr lang="vi-VN" b="1"/>
          </a:p>
          <a:p>
            <a:pPr marL="742950" lvl="1" indent="-285750" algn="just">
              <a:buFontTx/>
              <a:buChar char="-"/>
            </a:pPr>
            <a:r>
              <a:rPr lang="en-US"/>
              <a:t>to ensure </a:t>
            </a:r>
            <a:r>
              <a:rPr lang="vi-VN">
                <a:latin typeface="Gill Sans MT (Body)"/>
              </a:rPr>
              <a:t>stronger,</a:t>
            </a:r>
            <a:r>
              <a:rPr lang="vi-VN"/>
              <a:t> </a:t>
            </a:r>
            <a:r>
              <a:rPr lang="en-US"/>
              <a:t>translation</a:t>
            </a:r>
            <a:r>
              <a:rPr lang="vi-VN"/>
              <a:t> </a:t>
            </a:r>
            <a:r>
              <a:rPr lang="en-US"/>
              <a:t>of legal changes limiting the number of persons eligible for retirement pay into the</a:t>
            </a:r>
            <a:r>
              <a:rPr lang="vi-VN"/>
              <a:t> </a:t>
            </a:r>
            <a:r>
              <a:rPr lang="en-US"/>
              <a:t>number of the economically active persons.</a:t>
            </a:r>
            <a:endParaRPr lang="vi-VN"/>
          </a:p>
          <a:p>
            <a:pPr lvl="1" algn="just"/>
            <a:endParaRPr lang="vi-VN"/>
          </a:p>
          <a:p>
            <a:pPr lvl="1" algn="just"/>
            <a:endParaRPr lang="vi-VN"/>
          </a:p>
          <a:p>
            <a:pPr marL="342900" indent="-342900" algn="just">
              <a:buFont typeface="+mj-lt"/>
              <a:buAutoNum type="alphaLcPeriod"/>
            </a:pPr>
            <a:r>
              <a:rPr lang="en-US" b="1"/>
              <a:t>Stronger translation of the situation abroad into domestic economy</a:t>
            </a:r>
            <a:endParaRPr lang="vi-VN" b="1"/>
          </a:p>
          <a:p>
            <a:pPr marL="742950" lvl="1" indent="-285750" algn="just">
              <a:buFontTx/>
              <a:buChar char="-"/>
            </a:pPr>
            <a:r>
              <a:rPr lang="en-US"/>
              <a:t>external economic activity affects </a:t>
            </a:r>
            <a:r>
              <a:rPr lang="vi-VN"/>
              <a:t>domestic </a:t>
            </a:r>
            <a:r>
              <a:rPr lang="en-US"/>
              <a:t>economic activity have been added</a:t>
            </a:r>
            <a:endParaRPr lang="vi-VN"/>
          </a:p>
          <a:p>
            <a:pPr marL="742950" lvl="1" indent="-285750" algn="just">
              <a:buFontTx/>
              <a:buChar char="-"/>
            </a:pPr>
            <a:r>
              <a:rPr lang="en-US"/>
              <a:t>adding variables reflecting business conditions abroad</a:t>
            </a:r>
            <a:endParaRPr lang="vi-VN"/>
          </a:p>
          <a:p>
            <a:pPr marL="285750" indent="-285750" algn="just">
              <a:buFontTx/>
              <a:buChar char="-"/>
            </a:pPr>
            <a:endParaRPr lang="en-PL"/>
          </a:p>
        </p:txBody>
      </p:sp>
    </p:spTree>
    <p:extLst>
      <p:ext uri="{BB962C8B-B14F-4D97-AF65-F5344CB8AC3E}">
        <p14:creationId xmlns:p14="http://schemas.microsoft.com/office/powerpoint/2010/main" val="4365068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08A81C-46C8-974F-9CC0-0125ACDF3219}"/>
              </a:ext>
            </a:extLst>
          </p:cNvPr>
          <p:cNvSpPr/>
          <p:nvPr/>
        </p:nvSpPr>
        <p:spPr>
          <a:xfrm>
            <a:off x="1113450" y="-4027"/>
            <a:ext cx="3489417" cy="369332"/>
          </a:xfrm>
          <a:prstGeom prst="rect">
            <a:avLst/>
          </a:prstGeom>
        </p:spPr>
        <p:txBody>
          <a:bodyPr wrap="none">
            <a:spAutoFit/>
          </a:bodyPr>
          <a:lstStyle/>
          <a:p>
            <a:r>
              <a:rPr lang="en-PL" b="1"/>
              <a:t>4.1. NECMOD MODEL _ </a:t>
            </a:r>
            <a:r>
              <a:rPr lang="vi-VN" b="1"/>
              <a:t>2012</a:t>
            </a:r>
            <a:endParaRPr lang="en-PL" b="1"/>
          </a:p>
        </p:txBody>
      </p:sp>
      <p:sp>
        <p:nvSpPr>
          <p:cNvPr id="3" name="TextBox 2">
            <a:extLst>
              <a:ext uri="{FF2B5EF4-FFF2-40B4-BE49-F238E27FC236}">
                <a16:creationId xmlns:a16="http://schemas.microsoft.com/office/drawing/2014/main" id="{0334845B-4892-D54A-99E8-402FB43AE9E3}"/>
              </a:ext>
            </a:extLst>
          </p:cNvPr>
          <p:cNvSpPr txBox="1"/>
          <p:nvPr/>
        </p:nvSpPr>
        <p:spPr>
          <a:xfrm>
            <a:off x="1113450" y="499157"/>
            <a:ext cx="3123932" cy="369332"/>
          </a:xfrm>
          <a:prstGeom prst="rect">
            <a:avLst/>
          </a:prstGeom>
          <a:noFill/>
        </p:spPr>
        <p:txBody>
          <a:bodyPr wrap="none" rtlCol="0">
            <a:spAutoFit/>
          </a:bodyPr>
          <a:lstStyle/>
          <a:p>
            <a:r>
              <a:rPr lang="en-PL" b="1"/>
              <a:t>4.1.</a:t>
            </a:r>
            <a:r>
              <a:rPr lang="vi-VN" b="1"/>
              <a:t>3</a:t>
            </a:r>
            <a:r>
              <a:rPr lang="en-PL" b="1"/>
              <a:t>. </a:t>
            </a:r>
            <a:r>
              <a:rPr lang="vi-VN" b="1"/>
              <a:t>The NECMOD model</a:t>
            </a:r>
            <a:endParaRPr lang="en-PL" b="1"/>
          </a:p>
        </p:txBody>
      </p:sp>
      <p:pic>
        <p:nvPicPr>
          <p:cNvPr id="7" name="Picture 6">
            <a:extLst>
              <a:ext uri="{FF2B5EF4-FFF2-40B4-BE49-F238E27FC236}">
                <a16:creationId xmlns:a16="http://schemas.microsoft.com/office/drawing/2014/main" id="{2D23701B-D664-E047-B92B-C93EDC4F8820}"/>
              </a:ext>
            </a:extLst>
          </p:cNvPr>
          <p:cNvPicPr>
            <a:picLocks noChangeAspect="1"/>
          </p:cNvPicPr>
          <p:nvPr/>
        </p:nvPicPr>
        <p:blipFill>
          <a:blip r:embed="rId2"/>
          <a:stretch>
            <a:fillRect/>
          </a:stretch>
        </p:blipFill>
        <p:spPr>
          <a:xfrm>
            <a:off x="1816100" y="935603"/>
            <a:ext cx="8474248" cy="5922397"/>
          </a:xfrm>
          <a:prstGeom prst="rect">
            <a:avLst/>
          </a:prstGeom>
        </p:spPr>
      </p:pic>
      <p:sp>
        <p:nvSpPr>
          <p:cNvPr id="8" name="TextBox 7">
            <a:extLst>
              <a:ext uri="{FF2B5EF4-FFF2-40B4-BE49-F238E27FC236}">
                <a16:creationId xmlns:a16="http://schemas.microsoft.com/office/drawing/2014/main" id="{F0064E52-02FA-DC48-BA29-1659416E8EF8}"/>
              </a:ext>
            </a:extLst>
          </p:cNvPr>
          <p:cNvSpPr txBox="1"/>
          <p:nvPr/>
        </p:nvSpPr>
        <p:spPr>
          <a:xfrm>
            <a:off x="10615103" y="5225703"/>
            <a:ext cx="1576897" cy="1200329"/>
          </a:xfrm>
          <a:prstGeom prst="rect">
            <a:avLst/>
          </a:prstGeom>
          <a:noFill/>
        </p:spPr>
        <p:txBody>
          <a:bodyPr wrap="square" rtlCol="0">
            <a:spAutoFit/>
          </a:bodyPr>
          <a:lstStyle/>
          <a:p>
            <a:r>
              <a:rPr lang="en-PL" i="1"/>
              <a:t>NECMOD model has 276 equations and 369 variables</a:t>
            </a:r>
          </a:p>
        </p:txBody>
      </p:sp>
    </p:spTree>
    <p:extLst>
      <p:ext uri="{BB962C8B-B14F-4D97-AF65-F5344CB8AC3E}">
        <p14:creationId xmlns:p14="http://schemas.microsoft.com/office/powerpoint/2010/main" val="4049492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F6CD68-FFB8-7D4F-B24C-4D6FA60CE641}"/>
              </a:ext>
            </a:extLst>
          </p:cNvPr>
          <p:cNvSpPr/>
          <p:nvPr/>
        </p:nvSpPr>
        <p:spPr>
          <a:xfrm>
            <a:off x="125770" y="80720"/>
            <a:ext cx="3489417" cy="369332"/>
          </a:xfrm>
          <a:prstGeom prst="rect">
            <a:avLst/>
          </a:prstGeom>
        </p:spPr>
        <p:txBody>
          <a:bodyPr wrap="none">
            <a:spAutoFit/>
          </a:bodyPr>
          <a:lstStyle/>
          <a:p>
            <a:r>
              <a:rPr lang="en-PL" b="1"/>
              <a:t>4.1. NECMOD MODEL _ </a:t>
            </a:r>
            <a:r>
              <a:rPr lang="vi-VN" b="1"/>
              <a:t>2012</a:t>
            </a:r>
            <a:endParaRPr lang="en-PL" b="1"/>
          </a:p>
        </p:txBody>
      </p:sp>
      <p:sp>
        <p:nvSpPr>
          <p:cNvPr id="3" name="Rectangle 2">
            <a:extLst>
              <a:ext uri="{FF2B5EF4-FFF2-40B4-BE49-F238E27FC236}">
                <a16:creationId xmlns:a16="http://schemas.microsoft.com/office/drawing/2014/main" id="{1C34B9B6-9CE7-3C41-94DF-67321C66E5C0}"/>
              </a:ext>
            </a:extLst>
          </p:cNvPr>
          <p:cNvSpPr/>
          <p:nvPr/>
        </p:nvSpPr>
        <p:spPr>
          <a:xfrm>
            <a:off x="125770" y="450052"/>
            <a:ext cx="3853299" cy="458972"/>
          </a:xfrm>
          <a:prstGeom prst="rect">
            <a:avLst/>
          </a:prstGeom>
        </p:spPr>
        <p:txBody>
          <a:bodyPr wrap="none">
            <a:spAutoFit/>
          </a:bodyPr>
          <a:lstStyle/>
          <a:p>
            <a:pPr>
              <a:lnSpc>
                <a:spcPct val="150000"/>
              </a:lnSpc>
            </a:pPr>
            <a:r>
              <a:rPr lang="en-PL"/>
              <a:t>4.1.3.  Main blocks of NECMOD model</a:t>
            </a:r>
          </a:p>
        </p:txBody>
      </p:sp>
      <p:sp>
        <p:nvSpPr>
          <p:cNvPr id="7" name="Rounded Rectangle 6">
            <a:extLst>
              <a:ext uri="{FF2B5EF4-FFF2-40B4-BE49-F238E27FC236}">
                <a16:creationId xmlns:a16="http://schemas.microsoft.com/office/drawing/2014/main" id="{F2CB597E-1A19-594E-A038-878D07F4E295}"/>
              </a:ext>
            </a:extLst>
          </p:cNvPr>
          <p:cNvSpPr/>
          <p:nvPr/>
        </p:nvSpPr>
        <p:spPr>
          <a:xfrm>
            <a:off x="10035217" y="2723706"/>
            <a:ext cx="1804581"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6.Accumulation</a:t>
            </a:r>
            <a:endParaRPr lang="en-PL"/>
          </a:p>
        </p:txBody>
      </p:sp>
      <p:sp>
        <p:nvSpPr>
          <p:cNvPr id="8" name="Rounded Rectangle 7">
            <a:extLst>
              <a:ext uri="{FF2B5EF4-FFF2-40B4-BE49-F238E27FC236}">
                <a16:creationId xmlns:a16="http://schemas.microsoft.com/office/drawing/2014/main" id="{CB7D4E78-C831-4144-ADEB-9E55B307F4A5}"/>
              </a:ext>
            </a:extLst>
          </p:cNvPr>
          <p:cNvSpPr/>
          <p:nvPr/>
        </p:nvSpPr>
        <p:spPr>
          <a:xfrm>
            <a:off x="2501132" y="2731788"/>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2</a:t>
            </a:r>
            <a:r>
              <a:rPr lang="en-PL"/>
              <a:t>. Labour</a:t>
            </a:r>
          </a:p>
        </p:txBody>
      </p:sp>
      <p:sp>
        <p:nvSpPr>
          <p:cNvPr id="9" name="Rounded Rectangle 8">
            <a:extLst>
              <a:ext uri="{FF2B5EF4-FFF2-40B4-BE49-F238E27FC236}">
                <a16:creationId xmlns:a16="http://schemas.microsoft.com/office/drawing/2014/main" id="{13BE2628-8AFE-2E49-BD12-6231E17A6A05}"/>
              </a:ext>
            </a:extLst>
          </p:cNvPr>
          <p:cNvSpPr/>
          <p:nvPr/>
        </p:nvSpPr>
        <p:spPr>
          <a:xfrm>
            <a:off x="7993790" y="2741101"/>
            <a:ext cx="1765739" cy="6936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5</a:t>
            </a:r>
            <a:r>
              <a:rPr lang="en-PL"/>
              <a:t>. Interest rate</a:t>
            </a:r>
          </a:p>
        </p:txBody>
      </p:sp>
      <p:sp>
        <p:nvSpPr>
          <p:cNvPr id="10" name="Rounded Rectangle 9">
            <a:extLst>
              <a:ext uri="{FF2B5EF4-FFF2-40B4-BE49-F238E27FC236}">
                <a16:creationId xmlns:a16="http://schemas.microsoft.com/office/drawing/2014/main" id="{C8FCF0D3-0C42-1C4E-909F-32971AB1E8FD}"/>
              </a:ext>
            </a:extLst>
          </p:cNvPr>
          <p:cNvSpPr/>
          <p:nvPr/>
        </p:nvSpPr>
        <p:spPr>
          <a:xfrm>
            <a:off x="4321634" y="2715400"/>
            <a:ext cx="1442546"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3</a:t>
            </a:r>
            <a:r>
              <a:rPr lang="en-PL"/>
              <a:t>. External</a:t>
            </a:r>
          </a:p>
        </p:txBody>
      </p:sp>
      <p:sp>
        <p:nvSpPr>
          <p:cNvPr id="11" name="Rounded Rectangle 10">
            <a:extLst>
              <a:ext uri="{FF2B5EF4-FFF2-40B4-BE49-F238E27FC236}">
                <a16:creationId xmlns:a16="http://schemas.microsoft.com/office/drawing/2014/main" id="{DE867546-6E7A-2F42-B85A-15FAE99F20E1}"/>
              </a:ext>
            </a:extLst>
          </p:cNvPr>
          <p:cNvSpPr/>
          <p:nvPr/>
        </p:nvSpPr>
        <p:spPr>
          <a:xfrm>
            <a:off x="848010" y="2741101"/>
            <a:ext cx="1518745" cy="6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1</a:t>
            </a:r>
            <a:r>
              <a:rPr lang="en-PL"/>
              <a:t>. Prices</a:t>
            </a:r>
          </a:p>
        </p:txBody>
      </p:sp>
      <p:sp>
        <p:nvSpPr>
          <p:cNvPr id="12" name="Rounded Rectangle 11">
            <a:extLst>
              <a:ext uri="{FF2B5EF4-FFF2-40B4-BE49-F238E27FC236}">
                <a16:creationId xmlns:a16="http://schemas.microsoft.com/office/drawing/2014/main" id="{927E0FD6-8FAC-3446-B997-AEEE32D8FFEF}"/>
              </a:ext>
            </a:extLst>
          </p:cNvPr>
          <p:cNvSpPr/>
          <p:nvPr/>
        </p:nvSpPr>
        <p:spPr>
          <a:xfrm>
            <a:off x="5936995" y="2723706"/>
            <a:ext cx="1883980" cy="8421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PL"/>
              <a:t>4. Household expenditure</a:t>
            </a:r>
          </a:p>
        </p:txBody>
      </p:sp>
      <p:sp>
        <p:nvSpPr>
          <p:cNvPr id="13" name="Rectangle 12">
            <a:extLst>
              <a:ext uri="{FF2B5EF4-FFF2-40B4-BE49-F238E27FC236}">
                <a16:creationId xmlns:a16="http://schemas.microsoft.com/office/drawing/2014/main" id="{0CF517C8-C706-AF45-9A14-70DFA1E6BB63}"/>
              </a:ext>
            </a:extLst>
          </p:cNvPr>
          <p:cNvSpPr/>
          <p:nvPr/>
        </p:nvSpPr>
        <p:spPr>
          <a:xfrm>
            <a:off x="4758077" y="914968"/>
            <a:ext cx="3005959" cy="8421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L" sz="2000" b="1"/>
              <a:t>NECMOD_</a:t>
            </a:r>
            <a:r>
              <a:rPr lang="vi-VN" sz="2000" b="1"/>
              <a:t>2012</a:t>
            </a:r>
            <a:endParaRPr lang="en-PL" sz="2000" b="1"/>
          </a:p>
        </p:txBody>
      </p:sp>
      <p:sp>
        <p:nvSpPr>
          <p:cNvPr id="15" name="Rounded Rectangle 14">
            <a:extLst>
              <a:ext uri="{FF2B5EF4-FFF2-40B4-BE49-F238E27FC236}">
                <a16:creationId xmlns:a16="http://schemas.microsoft.com/office/drawing/2014/main" id="{6A1B594C-8E59-2148-A84F-64AF3ED92474}"/>
              </a:ext>
            </a:extLst>
          </p:cNvPr>
          <p:cNvSpPr/>
          <p:nvPr/>
        </p:nvSpPr>
        <p:spPr>
          <a:xfrm>
            <a:off x="10095081" y="3787650"/>
            <a:ext cx="1744717"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vi-VN" sz="1400"/>
              <a:t>6.1 C</a:t>
            </a:r>
            <a:r>
              <a:rPr lang="en-US" sz="1400" err="1"/>
              <a:t>orporate</a:t>
            </a:r>
            <a:r>
              <a:rPr lang="en-US" sz="1400"/>
              <a:t> capital formation</a:t>
            </a:r>
            <a:endParaRPr lang="en-PL" sz="1400"/>
          </a:p>
        </p:txBody>
      </p:sp>
      <p:sp>
        <p:nvSpPr>
          <p:cNvPr id="16" name="Rounded Rectangle 15">
            <a:extLst>
              <a:ext uri="{FF2B5EF4-FFF2-40B4-BE49-F238E27FC236}">
                <a16:creationId xmlns:a16="http://schemas.microsoft.com/office/drawing/2014/main" id="{43C54810-4982-9744-8714-E939050C93F9}"/>
              </a:ext>
            </a:extLst>
          </p:cNvPr>
          <p:cNvSpPr/>
          <p:nvPr/>
        </p:nvSpPr>
        <p:spPr>
          <a:xfrm>
            <a:off x="2284237" y="4419391"/>
            <a:ext cx="2037397"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400"/>
              <a:t>3.1. </a:t>
            </a:r>
            <a:r>
              <a:rPr lang="vi-VN" sz="1400"/>
              <a:t>Employment</a:t>
            </a:r>
            <a:endParaRPr lang="en-PL" sz="1400"/>
          </a:p>
          <a:p>
            <a:r>
              <a:rPr lang="en-PL" sz="1400"/>
              <a:t>3.2. </a:t>
            </a:r>
            <a:r>
              <a:rPr lang="vi-VN" sz="1400"/>
              <a:t>Participation rates</a:t>
            </a:r>
            <a:endParaRPr lang="en-PL" sz="1400"/>
          </a:p>
          <a:p>
            <a:r>
              <a:rPr lang="en-PL" sz="1400"/>
              <a:t>3.3. Wage</a:t>
            </a:r>
          </a:p>
        </p:txBody>
      </p:sp>
      <p:sp>
        <p:nvSpPr>
          <p:cNvPr id="18" name="Rounded Rectangle 17">
            <a:extLst>
              <a:ext uri="{FF2B5EF4-FFF2-40B4-BE49-F238E27FC236}">
                <a16:creationId xmlns:a16="http://schemas.microsoft.com/office/drawing/2014/main" id="{6A83F1E9-A928-2841-8533-EF2669A43987}"/>
              </a:ext>
            </a:extLst>
          </p:cNvPr>
          <p:cNvSpPr/>
          <p:nvPr/>
        </p:nvSpPr>
        <p:spPr>
          <a:xfrm>
            <a:off x="6261057" y="5394446"/>
            <a:ext cx="2337665" cy="991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400"/>
              <a:t>4.1. Individual consumption</a:t>
            </a:r>
          </a:p>
          <a:p>
            <a:r>
              <a:rPr lang="en-PL" sz="1400"/>
              <a:t>4.2. Residential investment</a:t>
            </a:r>
          </a:p>
          <a:p>
            <a:r>
              <a:rPr lang="en-PL" sz="1400"/>
              <a:t>4.3. </a:t>
            </a:r>
            <a:r>
              <a:rPr lang="vi-VN" sz="1400"/>
              <a:t>D</a:t>
            </a:r>
            <a:r>
              <a:rPr lang="en-PL" sz="1400"/>
              <a:t>eflator</a:t>
            </a:r>
          </a:p>
        </p:txBody>
      </p:sp>
      <p:sp>
        <p:nvSpPr>
          <p:cNvPr id="19" name="Rounded Rectangle 18">
            <a:extLst>
              <a:ext uri="{FF2B5EF4-FFF2-40B4-BE49-F238E27FC236}">
                <a16:creationId xmlns:a16="http://schemas.microsoft.com/office/drawing/2014/main" id="{BFE35A82-A289-0540-AC83-52D76E660BFA}"/>
              </a:ext>
            </a:extLst>
          </p:cNvPr>
          <p:cNvSpPr/>
          <p:nvPr/>
        </p:nvSpPr>
        <p:spPr>
          <a:xfrm>
            <a:off x="563194" y="3832301"/>
            <a:ext cx="1696201" cy="762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400"/>
              <a:t>5.1. </a:t>
            </a:r>
            <a:r>
              <a:rPr lang="vi-VN" sz="1400"/>
              <a:t>Core inflation</a:t>
            </a:r>
            <a:endParaRPr lang="en-PL" sz="1400"/>
          </a:p>
          <a:p>
            <a:r>
              <a:rPr lang="en-PL" sz="1400"/>
              <a:t>5.2. Deflation</a:t>
            </a:r>
            <a:endParaRPr lang="vi-VN" sz="1400"/>
          </a:p>
          <a:p>
            <a:r>
              <a:rPr lang="vi-VN" sz="1400"/>
              <a:t>5.3 Inflation</a:t>
            </a:r>
            <a:endParaRPr lang="en-PL" sz="1400"/>
          </a:p>
        </p:txBody>
      </p:sp>
      <p:sp>
        <p:nvSpPr>
          <p:cNvPr id="20" name="Rounded Rectangle 19">
            <a:extLst>
              <a:ext uri="{FF2B5EF4-FFF2-40B4-BE49-F238E27FC236}">
                <a16:creationId xmlns:a16="http://schemas.microsoft.com/office/drawing/2014/main" id="{16DCD1D4-157A-2C4A-897C-7B05ED182430}"/>
              </a:ext>
            </a:extLst>
          </p:cNvPr>
          <p:cNvSpPr/>
          <p:nvPr/>
        </p:nvSpPr>
        <p:spPr>
          <a:xfrm>
            <a:off x="3260505" y="5394446"/>
            <a:ext cx="2852351" cy="991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400"/>
              <a:t>6.1. Exports</a:t>
            </a:r>
          </a:p>
          <a:p>
            <a:r>
              <a:rPr lang="en-PL" sz="1400"/>
              <a:t>6.2. Imports</a:t>
            </a:r>
          </a:p>
          <a:p>
            <a:r>
              <a:rPr lang="en-PL" sz="1400"/>
              <a:t>6.3. </a:t>
            </a:r>
            <a:r>
              <a:rPr lang="vi-VN" sz="1400"/>
              <a:t>Deflator of exports/imports</a:t>
            </a:r>
          </a:p>
          <a:p>
            <a:r>
              <a:rPr lang="vi-VN" sz="1400"/>
              <a:t>6.4. Real effective</a:t>
            </a:r>
            <a:r>
              <a:rPr lang="en-PL" sz="1400"/>
              <a:t> exchange rate</a:t>
            </a:r>
          </a:p>
        </p:txBody>
      </p:sp>
      <p:sp>
        <p:nvSpPr>
          <p:cNvPr id="21" name="Rounded Rectangle 20">
            <a:extLst>
              <a:ext uri="{FF2B5EF4-FFF2-40B4-BE49-F238E27FC236}">
                <a16:creationId xmlns:a16="http://schemas.microsoft.com/office/drawing/2014/main" id="{2593E20A-80A7-9E46-9B62-45BB5177A625}"/>
              </a:ext>
            </a:extLst>
          </p:cNvPr>
          <p:cNvSpPr/>
          <p:nvPr/>
        </p:nvSpPr>
        <p:spPr>
          <a:xfrm>
            <a:off x="8470900" y="4508195"/>
            <a:ext cx="1533693" cy="6928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PL" sz="1400"/>
              <a:t>7.1. Long - term</a:t>
            </a:r>
          </a:p>
          <a:p>
            <a:r>
              <a:rPr lang="en-PL" sz="1400"/>
              <a:t>7.2. Short - term</a:t>
            </a:r>
          </a:p>
        </p:txBody>
      </p:sp>
      <p:cxnSp>
        <p:nvCxnSpPr>
          <p:cNvPr id="26" name="Straight Connector 25">
            <a:extLst>
              <a:ext uri="{FF2B5EF4-FFF2-40B4-BE49-F238E27FC236}">
                <a16:creationId xmlns:a16="http://schemas.microsoft.com/office/drawing/2014/main" id="{3C8A169E-0500-F246-A32F-007E3270DE9E}"/>
              </a:ext>
            </a:extLst>
          </p:cNvPr>
          <p:cNvCxnSpPr>
            <a:cxnSpLocks/>
            <a:stCxn id="13" idx="2"/>
          </p:cNvCxnSpPr>
          <p:nvPr/>
        </p:nvCxnSpPr>
        <p:spPr>
          <a:xfrm flipH="1">
            <a:off x="2052419" y="1757109"/>
            <a:ext cx="4208638" cy="95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2BA9AC-AD6C-9844-A50C-A8F41F349754}"/>
              </a:ext>
            </a:extLst>
          </p:cNvPr>
          <p:cNvCxnSpPr>
            <a:cxnSpLocks/>
            <a:stCxn id="13" idx="2"/>
          </p:cNvCxnSpPr>
          <p:nvPr/>
        </p:nvCxnSpPr>
        <p:spPr>
          <a:xfrm flipH="1">
            <a:off x="3732551" y="1757109"/>
            <a:ext cx="2528506" cy="909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C98B0A-0A2D-3E4D-80EC-76917C8712B0}"/>
              </a:ext>
            </a:extLst>
          </p:cNvPr>
          <p:cNvCxnSpPr>
            <a:cxnSpLocks/>
            <a:stCxn id="13" idx="2"/>
          </p:cNvCxnSpPr>
          <p:nvPr/>
        </p:nvCxnSpPr>
        <p:spPr>
          <a:xfrm flipH="1">
            <a:off x="5516380" y="1757109"/>
            <a:ext cx="744677" cy="909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DEDFA20-61DB-3B45-9198-2C4C2DF8C214}"/>
              </a:ext>
            </a:extLst>
          </p:cNvPr>
          <p:cNvCxnSpPr>
            <a:cxnSpLocks/>
            <a:stCxn id="13" idx="2"/>
          </p:cNvCxnSpPr>
          <p:nvPr/>
        </p:nvCxnSpPr>
        <p:spPr>
          <a:xfrm>
            <a:off x="6261057" y="1757109"/>
            <a:ext cx="894335" cy="949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AC065A-E8E6-1941-AA66-61971D255A1A}"/>
              </a:ext>
            </a:extLst>
          </p:cNvPr>
          <p:cNvCxnSpPr>
            <a:cxnSpLocks/>
            <a:stCxn id="13" idx="2"/>
            <a:endCxn id="9" idx="0"/>
          </p:cNvCxnSpPr>
          <p:nvPr/>
        </p:nvCxnSpPr>
        <p:spPr>
          <a:xfrm>
            <a:off x="6261057" y="1757109"/>
            <a:ext cx="2615603" cy="983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2D913E-81D7-BF4D-B461-D276CE7C030F}"/>
              </a:ext>
            </a:extLst>
          </p:cNvPr>
          <p:cNvCxnSpPr>
            <a:cxnSpLocks/>
            <a:stCxn id="13" idx="2"/>
            <a:endCxn id="9" idx="0"/>
          </p:cNvCxnSpPr>
          <p:nvPr/>
        </p:nvCxnSpPr>
        <p:spPr>
          <a:xfrm>
            <a:off x="6261057" y="1757109"/>
            <a:ext cx="4952633" cy="909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029CC7-55AB-094E-9DE5-9B5ED60E5985}"/>
              </a:ext>
            </a:extLst>
          </p:cNvPr>
          <p:cNvCxnSpPr>
            <a:cxnSpLocks/>
            <a:stCxn id="7" idx="2"/>
            <a:endCxn id="15" idx="0"/>
          </p:cNvCxnSpPr>
          <p:nvPr/>
        </p:nvCxnSpPr>
        <p:spPr>
          <a:xfrm>
            <a:off x="10937508" y="3410696"/>
            <a:ext cx="29932" cy="376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910787-0D2B-1940-88EA-8E7E3F17B785}"/>
              </a:ext>
            </a:extLst>
          </p:cNvPr>
          <p:cNvCxnSpPr>
            <a:cxnSpLocks/>
            <a:stCxn id="8" idx="2"/>
            <a:endCxn id="16" idx="0"/>
          </p:cNvCxnSpPr>
          <p:nvPr/>
        </p:nvCxnSpPr>
        <p:spPr>
          <a:xfrm>
            <a:off x="3260505" y="3418778"/>
            <a:ext cx="42431" cy="1000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9E266-AC25-9843-B248-9015BE3185C1}"/>
              </a:ext>
            </a:extLst>
          </p:cNvPr>
          <p:cNvCxnSpPr>
            <a:cxnSpLocks/>
          </p:cNvCxnSpPr>
          <p:nvPr/>
        </p:nvCxnSpPr>
        <p:spPr>
          <a:xfrm>
            <a:off x="7243074" y="3612711"/>
            <a:ext cx="0" cy="1781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1042AF-F63E-7248-A895-AAE2ECF007C0}"/>
              </a:ext>
            </a:extLst>
          </p:cNvPr>
          <p:cNvCxnSpPr>
            <a:cxnSpLocks/>
            <a:stCxn id="11" idx="2"/>
          </p:cNvCxnSpPr>
          <p:nvPr/>
        </p:nvCxnSpPr>
        <p:spPr>
          <a:xfrm>
            <a:off x="1607383" y="3428091"/>
            <a:ext cx="0" cy="369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E732E1-5DB9-3244-9C4E-6E3A6381BF99}"/>
              </a:ext>
            </a:extLst>
          </p:cNvPr>
          <p:cNvCxnSpPr>
            <a:cxnSpLocks/>
          </p:cNvCxnSpPr>
          <p:nvPr/>
        </p:nvCxnSpPr>
        <p:spPr>
          <a:xfrm>
            <a:off x="5042907" y="3431125"/>
            <a:ext cx="21730" cy="1963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7B1A8B1-FA03-774A-A911-029CB66E1EB1}"/>
              </a:ext>
            </a:extLst>
          </p:cNvPr>
          <p:cNvCxnSpPr>
            <a:cxnSpLocks/>
          </p:cNvCxnSpPr>
          <p:nvPr/>
        </p:nvCxnSpPr>
        <p:spPr>
          <a:xfrm>
            <a:off x="8964118" y="3477043"/>
            <a:ext cx="0" cy="9423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442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FA8079-6A24-E146-BF37-DB1C4439D0D7}"/>
              </a:ext>
            </a:extLst>
          </p:cNvPr>
          <p:cNvSpPr txBox="1"/>
          <p:nvPr/>
        </p:nvSpPr>
        <p:spPr>
          <a:xfrm>
            <a:off x="3972910" y="1387364"/>
            <a:ext cx="3478901" cy="861774"/>
          </a:xfrm>
          <a:prstGeom prst="rect">
            <a:avLst/>
          </a:prstGeom>
          <a:noFill/>
        </p:spPr>
        <p:txBody>
          <a:bodyPr wrap="none" rtlCol="0">
            <a:spAutoFit/>
          </a:bodyPr>
          <a:lstStyle/>
          <a:p>
            <a:r>
              <a:rPr lang="en-PL" sz="2500" b="1"/>
              <a:t>IV. NECMOD MODEL</a:t>
            </a:r>
          </a:p>
          <a:p>
            <a:r>
              <a:rPr lang="en-PL" sz="2500" b="1"/>
              <a:t>  </a:t>
            </a:r>
          </a:p>
        </p:txBody>
      </p:sp>
      <p:sp>
        <p:nvSpPr>
          <p:cNvPr id="3" name="TextBox 2">
            <a:extLst>
              <a:ext uri="{FF2B5EF4-FFF2-40B4-BE49-F238E27FC236}">
                <a16:creationId xmlns:a16="http://schemas.microsoft.com/office/drawing/2014/main" id="{61DD02E9-0D82-8D47-BD11-252AA5A4B07F}"/>
              </a:ext>
            </a:extLst>
          </p:cNvPr>
          <p:cNvSpPr txBox="1"/>
          <p:nvPr/>
        </p:nvSpPr>
        <p:spPr>
          <a:xfrm>
            <a:off x="3972910" y="2624446"/>
            <a:ext cx="3435556" cy="3269678"/>
          </a:xfrm>
          <a:prstGeom prst="rect">
            <a:avLst/>
          </a:prstGeom>
          <a:noFill/>
        </p:spPr>
        <p:txBody>
          <a:bodyPr wrap="none" rtlCol="0">
            <a:spAutoFit/>
          </a:bodyPr>
          <a:lstStyle/>
          <a:p>
            <a:pPr>
              <a:lnSpc>
                <a:spcPct val="150000"/>
              </a:lnSpc>
            </a:pPr>
            <a:r>
              <a:rPr lang="en-PL" sz="2000"/>
              <a:t>4.1. NECMOD MODEL _ 2008</a:t>
            </a:r>
          </a:p>
          <a:p>
            <a:pPr>
              <a:lnSpc>
                <a:spcPct val="150000"/>
              </a:lnSpc>
            </a:pPr>
            <a:r>
              <a:rPr lang="en-PL" sz="2000"/>
              <a:t>4.2. NECMOD MODEL _ 2009</a:t>
            </a:r>
          </a:p>
          <a:p>
            <a:pPr>
              <a:lnSpc>
                <a:spcPct val="150000"/>
              </a:lnSpc>
            </a:pPr>
            <a:r>
              <a:rPr lang="en-PL" sz="2000"/>
              <a:t>4.3. NECMOD MODEL _ 2010</a:t>
            </a:r>
          </a:p>
          <a:p>
            <a:pPr>
              <a:lnSpc>
                <a:spcPct val="150000"/>
              </a:lnSpc>
            </a:pPr>
            <a:r>
              <a:rPr lang="en-PL" sz="2000"/>
              <a:t>4.4. NECMOD MODEL _ 2011</a:t>
            </a:r>
          </a:p>
          <a:p>
            <a:pPr>
              <a:lnSpc>
                <a:spcPct val="150000"/>
              </a:lnSpc>
            </a:pPr>
            <a:r>
              <a:rPr lang="en-PL" sz="2000"/>
              <a:t>4.5. NECMOD MODEL _ 2012</a:t>
            </a:r>
          </a:p>
          <a:p>
            <a:pPr>
              <a:lnSpc>
                <a:spcPct val="150000"/>
              </a:lnSpc>
            </a:pPr>
            <a:endParaRPr lang="en-PL" sz="2000"/>
          </a:p>
          <a:p>
            <a:pPr>
              <a:lnSpc>
                <a:spcPct val="150000"/>
              </a:lnSpc>
            </a:pPr>
            <a:endParaRPr lang="en-PL" sz="2000"/>
          </a:p>
        </p:txBody>
      </p:sp>
    </p:spTree>
    <p:extLst>
      <p:ext uri="{BB962C8B-B14F-4D97-AF65-F5344CB8AC3E}">
        <p14:creationId xmlns:p14="http://schemas.microsoft.com/office/powerpoint/2010/main" val="1896770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C1251-418E-7E46-A5B1-65E0CF872FFD}"/>
              </a:ext>
            </a:extLst>
          </p:cNvPr>
          <p:cNvSpPr txBox="1"/>
          <p:nvPr/>
        </p:nvSpPr>
        <p:spPr>
          <a:xfrm>
            <a:off x="3927971" y="174566"/>
            <a:ext cx="3678571" cy="369332"/>
          </a:xfrm>
          <a:prstGeom prst="rect">
            <a:avLst/>
          </a:prstGeom>
          <a:noFill/>
        </p:spPr>
        <p:txBody>
          <a:bodyPr wrap="none" rtlCol="0">
            <a:spAutoFit/>
          </a:bodyPr>
          <a:lstStyle/>
          <a:p>
            <a:r>
              <a:rPr lang="en-PL" b="1"/>
              <a:t>4.1.4. NECMOD MODEL _ </a:t>
            </a:r>
            <a:r>
              <a:rPr lang="vi-VN" b="1"/>
              <a:t>2012</a:t>
            </a:r>
            <a:endParaRPr lang="en-PL" b="1"/>
          </a:p>
        </p:txBody>
      </p:sp>
      <p:graphicFrame>
        <p:nvGraphicFramePr>
          <p:cNvPr id="10" name="Table 10">
            <a:extLst>
              <a:ext uri="{FF2B5EF4-FFF2-40B4-BE49-F238E27FC236}">
                <a16:creationId xmlns:a16="http://schemas.microsoft.com/office/drawing/2014/main" id="{4192C117-0B2F-E741-9E50-F1C555C775B8}"/>
              </a:ext>
            </a:extLst>
          </p:cNvPr>
          <p:cNvGraphicFramePr>
            <a:graphicFrameLocks noGrp="1"/>
          </p:cNvGraphicFramePr>
          <p:nvPr>
            <p:extLst>
              <p:ext uri="{D42A27DB-BD31-4B8C-83A1-F6EECF244321}">
                <p14:modId xmlns:p14="http://schemas.microsoft.com/office/powerpoint/2010/main" val="2777954408"/>
              </p:ext>
            </p:extLst>
          </p:nvPr>
        </p:nvGraphicFramePr>
        <p:xfrm>
          <a:off x="384283" y="706600"/>
          <a:ext cx="11423433" cy="6088126"/>
        </p:xfrm>
        <a:graphic>
          <a:graphicData uri="http://schemas.openxmlformats.org/drawingml/2006/table">
            <a:tbl>
              <a:tblPr firstRow="1" bandRow="1">
                <a:tableStyleId>{21E4AEA4-8DFA-4A89-87EB-49C32662AFE0}</a:tableStyleId>
              </a:tblPr>
              <a:tblGrid>
                <a:gridCol w="1386052">
                  <a:extLst>
                    <a:ext uri="{9D8B030D-6E8A-4147-A177-3AD203B41FA5}">
                      <a16:colId xmlns:a16="http://schemas.microsoft.com/office/drawing/2014/main" val="3355067093"/>
                    </a:ext>
                  </a:extLst>
                </a:gridCol>
                <a:gridCol w="6395765">
                  <a:extLst>
                    <a:ext uri="{9D8B030D-6E8A-4147-A177-3AD203B41FA5}">
                      <a16:colId xmlns:a16="http://schemas.microsoft.com/office/drawing/2014/main" val="48605319"/>
                    </a:ext>
                  </a:extLst>
                </a:gridCol>
                <a:gridCol w="3641616">
                  <a:extLst>
                    <a:ext uri="{9D8B030D-6E8A-4147-A177-3AD203B41FA5}">
                      <a16:colId xmlns:a16="http://schemas.microsoft.com/office/drawing/2014/main" val="4079018286"/>
                    </a:ext>
                  </a:extLst>
                </a:gridCol>
              </a:tblGrid>
              <a:tr h="353524">
                <a:tc>
                  <a:txBody>
                    <a:bodyPr/>
                    <a:lstStyle/>
                    <a:p>
                      <a:r>
                        <a:rPr lang="en-PL"/>
                        <a:t>Sectors</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144910703"/>
                  </a:ext>
                </a:extLst>
              </a:tr>
              <a:tr h="1856001">
                <a:tc rowSpan="3">
                  <a:txBody>
                    <a:bodyPr/>
                    <a:lstStyle/>
                    <a:p>
                      <a:r>
                        <a:rPr lang="en-PL"/>
                        <a:t>1.</a:t>
                      </a:r>
                      <a:r>
                        <a:rPr lang="vi-VN"/>
                        <a:t>Prices</a:t>
                      </a:r>
                      <a:endParaRPr lang="en-PL"/>
                    </a:p>
                  </a:txBody>
                  <a:tcPr/>
                </a:tc>
                <a:tc>
                  <a:txBody>
                    <a:bodyPr/>
                    <a:lstStyle/>
                    <a:p>
                      <a:r>
                        <a:rPr lang="vi-VN"/>
                        <a:t>Core inflation</a:t>
                      </a:r>
                      <a:endParaRPr lang="en-PL"/>
                    </a:p>
                  </a:txBody>
                  <a:tcPr/>
                </a:tc>
                <a:tc>
                  <a:txBody>
                    <a:bodyPr/>
                    <a:lstStyle/>
                    <a:p>
                      <a:pPr marL="285750" indent="-285750">
                        <a:buFont typeface="Arial" panose="020B0604020202020204" pitchFamily="34" charset="0"/>
                        <a:buChar char="•"/>
                      </a:pPr>
                      <a:r>
                        <a:rPr lang="vi-VN" sz="1500"/>
                        <a:t>C_</a:t>
                      </a:r>
                      <a:r>
                        <a:rPr lang="en-US" sz="1500"/>
                        <a:t>CORE (EX) – time-varying constant in core inflation equation</a:t>
                      </a:r>
                      <a:endParaRPr lang="vi-VN" sz="1500"/>
                    </a:p>
                    <a:p>
                      <a:pPr marL="285750" indent="-285750">
                        <a:buFont typeface="Arial" panose="020B0604020202020204" pitchFamily="34" charset="0"/>
                        <a:buChar char="•"/>
                      </a:pPr>
                      <a:r>
                        <a:rPr lang="en-US" sz="1500" b="0" i="0" u="none" strike="noStrike" kern="1200" baseline="0">
                          <a:solidFill>
                            <a:schemeClr val="dk1"/>
                          </a:solidFill>
                          <a:latin typeface="+mn-lt"/>
                          <a:ea typeface="+mn-ea"/>
                          <a:cs typeface="+mn-cs"/>
                        </a:rPr>
                        <a:t>GR CORE TR (EN) – effective rate of taxes imposed on prices of goods and services</a:t>
                      </a:r>
                      <a:r>
                        <a:rPr lang="vi-VN" sz="1500" b="0" i="0" u="none" strike="noStrike" kern="1200" baseline="0">
                          <a:solidFill>
                            <a:schemeClr val="dk1"/>
                          </a:solidFill>
                          <a:latin typeface="+mn-lt"/>
                          <a:ea typeface="+mn-ea"/>
                          <a:cs typeface="+mn-cs"/>
                        </a:rPr>
                        <a:t> </a:t>
                      </a:r>
                      <a:r>
                        <a:rPr lang="en-US" sz="1500" b="0" i="0" u="none" strike="noStrike" kern="1200" baseline="0">
                          <a:solidFill>
                            <a:schemeClr val="dk1"/>
                          </a:solidFill>
                          <a:latin typeface="+mn-lt"/>
                          <a:ea typeface="+mn-ea"/>
                          <a:cs typeface="+mn-cs"/>
                        </a:rPr>
                        <a:t>which are in the core inflation basket</a:t>
                      </a:r>
                      <a:endParaRPr lang="en-PL" sz="1500" b="0"/>
                    </a:p>
                    <a:p>
                      <a:pPr marL="285750" indent="-285750">
                        <a:buFont typeface="Arial" panose="020B0604020202020204" pitchFamily="34" charset="0"/>
                        <a:buChar char="•"/>
                      </a:pPr>
                      <a:endParaRPr lang="vi-VN" sz="1500"/>
                    </a:p>
                    <a:p>
                      <a:pPr marL="285750" indent="-285750">
                        <a:buFont typeface="Arial" panose="020B0604020202020204" pitchFamily="34" charset="0"/>
                        <a:buChar char="•"/>
                      </a:pPr>
                      <a:endParaRPr lang="vi-VN" sz="1500" b="0"/>
                    </a:p>
                  </a:txBody>
                  <a:tcPr/>
                </a:tc>
                <a:extLst>
                  <a:ext uri="{0D108BD9-81ED-4DB2-BD59-A6C34878D82A}">
                    <a16:rowId xmlns:a16="http://schemas.microsoft.com/office/drawing/2014/main" val="1495746908"/>
                  </a:ext>
                </a:extLst>
              </a:tr>
              <a:tr h="1197560">
                <a:tc vMerge="1">
                  <a:txBody>
                    <a:bodyPr/>
                    <a:lstStyle/>
                    <a:p>
                      <a:endParaRPr lang="en-PL"/>
                    </a:p>
                  </a:txBody>
                  <a:tcPr/>
                </a:tc>
                <a:tc>
                  <a:txBody>
                    <a:bodyPr/>
                    <a:lstStyle/>
                    <a:p>
                      <a:r>
                        <a:rPr lang="en-US"/>
                        <a:t>Deflator of value-added</a:t>
                      </a:r>
                      <a:endParaRPr lang="vi-VN"/>
                    </a:p>
                    <a:p>
                      <a:endParaRPr lang="en-PL"/>
                    </a:p>
                  </a:txBody>
                  <a:tcPr/>
                </a:tc>
                <a:tc>
                  <a:txBody>
                    <a:bodyPr/>
                    <a:lstStyle/>
                    <a:p>
                      <a:pPr marL="285750" indent="-285750">
                        <a:buFont typeface="Arial" panose="020B0604020202020204" pitchFamily="34" charset="0"/>
                        <a:buChar char="•"/>
                      </a:pPr>
                      <a:r>
                        <a:rPr lang="en-US" sz="1500"/>
                        <a:t>C PVA (EX) – time-varying </a:t>
                      </a:r>
                      <a:r>
                        <a:rPr lang="vi-VN" sz="1500"/>
                        <a:t>c</a:t>
                      </a:r>
                      <a:r>
                        <a:rPr lang="en-US" sz="1500" err="1"/>
                        <a:t>onstant</a:t>
                      </a:r>
                      <a:r>
                        <a:rPr lang="en-US" sz="1500"/>
                        <a:t> in value added equation</a:t>
                      </a:r>
                      <a:endParaRPr lang="vi-VN" sz="150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u="none" strike="noStrike" kern="1200" baseline="0">
                          <a:solidFill>
                            <a:schemeClr val="dk1"/>
                          </a:solidFill>
                          <a:latin typeface="+mn-lt"/>
                          <a:ea typeface="+mn-ea"/>
                          <a:cs typeface="+mn-cs"/>
                        </a:rPr>
                        <a:t>GR CORP TR (EN) – effective rate of social security contributions paid by employers</a:t>
                      </a:r>
                      <a:endParaRPr lang="en-PL" sz="1500" b="0"/>
                    </a:p>
                  </a:txBody>
                  <a:tcPr/>
                </a:tc>
                <a:extLst>
                  <a:ext uri="{0D108BD9-81ED-4DB2-BD59-A6C34878D82A}">
                    <a16:rowId xmlns:a16="http://schemas.microsoft.com/office/drawing/2014/main" val="215471569"/>
                  </a:ext>
                </a:extLst>
              </a:tr>
              <a:tr h="1414096">
                <a:tc vMerge="1">
                  <a:txBody>
                    <a:bodyPr/>
                    <a:lstStyle/>
                    <a:p>
                      <a:endParaRPr lang="en-PL"/>
                    </a:p>
                  </a:txBody>
                  <a:tcPr/>
                </a:tc>
                <a:tc>
                  <a:txBody>
                    <a:bodyPr/>
                    <a:lstStyle/>
                    <a:p>
                      <a:r>
                        <a:rPr lang="en-US" sz="1800" b="0" i="0" u="none" strike="noStrike" kern="1200" baseline="0">
                          <a:solidFill>
                            <a:schemeClr val="dk1"/>
                          </a:solidFill>
                          <a:latin typeface="+mn-lt"/>
                          <a:ea typeface="+mn-ea"/>
                          <a:cs typeface="+mn-cs"/>
                        </a:rPr>
                        <a:t>Inflation of energy prices</a:t>
                      </a:r>
                      <a:endParaRPr lang="vi-VN" sz="1800" b="0" i="0" u="none" strike="noStrike" kern="1200" baseline="0">
                        <a:solidFill>
                          <a:schemeClr val="dk1"/>
                        </a:solidFill>
                        <a:latin typeface="+mn-lt"/>
                        <a:ea typeface="+mn-ea"/>
                        <a:cs typeface="+mn-cs"/>
                      </a:endParaRPr>
                    </a:p>
                    <a:p>
                      <a:endParaRPr lang="en-PL"/>
                    </a:p>
                  </a:txBody>
                  <a:tcPr/>
                </a:tc>
                <a:tc>
                  <a:txBody>
                    <a:bodyPr/>
                    <a:lstStyle/>
                    <a:p>
                      <a:pPr marL="285750" indent="-285750">
                        <a:buFont typeface="Arial" panose="020B0604020202020204" pitchFamily="34" charset="0"/>
                        <a:buChar char="•"/>
                      </a:pPr>
                      <a:r>
                        <a:rPr lang="en-US" sz="1500" b="0"/>
                        <a:t>GR ENER TR (EN) – effective rate of taxes imposed on energy prices</a:t>
                      </a:r>
                      <a:endParaRPr lang="vi-VN" sz="1500" b="0"/>
                    </a:p>
                    <a:p>
                      <a:pPr marL="285750" indent="-285750">
                        <a:buFont typeface="Arial" panose="020B0604020202020204" pitchFamily="34" charset="0"/>
                        <a:buChar char="•"/>
                      </a:pPr>
                      <a:r>
                        <a:rPr lang="en-US" sz="1500" b="0"/>
                        <a:t>GR CO2 ENER TR (EN) – effective rate of charges imposed on energy prices connected</a:t>
                      </a:r>
                      <a:r>
                        <a:rPr lang="vi-VN" sz="1500" b="0"/>
                        <a:t> </a:t>
                      </a:r>
                      <a:r>
                        <a:rPr lang="en-US" sz="1500" b="0"/>
                        <a:t>with costs of purchasing CO2 emission rights</a:t>
                      </a:r>
                      <a:endParaRPr lang="en-PL" sz="1500" b="0"/>
                    </a:p>
                  </a:txBody>
                  <a:tcPr/>
                </a:tc>
                <a:extLst>
                  <a:ext uri="{0D108BD9-81ED-4DB2-BD59-A6C34878D82A}">
                    <a16:rowId xmlns:a16="http://schemas.microsoft.com/office/drawing/2014/main" val="249756803"/>
                  </a:ext>
                </a:extLst>
              </a:tr>
              <a:tr h="1104646">
                <a:tc>
                  <a:txBody>
                    <a:bodyPr/>
                    <a:lstStyle/>
                    <a:p>
                      <a:endParaRPr lang="en-PL"/>
                    </a:p>
                  </a:txBody>
                  <a:tcPr/>
                </a:tc>
                <a:tc>
                  <a:txBody>
                    <a:bodyPr/>
                    <a:lstStyle/>
                    <a:p>
                      <a:r>
                        <a:rPr lang="en-US" sz="1800" b="0" i="0" u="none" strike="noStrike" kern="1200" baseline="0">
                          <a:solidFill>
                            <a:schemeClr val="dk1"/>
                          </a:solidFill>
                          <a:latin typeface="+mn-lt"/>
                          <a:ea typeface="+mn-ea"/>
                          <a:cs typeface="+mn-cs"/>
                        </a:rPr>
                        <a:t>Inflation of food prices</a:t>
                      </a:r>
                      <a:endParaRPr lang="vi-VN" sz="1800" b="0" i="0" u="none" strike="noStrike" kern="1200" baseline="0">
                        <a:solidFill>
                          <a:schemeClr val="dk1"/>
                        </a:solidFill>
                        <a:latin typeface="+mn-lt"/>
                        <a:ea typeface="+mn-ea"/>
                        <a:cs typeface="+mn-cs"/>
                      </a:endParaRPr>
                    </a:p>
                    <a:p>
                      <a:endParaRPr lang="en-PL"/>
                    </a:p>
                  </a:txBody>
                  <a:tcPr/>
                </a:tc>
                <a:tc>
                  <a:txBody>
                    <a:bodyPr/>
                    <a:lstStyle/>
                    <a:p>
                      <a:pPr marL="285750" indent="-285750">
                        <a:buFont typeface="Arial" panose="020B0604020202020204" pitchFamily="34" charset="0"/>
                        <a:buChar char="•"/>
                      </a:pPr>
                      <a:r>
                        <a:rPr lang="vi-VN" sz="1500"/>
                        <a:t>C_</a:t>
                      </a:r>
                      <a:r>
                        <a:rPr lang="en-US" sz="1500"/>
                        <a:t>FOOD (EX) – time-varying constant in food prices inflation equation</a:t>
                      </a:r>
                      <a:endParaRPr lang="vi-VN" sz="1500"/>
                    </a:p>
                    <a:p>
                      <a:pPr marL="285750" indent="-285750">
                        <a:buFont typeface="Arial" panose="020B0604020202020204" pitchFamily="34" charset="0"/>
                        <a:buChar char="•"/>
                      </a:pPr>
                      <a:r>
                        <a:rPr lang="en-US" sz="1500"/>
                        <a:t>GR VAT TR (EN) – effective rate of VAT</a:t>
                      </a:r>
                      <a:endParaRPr lang="en-PL" sz="1500"/>
                    </a:p>
                  </a:txBody>
                  <a:tcPr/>
                </a:tc>
                <a:extLst>
                  <a:ext uri="{0D108BD9-81ED-4DB2-BD59-A6C34878D82A}">
                    <a16:rowId xmlns:a16="http://schemas.microsoft.com/office/drawing/2014/main" val="1408651388"/>
                  </a:ext>
                </a:extLst>
              </a:tr>
            </a:tbl>
          </a:graphicData>
        </a:graphic>
      </p:graphicFrame>
      <p:pic>
        <p:nvPicPr>
          <p:cNvPr id="4" name="Picture 3"/>
          <p:cNvPicPr>
            <a:picLocks noChangeAspect="1"/>
          </p:cNvPicPr>
          <p:nvPr/>
        </p:nvPicPr>
        <p:blipFill rotWithShape="1">
          <a:blip r:embed="rId2"/>
          <a:srcRect t="31489" b="6935"/>
          <a:stretch/>
        </p:blipFill>
        <p:spPr>
          <a:xfrm>
            <a:off x="1861701" y="1377950"/>
            <a:ext cx="6258798" cy="1308100"/>
          </a:xfrm>
          <a:prstGeom prst="rect">
            <a:avLst/>
          </a:prstGeom>
        </p:spPr>
      </p:pic>
      <p:pic>
        <p:nvPicPr>
          <p:cNvPr id="6" name="Picture 5"/>
          <p:cNvPicPr>
            <a:picLocks noChangeAspect="1"/>
          </p:cNvPicPr>
          <p:nvPr/>
        </p:nvPicPr>
        <p:blipFill>
          <a:blip r:embed="rId3"/>
          <a:stretch>
            <a:fillRect/>
          </a:stretch>
        </p:blipFill>
        <p:spPr>
          <a:xfrm>
            <a:off x="1861701" y="3289231"/>
            <a:ext cx="5620534" cy="990738"/>
          </a:xfrm>
          <a:prstGeom prst="rect">
            <a:avLst/>
          </a:prstGeom>
        </p:spPr>
      </p:pic>
      <p:pic>
        <p:nvPicPr>
          <p:cNvPr id="7" name="Picture 6"/>
          <p:cNvPicPr>
            <a:picLocks noChangeAspect="1"/>
          </p:cNvPicPr>
          <p:nvPr/>
        </p:nvPicPr>
        <p:blipFill>
          <a:blip r:embed="rId4"/>
          <a:stretch>
            <a:fillRect/>
          </a:stretch>
        </p:blipFill>
        <p:spPr>
          <a:xfrm>
            <a:off x="1861701" y="4596304"/>
            <a:ext cx="5010849" cy="933580"/>
          </a:xfrm>
          <a:prstGeom prst="rect">
            <a:avLst/>
          </a:prstGeom>
        </p:spPr>
      </p:pic>
      <p:pic>
        <p:nvPicPr>
          <p:cNvPr id="8" name="Picture 7"/>
          <p:cNvPicPr>
            <a:picLocks noChangeAspect="1"/>
          </p:cNvPicPr>
          <p:nvPr/>
        </p:nvPicPr>
        <p:blipFill>
          <a:blip r:embed="rId5"/>
          <a:stretch>
            <a:fillRect/>
          </a:stretch>
        </p:blipFill>
        <p:spPr>
          <a:xfrm>
            <a:off x="1861701" y="6003663"/>
            <a:ext cx="4925112" cy="819264"/>
          </a:xfrm>
          <a:prstGeom prst="rect">
            <a:avLst/>
          </a:prstGeom>
        </p:spPr>
      </p:pic>
    </p:spTree>
    <p:extLst>
      <p:ext uri="{BB962C8B-B14F-4D97-AF65-F5344CB8AC3E}">
        <p14:creationId xmlns:p14="http://schemas.microsoft.com/office/powerpoint/2010/main" val="1116148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8EC0C2D-40A9-A446-92E9-A6EA29A63B40}"/>
              </a:ext>
            </a:extLst>
          </p:cNvPr>
          <p:cNvGraphicFramePr>
            <a:graphicFrameLocks noGrp="1"/>
          </p:cNvGraphicFramePr>
          <p:nvPr>
            <p:extLst>
              <p:ext uri="{D42A27DB-BD31-4B8C-83A1-F6EECF244321}">
                <p14:modId xmlns:p14="http://schemas.microsoft.com/office/powerpoint/2010/main" val="2873668726"/>
              </p:ext>
            </p:extLst>
          </p:nvPr>
        </p:nvGraphicFramePr>
        <p:xfrm>
          <a:off x="0" y="510990"/>
          <a:ext cx="12192000" cy="6198442"/>
        </p:xfrm>
        <a:graphic>
          <a:graphicData uri="http://schemas.openxmlformats.org/drawingml/2006/table">
            <a:tbl>
              <a:tblPr firstRow="1" bandRow="1">
                <a:tableStyleId>{21E4AEA4-8DFA-4A89-87EB-49C32662AFE0}</a:tableStyleId>
              </a:tblPr>
              <a:tblGrid>
                <a:gridCol w="1244600">
                  <a:extLst>
                    <a:ext uri="{9D8B030D-6E8A-4147-A177-3AD203B41FA5}">
                      <a16:colId xmlns:a16="http://schemas.microsoft.com/office/drawing/2014/main" val="1409506667"/>
                    </a:ext>
                  </a:extLst>
                </a:gridCol>
                <a:gridCol w="5562600">
                  <a:extLst>
                    <a:ext uri="{9D8B030D-6E8A-4147-A177-3AD203B41FA5}">
                      <a16:colId xmlns:a16="http://schemas.microsoft.com/office/drawing/2014/main" val="234217746"/>
                    </a:ext>
                  </a:extLst>
                </a:gridCol>
                <a:gridCol w="5384800">
                  <a:extLst>
                    <a:ext uri="{9D8B030D-6E8A-4147-A177-3AD203B41FA5}">
                      <a16:colId xmlns:a16="http://schemas.microsoft.com/office/drawing/2014/main" val="674699110"/>
                    </a:ext>
                  </a:extLst>
                </a:gridCol>
              </a:tblGrid>
              <a:tr h="426983">
                <a:tc>
                  <a:txBody>
                    <a:bodyPr/>
                    <a:lstStyle/>
                    <a:p>
                      <a:r>
                        <a:rPr lang="en-PL"/>
                        <a:t>Sectors</a:t>
                      </a:r>
                    </a:p>
                  </a:txBody>
                  <a:tcPr/>
                </a:tc>
                <a:tc>
                  <a:txBody>
                    <a:bodyPr/>
                    <a:lstStyle/>
                    <a:p>
                      <a:r>
                        <a:rPr lang="en-PL"/>
                        <a:t>Equations</a:t>
                      </a:r>
                    </a:p>
                  </a:txBody>
                  <a:tcPr/>
                </a:tc>
                <a:tc>
                  <a:txBody>
                    <a:bodyPr/>
                    <a:lstStyle/>
                    <a:p>
                      <a:endParaRPr lang="en-PL"/>
                    </a:p>
                  </a:txBody>
                  <a:tcPr/>
                </a:tc>
                <a:extLst>
                  <a:ext uri="{0D108BD9-81ED-4DB2-BD59-A6C34878D82A}">
                    <a16:rowId xmlns:a16="http://schemas.microsoft.com/office/drawing/2014/main" val="154524686"/>
                  </a:ext>
                </a:extLst>
              </a:tr>
              <a:tr h="751127">
                <a:tc rowSpan="3">
                  <a:txBody>
                    <a:bodyPr/>
                    <a:lstStyle/>
                    <a:p>
                      <a:r>
                        <a:rPr lang="en-PL" b="1"/>
                        <a:t>II. </a:t>
                      </a:r>
                      <a:r>
                        <a:rPr lang="vi-VN" b="1"/>
                        <a:t>Labour market</a:t>
                      </a:r>
                      <a:endParaRPr lang="en-PL"/>
                    </a:p>
                    <a:p>
                      <a:pPr marL="285750" indent="-285750">
                        <a:buFontTx/>
                        <a:buChar char="-"/>
                      </a:pPr>
                      <a:endParaRPr lang="en-PL"/>
                    </a:p>
                  </a:txBody>
                  <a:tcPr/>
                </a:tc>
                <a:tc>
                  <a:txBody>
                    <a:bodyPr/>
                    <a:lstStyle/>
                    <a:p>
                      <a:r>
                        <a:rPr lang="vi-VN" sz="1600"/>
                        <a:t>Employment:</a:t>
                      </a:r>
                      <a:endParaRPr lang="en-PL" sz="1600"/>
                    </a:p>
                  </a:txBody>
                  <a:tcPr/>
                </a:tc>
                <a:tc>
                  <a:txBody>
                    <a:bodyPr/>
                    <a:lstStyle/>
                    <a:p>
                      <a:pPr marL="285750" indent="-285750">
                        <a:buFont typeface="Arial" panose="020B0604020202020204" pitchFamily="34" charset="0"/>
                        <a:buChar char="•"/>
                      </a:pPr>
                      <a:r>
                        <a:rPr lang="en-US" sz="1600"/>
                        <a:t>Estimation period: 1997q1 - 2011q4</a:t>
                      </a:r>
                      <a:endParaRPr lang="en-PL" sz="1600"/>
                    </a:p>
                  </a:txBody>
                  <a:tcPr/>
                </a:tc>
                <a:extLst>
                  <a:ext uri="{0D108BD9-81ED-4DB2-BD59-A6C34878D82A}">
                    <a16:rowId xmlns:a16="http://schemas.microsoft.com/office/drawing/2014/main" val="65852646"/>
                  </a:ext>
                </a:extLst>
              </a:tr>
              <a:tr h="2978172">
                <a:tc vMerge="1">
                  <a:txBody>
                    <a:bodyPr/>
                    <a:lstStyle/>
                    <a:p>
                      <a:endParaRPr lang="en-PL"/>
                    </a:p>
                  </a:txBody>
                  <a:tcPr/>
                </a:tc>
                <a:tc>
                  <a:txBody>
                    <a:bodyPr/>
                    <a:lstStyle/>
                    <a:p>
                      <a:r>
                        <a:rPr lang="en-US" sz="1600" kern="1200">
                          <a:solidFill>
                            <a:schemeClr val="dk1"/>
                          </a:solidFill>
                          <a:latin typeface="+mn-lt"/>
                          <a:ea typeface="+mn-ea"/>
                          <a:cs typeface="+mn-cs"/>
                        </a:rPr>
                        <a:t>Participation rate net of persons eligible for pension benefits and persons</a:t>
                      </a:r>
                      <a:r>
                        <a:rPr lang="vi-VN" sz="1600" kern="1200">
                          <a:solidFill>
                            <a:schemeClr val="dk1"/>
                          </a:solidFill>
                          <a:latin typeface="+mn-lt"/>
                          <a:ea typeface="+mn-ea"/>
                          <a:cs typeface="+mn-cs"/>
                        </a:rPr>
                        <a:t> </a:t>
                      </a:r>
                      <a:r>
                        <a:rPr lang="en-US" sz="1600" kern="1200">
                          <a:solidFill>
                            <a:schemeClr val="dk1"/>
                          </a:solidFill>
                          <a:latin typeface="+mn-lt"/>
                          <a:ea typeface="+mn-ea"/>
                          <a:cs typeface="+mn-cs"/>
                        </a:rPr>
                        <a:t>pursuing full-time studies aged 15-24</a:t>
                      </a:r>
                      <a:endParaRPr lang="en-PL" sz="1600" kern="1200">
                        <a:solidFill>
                          <a:schemeClr val="dk1"/>
                        </a:solidFill>
                        <a:latin typeface="+mn-lt"/>
                        <a:ea typeface="+mn-ea"/>
                        <a:cs typeface="+mn-cs"/>
                      </a:endParaRP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dk1"/>
                          </a:solidFill>
                          <a:latin typeface="+mn-lt"/>
                          <a:ea typeface="+mn-ea"/>
                          <a:cs typeface="+mn-cs"/>
                        </a:rPr>
                        <a:t>Participation rate for population aged 15-24 net of persons eligible for</a:t>
                      </a:r>
                      <a:r>
                        <a:rPr lang="vi-VN" sz="1600" kern="1200">
                          <a:solidFill>
                            <a:schemeClr val="dk1"/>
                          </a:solidFill>
                          <a:latin typeface="+mn-lt"/>
                          <a:ea typeface="+mn-ea"/>
                          <a:cs typeface="+mn-cs"/>
                        </a:rPr>
                        <a:t> </a:t>
                      </a:r>
                      <a:r>
                        <a:rPr lang="en-US" sz="1600" kern="1200">
                          <a:solidFill>
                            <a:schemeClr val="dk1"/>
                          </a:solidFill>
                          <a:latin typeface="+mn-lt"/>
                          <a:ea typeface="+mn-ea"/>
                          <a:cs typeface="+mn-cs"/>
                        </a:rPr>
                        <a:t>pension benefits and persons pursuing full-time studies</a:t>
                      </a:r>
                      <a:endParaRPr lang="en-PL" sz="1600" kern="1200">
                        <a:solidFill>
                          <a:schemeClr val="dk1"/>
                        </a:solidFill>
                        <a:latin typeface="+mn-lt"/>
                        <a:ea typeface="+mn-ea"/>
                        <a:cs typeface="+mn-cs"/>
                      </a:endParaRPr>
                    </a:p>
                    <a:p>
                      <a:pPr marL="0" indent="0">
                        <a:buFont typeface="Arial" panose="020B0604020202020204" pitchFamily="34" charset="0"/>
                        <a:buNone/>
                      </a:pPr>
                      <a:endParaRPr lang="en-PL" sz="1600"/>
                    </a:p>
                  </a:txBody>
                  <a:tcPr/>
                </a:tc>
                <a:extLst>
                  <a:ext uri="{0D108BD9-81ED-4DB2-BD59-A6C34878D82A}">
                    <a16:rowId xmlns:a16="http://schemas.microsoft.com/office/drawing/2014/main" val="1908706516"/>
                  </a:ext>
                </a:extLst>
              </a:tr>
              <a:tr h="1777385">
                <a:tc vMerge="1">
                  <a:txBody>
                    <a:bodyPr/>
                    <a:lstStyle/>
                    <a:p>
                      <a:endParaRPr lang="en-PL"/>
                    </a:p>
                  </a:txBody>
                  <a:tcPr/>
                </a:tc>
                <a:tc>
                  <a:txBody>
                    <a:bodyPr/>
                    <a:lstStyle/>
                    <a:p>
                      <a:r>
                        <a:rPr lang="en-US" sz="1600" kern="1200">
                          <a:solidFill>
                            <a:schemeClr val="dk1"/>
                          </a:solidFill>
                          <a:latin typeface="+mn-lt"/>
                          <a:ea typeface="+mn-ea"/>
                          <a:cs typeface="+mn-cs"/>
                        </a:rPr>
                        <a:t>Participation rate for population aged 25-44 net of persons eligible for</a:t>
                      </a:r>
                      <a:r>
                        <a:rPr lang="vi-VN" sz="1600" kern="1200">
                          <a:solidFill>
                            <a:schemeClr val="dk1"/>
                          </a:solidFill>
                          <a:latin typeface="+mn-lt"/>
                          <a:ea typeface="+mn-ea"/>
                          <a:cs typeface="+mn-cs"/>
                        </a:rPr>
                        <a:t> </a:t>
                      </a:r>
                      <a:r>
                        <a:rPr lang="en-US" sz="1600" kern="1200">
                          <a:solidFill>
                            <a:schemeClr val="dk1"/>
                          </a:solidFill>
                          <a:latin typeface="+mn-lt"/>
                          <a:ea typeface="+mn-ea"/>
                          <a:cs typeface="+mn-cs"/>
                        </a:rPr>
                        <a:t>pension benefits</a:t>
                      </a:r>
                      <a:endParaRPr lang="en-PL" sz="1600" kern="120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n-US" sz="1600"/>
                        <a:t>Participation rate for population aged 45-59/64 net of persons eligible for</a:t>
                      </a:r>
                      <a:r>
                        <a:rPr lang="vi-VN" sz="1600"/>
                        <a:t> </a:t>
                      </a:r>
                      <a:r>
                        <a:rPr lang="en-US" sz="1600"/>
                        <a:t>pension benefits</a:t>
                      </a:r>
                      <a:endParaRPr lang="vi-VN" sz="1600"/>
                    </a:p>
                    <a:p>
                      <a:pPr marL="285750" indent="-285750">
                        <a:buFont typeface="Arial" panose="020B0604020202020204" pitchFamily="34" charset="0"/>
                        <a:buChar char="•"/>
                      </a:pPr>
                      <a:endParaRPr lang="vi-VN" sz="1600"/>
                    </a:p>
                    <a:p>
                      <a:pPr marL="285750" indent="-285750">
                        <a:buFont typeface="Arial" panose="020B0604020202020204" pitchFamily="34" charset="0"/>
                        <a:buChar char="•"/>
                      </a:pPr>
                      <a:endParaRPr lang="vi-VN" sz="1600"/>
                    </a:p>
                    <a:p>
                      <a:pPr marL="285750" indent="-285750">
                        <a:buFont typeface="Arial" panose="020B0604020202020204" pitchFamily="34" charset="0"/>
                        <a:buChar char="•"/>
                      </a:pPr>
                      <a:endParaRPr lang="vi-VN" sz="1600"/>
                    </a:p>
                    <a:p>
                      <a:pPr marL="285750" indent="-285750">
                        <a:buFont typeface="Arial" panose="020B0604020202020204" pitchFamily="34" charset="0"/>
                        <a:buChar char="•"/>
                      </a:pPr>
                      <a:endParaRPr lang="vi-VN" sz="1600"/>
                    </a:p>
                    <a:p>
                      <a:pPr marL="285750" indent="-285750">
                        <a:buFont typeface="Arial" panose="020B0604020202020204" pitchFamily="34" charset="0"/>
                        <a:buChar char="•"/>
                      </a:pPr>
                      <a:endParaRPr lang="vi-VN" sz="1600"/>
                    </a:p>
                    <a:p>
                      <a:pPr marL="285750" indent="-285750">
                        <a:buFont typeface="Arial" panose="020B0604020202020204" pitchFamily="34" charset="0"/>
                        <a:buChar char="•"/>
                      </a:pPr>
                      <a:endParaRPr lang="en-PL" sz="1600"/>
                    </a:p>
                  </a:txBody>
                  <a:tcPr/>
                </a:tc>
                <a:extLst>
                  <a:ext uri="{0D108BD9-81ED-4DB2-BD59-A6C34878D82A}">
                    <a16:rowId xmlns:a16="http://schemas.microsoft.com/office/drawing/2014/main" val="4113443294"/>
                  </a:ext>
                </a:extLst>
              </a:tr>
            </a:tbl>
          </a:graphicData>
        </a:graphic>
      </p:graphicFrame>
      <p:pic>
        <p:nvPicPr>
          <p:cNvPr id="4" name="Picture 3"/>
          <p:cNvPicPr>
            <a:picLocks noChangeAspect="1"/>
          </p:cNvPicPr>
          <p:nvPr/>
        </p:nvPicPr>
        <p:blipFill>
          <a:blip r:embed="rId2"/>
          <a:stretch>
            <a:fillRect/>
          </a:stretch>
        </p:blipFill>
        <p:spPr>
          <a:xfrm>
            <a:off x="1307859" y="1253624"/>
            <a:ext cx="6074980" cy="413745"/>
          </a:xfrm>
          <a:prstGeom prst="rect">
            <a:avLst/>
          </a:prstGeom>
        </p:spPr>
      </p:pic>
      <p:pic>
        <p:nvPicPr>
          <p:cNvPr id="5" name="Picture 4"/>
          <p:cNvPicPr>
            <a:picLocks noChangeAspect="1"/>
          </p:cNvPicPr>
          <p:nvPr/>
        </p:nvPicPr>
        <p:blipFill>
          <a:blip r:embed="rId3"/>
          <a:stretch>
            <a:fillRect/>
          </a:stretch>
        </p:blipFill>
        <p:spPr>
          <a:xfrm>
            <a:off x="1090499" y="2235198"/>
            <a:ext cx="5840348" cy="2314393"/>
          </a:xfrm>
          <a:prstGeom prst="rect">
            <a:avLst/>
          </a:prstGeom>
        </p:spPr>
      </p:pic>
      <p:pic>
        <p:nvPicPr>
          <p:cNvPr id="6" name="Picture 5"/>
          <p:cNvPicPr>
            <a:picLocks noChangeAspect="1"/>
          </p:cNvPicPr>
          <p:nvPr/>
        </p:nvPicPr>
        <p:blipFill>
          <a:blip r:embed="rId4"/>
          <a:stretch>
            <a:fillRect/>
          </a:stretch>
        </p:blipFill>
        <p:spPr>
          <a:xfrm>
            <a:off x="7019747" y="2594631"/>
            <a:ext cx="5265910" cy="1367769"/>
          </a:xfrm>
          <a:prstGeom prst="rect">
            <a:avLst/>
          </a:prstGeom>
        </p:spPr>
      </p:pic>
      <p:pic>
        <p:nvPicPr>
          <p:cNvPr id="9" name="Picture 8"/>
          <p:cNvPicPr>
            <a:picLocks noChangeAspect="1"/>
          </p:cNvPicPr>
          <p:nvPr/>
        </p:nvPicPr>
        <p:blipFill>
          <a:blip r:embed="rId5"/>
          <a:stretch>
            <a:fillRect/>
          </a:stretch>
        </p:blipFill>
        <p:spPr>
          <a:xfrm>
            <a:off x="1090499" y="5300066"/>
            <a:ext cx="5929248" cy="1353148"/>
          </a:xfrm>
          <a:prstGeom prst="rect">
            <a:avLst/>
          </a:prstGeom>
        </p:spPr>
      </p:pic>
      <p:pic>
        <p:nvPicPr>
          <p:cNvPr id="10" name="Picture 9"/>
          <p:cNvPicPr>
            <a:picLocks noChangeAspect="1"/>
          </p:cNvPicPr>
          <p:nvPr/>
        </p:nvPicPr>
        <p:blipFill>
          <a:blip r:embed="rId6"/>
          <a:stretch>
            <a:fillRect/>
          </a:stretch>
        </p:blipFill>
        <p:spPr>
          <a:xfrm>
            <a:off x="7134561" y="5233515"/>
            <a:ext cx="4727239" cy="1590071"/>
          </a:xfrm>
          <a:prstGeom prst="rect">
            <a:avLst/>
          </a:prstGeom>
        </p:spPr>
      </p:pic>
    </p:spTree>
    <p:extLst>
      <p:ext uri="{BB962C8B-B14F-4D97-AF65-F5344CB8AC3E}">
        <p14:creationId xmlns:p14="http://schemas.microsoft.com/office/powerpoint/2010/main" val="373295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93EAB10-E928-C048-8E02-1411FDDDFD97}"/>
              </a:ext>
            </a:extLst>
          </p:cNvPr>
          <p:cNvGraphicFramePr>
            <a:graphicFrameLocks noGrp="1"/>
          </p:cNvGraphicFramePr>
          <p:nvPr>
            <p:extLst>
              <p:ext uri="{D42A27DB-BD31-4B8C-83A1-F6EECF244321}">
                <p14:modId xmlns:p14="http://schemas.microsoft.com/office/powerpoint/2010/main" val="2729032302"/>
              </p:ext>
            </p:extLst>
          </p:nvPr>
        </p:nvGraphicFramePr>
        <p:xfrm>
          <a:off x="10510" y="0"/>
          <a:ext cx="12181490" cy="5029200"/>
        </p:xfrm>
        <a:graphic>
          <a:graphicData uri="http://schemas.openxmlformats.org/drawingml/2006/table">
            <a:tbl>
              <a:tblPr firstRow="1" bandRow="1">
                <a:tableStyleId>{21E4AEA4-8DFA-4A89-87EB-49C32662AFE0}</a:tableStyleId>
              </a:tblPr>
              <a:tblGrid>
                <a:gridCol w="1902373">
                  <a:extLst>
                    <a:ext uri="{9D8B030D-6E8A-4147-A177-3AD203B41FA5}">
                      <a16:colId xmlns:a16="http://schemas.microsoft.com/office/drawing/2014/main" val="383550722"/>
                    </a:ext>
                  </a:extLst>
                </a:gridCol>
                <a:gridCol w="5846817">
                  <a:extLst>
                    <a:ext uri="{9D8B030D-6E8A-4147-A177-3AD203B41FA5}">
                      <a16:colId xmlns:a16="http://schemas.microsoft.com/office/drawing/2014/main" val="2749683064"/>
                    </a:ext>
                  </a:extLst>
                </a:gridCol>
                <a:gridCol w="4432300">
                  <a:extLst>
                    <a:ext uri="{9D8B030D-6E8A-4147-A177-3AD203B41FA5}">
                      <a16:colId xmlns:a16="http://schemas.microsoft.com/office/drawing/2014/main" val="4267548084"/>
                    </a:ext>
                  </a:extLst>
                </a:gridCol>
              </a:tblGrid>
              <a:tr h="370840">
                <a:tc>
                  <a:txBody>
                    <a:bodyPr/>
                    <a:lstStyle/>
                    <a:p>
                      <a:r>
                        <a:rPr lang="en-PL" sz="1600" kern="1200">
                          <a:solidFill>
                            <a:schemeClr val="dk1"/>
                          </a:solidFill>
                          <a:latin typeface="+mn-lt"/>
                          <a:ea typeface="+mn-ea"/>
                          <a:cs typeface="+mn-cs"/>
                        </a:rPr>
                        <a:t>Sector</a:t>
                      </a:r>
                    </a:p>
                  </a:txBody>
                  <a:tcPr/>
                </a:tc>
                <a:tc>
                  <a:txBody>
                    <a:bodyPr/>
                    <a:lstStyle/>
                    <a:p>
                      <a:r>
                        <a:rPr lang="en-PL" sz="1600" kern="1200">
                          <a:solidFill>
                            <a:schemeClr val="dk1"/>
                          </a:solidFill>
                          <a:latin typeface="+mn-lt"/>
                          <a:ea typeface="+mn-ea"/>
                          <a:cs typeface="+mn-cs"/>
                        </a:rPr>
                        <a:t>Equations</a:t>
                      </a:r>
                    </a:p>
                  </a:txBody>
                  <a:tcPr/>
                </a:tc>
                <a:tc>
                  <a:txBody>
                    <a:bodyPr/>
                    <a:lstStyle/>
                    <a:p>
                      <a:r>
                        <a:rPr lang="en-PL" sz="1600" kern="1200">
                          <a:solidFill>
                            <a:schemeClr val="dk1"/>
                          </a:solidFill>
                          <a:latin typeface="+mn-lt"/>
                          <a:ea typeface="+mn-ea"/>
                          <a:cs typeface="+mn-cs"/>
                        </a:rPr>
                        <a:t>Variables </a:t>
                      </a:r>
                    </a:p>
                  </a:txBody>
                  <a:tcPr/>
                </a:tc>
                <a:extLst>
                  <a:ext uri="{0D108BD9-81ED-4DB2-BD59-A6C34878D82A}">
                    <a16:rowId xmlns:a16="http://schemas.microsoft.com/office/drawing/2014/main" val="1739181697"/>
                  </a:ext>
                </a:extLst>
              </a:tr>
              <a:tr h="2766060">
                <a:tc rowSpan="2">
                  <a:txBody>
                    <a:bodyPr/>
                    <a:lstStyle/>
                    <a:p>
                      <a:r>
                        <a:rPr lang="en-PL" sz="1800" b="1" kern="1200">
                          <a:solidFill>
                            <a:schemeClr val="dk1"/>
                          </a:solidFill>
                          <a:latin typeface="+mn-lt"/>
                          <a:ea typeface="+mn-ea"/>
                          <a:cs typeface="+mn-cs"/>
                        </a:rPr>
                        <a:t>II. Labour market</a:t>
                      </a:r>
                    </a:p>
                  </a:txBody>
                  <a:tcPr/>
                </a:tc>
                <a:tc>
                  <a:txBody>
                    <a:bodyPr/>
                    <a:lstStyle/>
                    <a:p>
                      <a:r>
                        <a:rPr lang="en-US" sz="1600" kern="1200">
                          <a:solidFill>
                            <a:schemeClr val="dk1"/>
                          </a:solidFill>
                          <a:latin typeface="+mn-lt"/>
                          <a:ea typeface="+mn-ea"/>
                          <a:cs typeface="+mn-cs"/>
                        </a:rPr>
                        <a:t>Participation rate for population aged 60/65+ net of persons eligible for</a:t>
                      </a:r>
                      <a:r>
                        <a:rPr lang="vi-VN" sz="1600" kern="1200">
                          <a:solidFill>
                            <a:schemeClr val="dk1"/>
                          </a:solidFill>
                          <a:latin typeface="+mn-lt"/>
                          <a:ea typeface="+mn-ea"/>
                          <a:cs typeface="+mn-cs"/>
                        </a:rPr>
                        <a:t> </a:t>
                      </a:r>
                      <a:r>
                        <a:rPr lang="en-US" sz="1600" kern="1200">
                          <a:solidFill>
                            <a:schemeClr val="dk1"/>
                          </a:solidFill>
                          <a:latin typeface="+mn-lt"/>
                          <a:ea typeface="+mn-ea"/>
                          <a:cs typeface="+mn-cs"/>
                        </a:rPr>
                        <a:t>pension benefits</a:t>
                      </a:r>
                      <a:endParaRPr lang="en-PL" sz="1600" kern="120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n-US" sz="1600" kern="1200">
                          <a:solidFill>
                            <a:schemeClr val="dk1"/>
                          </a:solidFill>
                          <a:latin typeface="+mn-lt"/>
                          <a:ea typeface="+mn-ea"/>
                          <a:cs typeface="+mn-cs"/>
                        </a:rPr>
                        <a:t>LF PW (EN) – post-production </a:t>
                      </a:r>
                      <a:r>
                        <a:rPr lang="en-US" sz="1600" kern="1200" err="1">
                          <a:solidFill>
                            <a:schemeClr val="dk1"/>
                          </a:solidFill>
                          <a:latin typeface="+mn-lt"/>
                          <a:ea typeface="+mn-ea"/>
                          <a:cs typeface="+mn-cs"/>
                        </a:rPr>
                        <a:t>labour</a:t>
                      </a:r>
                      <a:r>
                        <a:rPr lang="en-US" sz="1600" kern="1200">
                          <a:solidFill>
                            <a:schemeClr val="dk1"/>
                          </a:solidFill>
                          <a:latin typeface="+mn-lt"/>
                          <a:ea typeface="+mn-ea"/>
                          <a:cs typeface="+mn-cs"/>
                        </a:rPr>
                        <a:t> force (60/65+ years)</a:t>
                      </a:r>
                    </a:p>
                    <a:p>
                      <a:pPr marL="285750" indent="-285750">
                        <a:buFont typeface="Arial" panose="020B0604020202020204" pitchFamily="34" charset="0"/>
                        <a:buChar char="•"/>
                      </a:pPr>
                      <a:r>
                        <a:rPr lang="en-US" sz="1600" kern="1200">
                          <a:solidFill>
                            <a:schemeClr val="dk1"/>
                          </a:solidFill>
                          <a:latin typeface="+mn-lt"/>
                          <a:ea typeface="+mn-ea"/>
                          <a:cs typeface="+mn-cs"/>
                        </a:rPr>
                        <a:t>LF PW RET (EN) – number of the economically active persons aged 60/65+, eligible,</a:t>
                      </a:r>
                      <a:r>
                        <a:rPr lang="vi-VN" sz="1600" kern="1200">
                          <a:solidFill>
                            <a:schemeClr val="dk1"/>
                          </a:solidFill>
                          <a:latin typeface="+mn-lt"/>
                          <a:ea typeface="+mn-ea"/>
                          <a:cs typeface="+mn-cs"/>
                        </a:rPr>
                        <a:t> </a:t>
                      </a:r>
                      <a:r>
                        <a:rPr lang="en-US" sz="1600" kern="1200">
                          <a:solidFill>
                            <a:schemeClr val="dk1"/>
                          </a:solidFill>
                          <a:latin typeface="+mn-lt"/>
                          <a:ea typeface="+mn-ea"/>
                          <a:cs typeface="+mn-cs"/>
                        </a:rPr>
                        <a:t>at the same time, for pension benefits</a:t>
                      </a:r>
                      <a:endParaRPr lang="vi-VN" sz="1600" kern="1200">
                        <a:solidFill>
                          <a:schemeClr val="dk1"/>
                        </a:solidFill>
                        <a:latin typeface="+mn-lt"/>
                        <a:ea typeface="+mn-ea"/>
                        <a:cs typeface="+mn-cs"/>
                      </a:endParaRPr>
                    </a:p>
                    <a:p>
                      <a:pPr marL="285750" indent="-285750">
                        <a:buFont typeface="Arial" panose="020B0604020202020204" pitchFamily="34" charset="0"/>
                        <a:buChar char="•"/>
                      </a:pPr>
                      <a:r>
                        <a:rPr lang="en-US" sz="1600" kern="1200">
                          <a:solidFill>
                            <a:schemeClr val="dk1"/>
                          </a:solidFill>
                          <a:latin typeface="+mn-lt"/>
                          <a:ea typeface="+mn-ea"/>
                          <a:cs typeface="+mn-cs"/>
                        </a:rPr>
                        <a:t>LF PW (EN) – post-production </a:t>
                      </a:r>
                      <a:r>
                        <a:rPr lang="en-US" sz="1600" kern="1200" err="1">
                          <a:solidFill>
                            <a:schemeClr val="dk1"/>
                          </a:solidFill>
                          <a:latin typeface="+mn-lt"/>
                          <a:ea typeface="+mn-ea"/>
                          <a:cs typeface="+mn-cs"/>
                        </a:rPr>
                        <a:t>labour</a:t>
                      </a:r>
                      <a:r>
                        <a:rPr lang="en-US" sz="1600" kern="1200">
                          <a:solidFill>
                            <a:schemeClr val="dk1"/>
                          </a:solidFill>
                          <a:latin typeface="+mn-lt"/>
                          <a:ea typeface="+mn-ea"/>
                          <a:cs typeface="+mn-cs"/>
                        </a:rPr>
                        <a:t> force (60/65+ years)</a:t>
                      </a:r>
                    </a:p>
                    <a:p>
                      <a:pPr marL="285750" indent="-285750">
                        <a:buFont typeface="Arial" panose="020B0604020202020204" pitchFamily="34" charset="0"/>
                        <a:buChar char="•"/>
                      </a:pPr>
                      <a:r>
                        <a:rPr lang="en-US" sz="1600" kern="1200">
                          <a:solidFill>
                            <a:schemeClr val="dk1"/>
                          </a:solidFill>
                          <a:latin typeface="+mn-lt"/>
                          <a:ea typeface="+mn-ea"/>
                          <a:cs typeface="+mn-cs"/>
                        </a:rPr>
                        <a:t>LF PW RET (EN) – number of the economically active persons aged 60/65+, eligible,</a:t>
                      </a:r>
                      <a:r>
                        <a:rPr lang="vi-VN" sz="1600" kern="1200">
                          <a:solidFill>
                            <a:schemeClr val="dk1"/>
                          </a:solidFill>
                          <a:latin typeface="+mn-lt"/>
                          <a:ea typeface="+mn-ea"/>
                          <a:cs typeface="+mn-cs"/>
                        </a:rPr>
                        <a:t> </a:t>
                      </a:r>
                      <a:r>
                        <a:rPr lang="en-US" sz="1600" kern="1200">
                          <a:solidFill>
                            <a:schemeClr val="dk1"/>
                          </a:solidFill>
                          <a:latin typeface="+mn-lt"/>
                          <a:ea typeface="+mn-ea"/>
                          <a:cs typeface="+mn-cs"/>
                        </a:rPr>
                        <a:t>at the same time, for pension benefits</a:t>
                      </a:r>
                      <a:endParaRPr lang="en-PL" sz="1600" kern="1200">
                        <a:solidFill>
                          <a:schemeClr val="dk1"/>
                        </a:solidFill>
                        <a:latin typeface="+mn-lt"/>
                        <a:ea typeface="+mn-ea"/>
                        <a:cs typeface="+mn-cs"/>
                      </a:endParaRPr>
                    </a:p>
                  </a:txBody>
                  <a:tcPr/>
                </a:tc>
                <a:extLst>
                  <a:ext uri="{0D108BD9-81ED-4DB2-BD59-A6C34878D82A}">
                    <a16:rowId xmlns:a16="http://schemas.microsoft.com/office/drawing/2014/main" val="2587065188"/>
                  </a:ext>
                </a:extLst>
              </a:tr>
              <a:tr h="1892300">
                <a:tc vMerge="1">
                  <a:txBody>
                    <a:bodyPr/>
                    <a:lstStyle/>
                    <a:p>
                      <a:endParaRPr lang="en-PL"/>
                    </a:p>
                  </a:txBody>
                  <a:tcPr/>
                </a:tc>
                <a:tc>
                  <a:txBody>
                    <a:bodyPr/>
                    <a:lstStyle/>
                    <a:p>
                      <a:r>
                        <a:rPr lang="en-US" sz="1600" kern="1200">
                          <a:solidFill>
                            <a:schemeClr val="dk1"/>
                          </a:solidFill>
                          <a:latin typeface="+mn-lt"/>
                          <a:ea typeface="+mn-ea"/>
                          <a:cs typeface="+mn-cs"/>
                        </a:rPr>
                        <a:t>Wages</a:t>
                      </a:r>
                      <a:endParaRPr lang="en-PL" sz="1600" kern="120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n-US" sz="1600" kern="1200">
                          <a:solidFill>
                            <a:schemeClr val="dk1"/>
                          </a:solidFill>
                          <a:latin typeface="+mn-lt"/>
                          <a:ea typeface="+mn-ea"/>
                          <a:cs typeface="+mn-cs"/>
                        </a:rPr>
                        <a:t>UNRATE (EN) – unemployment rate</a:t>
                      </a:r>
                    </a:p>
                    <a:p>
                      <a:pPr marL="285750" indent="-285750">
                        <a:buFont typeface="Arial" panose="020B0604020202020204" pitchFamily="34" charset="0"/>
                        <a:buChar char="•"/>
                      </a:pPr>
                      <a:r>
                        <a:rPr lang="en-US" sz="1600" kern="1200">
                          <a:solidFill>
                            <a:schemeClr val="dk1"/>
                          </a:solidFill>
                          <a:latin typeface="+mn-lt"/>
                          <a:ea typeface="+mn-ea"/>
                          <a:cs typeface="+mn-cs"/>
                        </a:rPr>
                        <a:t>UNRATE AVER (EN) – long-lasting</a:t>
                      </a:r>
                      <a:r>
                        <a:rPr lang="vi-VN" sz="1600" kern="1200" baseline="0">
                          <a:solidFill>
                            <a:schemeClr val="dk1"/>
                          </a:solidFill>
                          <a:latin typeface="+mn-lt"/>
                          <a:ea typeface="+mn-ea"/>
                          <a:cs typeface="+mn-cs"/>
                        </a:rPr>
                        <a:t> </a:t>
                      </a:r>
                      <a:r>
                        <a:rPr lang="en-US" sz="1600" kern="1200">
                          <a:solidFill>
                            <a:schemeClr val="dk1"/>
                          </a:solidFill>
                          <a:latin typeface="+mn-lt"/>
                          <a:ea typeface="+mn-ea"/>
                          <a:cs typeface="+mn-cs"/>
                        </a:rPr>
                        <a:t>unemployment rate – geometrical average of</a:t>
                      </a:r>
                      <a:r>
                        <a:rPr lang="vi-VN" sz="1600" kern="1200">
                          <a:solidFill>
                            <a:schemeClr val="dk1"/>
                          </a:solidFill>
                          <a:latin typeface="+mn-lt"/>
                          <a:ea typeface="+mn-ea"/>
                          <a:cs typeface="+mn-cs"/>
                        </a:rPr>
                        <a:t> </a:t>
                      </a:r>
                      <a:r>
                        <a:rPr lang="en-US" sz="1600" kern="1200">
                          <a:solidFill>
                            <a:schemeClr val="dk1"/>
                          </a:solidFill>
                          <a:latin typeface="+mn-lt"/>
                          <a:ea typeface="+mn-ea"/>
                          <a:cs typeface="+mn-cs"/>
                        </a:rPr>
                        <a:t>unemployment rate multiplied by 0.74</a:t>
                      </a:r>
                      <a:endParaRPr lang="vi-VN" sz="1600" kern="1200">
                        <a:solidFill>
                          <a:schemeClr val="dk1"/>
                        </a:solidFill>
                        <a:latin typeface="+mn-lt"/>
                        <a:ea typeface="+mn-ea"/>
                        <a:cs typeface="+mn-cs"/>
                      </a:endParaRPr>
                    </a:p>
                    <a:p>
                      <a:pPr marL="285750" indent="-285750">
                        <a:buFont typeface="Arial" panose="020B0604020202020204" pitchFamily="34" charset="0"/>
                        <a:buChar char="•"/>
                      </a:pPr>
                      <a:r>
                        <a:rPr lang="en-US" sz="1600" kern="1200">
                          <a:solidFill>
                            <a:schemeClr val="dk1"/>
                          </a:solidFill>
                          <a:latin typeface="+mn-lt"/>
                          <a:ea typeface="+mn-ea"/>
                          <a:cs typeface="+mn-cs"/>
                        </a:rPr>
                        <a:t>RR UNEMP (EN) – replacement rate for unemployed (including unemployment</a:t>
                      </a:r>
                      <a:r>
                        <a:rPr lang="vi-VN" sz="1600" kern="1200" baseline="0">
                          <a:solidFill>
                            <a:schemeClr val="dk1"/>
                          </a:solidFill>
                          <a:latin typeface="+mn-lt"/>
                          <a:ea typeface="+mn-ea"/>
                          <a:cs typeface="+mn-cs"/>
                        </a:rPr>
                        <a:t> </a:t>
                      </a:r>
                      <a:r>
                        <a:rPr lang="en-US" sz="1600" kern="1200">
                          <a:solidFill>
                            <a:schemeClr val="dk1"/>
                          </a:solidFill>
                          <a:latin typeface="+mn-lt"/>
                          <a:ea typeface="+mn-ea"/>
                          <a:cs typeface="+mn-cs"/>
                        </a:rPr>
                        <a:t>benefits and social relief)</a:t>
                      </a:r>
                      <a:endParaRPr lang="en-PL" sz="1600" kern="1200">
                        <a:solidFill>
                          <a:schemeClr val="dk1"/>
                        </a:solidFill>
                        <a:latin typeface="+mn-lt"/>
                        <a:ea typeface="+mn-ea"/>
                        <a:cs typeface="+mn-cs"/>
                      </a:endParaRPr>
                    </a:p>
                  </a:txBody>
                  <a:tcPr/>
                </a:tc>
                <a:extLst>
                  <a:ext uri="{0D108BD9-81ED-4DB2-BD59-A6C34878D82A}">
                    <a16:rowId xmlns:a16="http://schemas.microsoft.com/office/drawing/2014/main" val="2994395265"/>
                  </a:ext>
                </a:extLst>
              </a:tr>
            </a:tbl>
          </a:graphicData>
        </a:graphic>
      </p:graphicFrame>
      <p:pic>
        <p:nvPicPr>
          <p:cNvPr id="4" name="Picture 3"/>
          <p:cNvPicPr>
            <a:picLocks noChangeAspect="1"/>
          </p:cNvPicPr>
          <p:nvPr/>
        </p:nvPicPr>
        <p:blipFill>
          <a:blip r:embed="rId2"/>
          <a:stretch>
            <a:fillRect/>
          </a:stretch>
        </p:blipFill>
        <p:spPr>
          <a:xfrm>
            <a:off x="2365065" y="974582"/>
            <a:ext cx="4439270" cy="2038635"/>
          </a:xfrm>
          <a:prstGeom prst="rect">
            <a:avLst/>
          </a:prstGeom>
        </p:spPr>
      </p:pic>
      <p:pic>
        <p:nvPicPr>
          <p:cNvPr id="5" name="Picture 4"/>
          <p:cNvPicPr>
            <a:picLocks noChangeAspect="1"/>
          </p:cNvPicPr>
          <p:nvPr/>
        </p:nvPicPr>
        <p:blipFill>
          <a:blip r:embed="rId3"/>
          <a:stretch>
            <a:fillRect/>
          </a:stretch>
        </p:blipFill>
        <p:spPr>
          <a:xfrm>
            <a:off x="2222122" y="3517900"/>
            <a:ext cx="5410955" cy="1505160"/>
          </a:xfrm>
          <a:prstGeom prst="rect">
            <a:avLst/>
          </a:prstGeom>
        </p:spPr>
      </p:pic>
    </p:spTree>
    <p:extLst>
      <p:ext uri="{BB962C8B-B14F-4D97-AF65-F5344CB8AC3E}">
        <p14:creationId xmlns:p14="http://schemas.microsoft.com/office/powerpoint/2010/main" val="3673309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59A4768-7E51-D942-AA34-14EF8ABB68BB}"/>
              </a:ext>
            </a:extLst>
          </p:cNvPr>
          <p:cNvGraphicFramePr>
            <a:graphicFrameLocks noGrp="1"/>
          </p:cNvGraphicFramePr>
          <p:nvPr>
            <p:extLst>
              <p:ext uri="{D42A27DB-BD31-4B8C-83A1-F6EECF244321}">
                <p14:modId xmlns:p14="http://schemas.microsoft.com/office/powerpoint/2010/main" val="4158718721"/>
              </p:ext>
            </p:extLst>
          </p:nvPr>
        </p:nvGraphicFramePr>
        <p:xfrm>
          <a:off x="101600" y="965200"/>
          <a:ext cx="12192000" cy="3575707"/>
        </p:xfrm>
        <a:graphic>
          <a:graphicData uri="http://schemas.openxmlformats.org/drawingml/2006/table">
            <a:tbl>
              <a:tblPr firstRow="1" bandRow="1">
                <a:tableStyleId>{21E4AEA4-8DFA-4A89-87EB-49C32662AFE0}</a:tableStyleId>
              </a:tblPr>
              <a:tblGrid>
                <a:gridCol w="939800">
                  <a:extLst>
                    <a:ext uri="{9D8B030D-6E8A-4147-A177-3AD203B41FA5}">
                      <a16:colId xmlns:a16="http://schemas.microsoft.com/office/drawing/2014/main" val="3856545624"/>
                    </a:ext>
                  </a:extLst>
                </a:gridCol>
                <a:gridCol w="5448300">
                  <a:extLst>
                    <a:ext uri="{9D8B030D-6E8A-4147-A177-3AD203B41FA5}">
                      <a16:colId xmlns:a16="http://schemas.microsoft.com/office/drawing/2014/main" val="3304469275"/>
                    </a:ext>
                  </a:extLst>
                </a:gridCol>
                <a:gridCol w="5803900">
                  <a:extLst>
                    <a:ext uri="{9D8B030D-6E8A-4147-A177-3AD203B41FA5}">
                      <a16:colId xmlns:a16="http://schemas.microsoft.com/office/drawing/2014/main" val="613090933"/>
                    </a:ext>
                  </a:extLst>
                </a:gridCol>
              </a:tblGrid>
              <a:tr h="370840">
                <a:tc>
                  <a:txBody>
                    <a:bodyPr/>
                    <a:lstStyle/>
                    <a:p>
                      <a:r>
                        <a:rPr lang="en-PL"/>
                        <a:t>Sector</a:t>
                      </a:r>
                    </a:p>
                  </a:txBody>
                  <a:tcPr/>
                </a:tc>
                <a:tc>
                  <a:txBody>
                    <a:bodyPr/>
                    <a:lstStyle/>
                    <a:p>
                      <a:r>
                        <a:rPr lang="en-PL"/>
                        <a:t>Equations</a:t>
                      </a:r>
                    </a:p>
                  </a:txBody>
                  <a:tcPr/>
                </a:tc>
                <a:tc>
                  <a:txBody>
                    <a:bodyPr/>
                    <a:lstStyle/>
                    <a:p>
                      <a:endParaRPr lang="en-PL"/>
                    </a:p>
                  </a:txBody>
                  <a:tcPr/>
                </a:tc>
                <a:extLst>
                  <a:ext uri="{0D108BD9-81ED-4DB2-BD59-A6C34878D82A}">
                    <a16:rowId xmlns:a16="http://schemas.microsoft.com/office/drawing/2014/main" val="436032336"/>
                  </a:ext>
                </a:extLst>
              </a:tr>
              <a:tr h="175006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a:t>III. </a:t>
                      </a:r>
                      <a:r>
                        <a:rPr lang="en-US"/>
                        <a:t>Foreign trade</a:t>
                      </a:r>
                      <a:r>
                        <a:rPr lang="en-PL"/>
                        <a:t> </a:t>
                      </a:r>
                    </a:p>
                  </a:txBody>
                  <a:tcPr/>
                </a:tc>
                <a:tc>
                  <a:txBody>
                    <a:bodyPr/>
                    <a:lstStyle/>
                    <a:p>
                      <a:pPr marL="285750" indent="-285750">
                        <a:buFont typeface="Arial" panose="020B0604020202020204" pitchFamily="34" charset="0"/>
                        <a:buChar char="•"/>
                      </a:pPr>
                      <a:r>
                        <a:rPr lang="en-US" b="0"/>
                        <a:t>Exports volume</a:t>
                      </a:r>
                      <a:endParaRPr lang="vi-VN" b="0"/>
                    </a:p>
                    <a:p>
                      <a:endParaRPr lang="en-PL" b="0"/>
                    </a:p>
                  </a:txBody>
                  <a:tcPr/>
                </a:tc>
                <a:tc>
                  <a:txBody>
                    <a:bodyPr/>
                    <a:lstStyle/>
                    <a:p>
                      <a:pPr marL="0" indent="-285750" algn="l" defTabSz="914400" rtl="0" eaLnBrk="1" latinLnBrk="0" hangingPunct="1">
                        <a:buFont typeface="Arial" panose="020B0604020202020204" pitchFamily="34" charset="0"/>
                        <a:buChar char="•"/>
                      </a:pPr>
                      <a:r>
                        <a:rPr lang="en-US" sz="1800" b="0" kern="1200">
                          <a:solidFill>
                            <a:schemeClr val="dk1"/>
                          </a:solidFill>
                          <a:latin typeface="+mn-lt"/>
                          <a:ea typeface="+mn-ea"/>
                          <a:cs typeface="+mn-cs"/>
                        </a:rPr>
                        <a:t>Deflator of exports</a:t>
                      </a:r>
                    </a:p>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30807577"/>
                  </a:ext>
                </a:extLst>
              </a:tr>
              <a:tr h="1454807">
                <a:tc vMerge="1">
                  <a:txBody>
                    <a:bodyPr/>
                    <a:lstStyle/>
                    <a:p>
                      <a:endParaRPr lang="en-PL"/>
                    </a:p>
                  </a:txBody>
                  <a:tcPr/>
                </a:tc>
                <a:tc>
                  <a:txBody>
                    <a:bodyPr/>
                    <a:lstStyle/>
                    <a:p>
                      <a:pPr marL="285750" indent="-285750">
                        <a:buFont typeface="Arial" panose="020B0604020202020204" pitchFamily="34" charset="0"/>
                        <a:buChar char="•"/>
                      </a:pPr>
                      <a:r>
                        <a:rPr lang="en-US"/>
                        <a:t>Imports volume</a:t>
                      </a:r>
                      <a:endParaRPr lang="vi-VN"/>
                    </a:p>
                    <a:p>
                      <a:endParaRPr lang="en-PL"/>
                    </a:p>
                  </a:txBody>
                  <a:tcPr/>
                </a:tc>
                <a:tc>
                  <a:txBody>
                    <a:bodyPr/>
                    <a:lstStyle/>
                    <a:p>
                      <a:pPr marL="285750" indent="-285750">
                        <a:buFont typeface="Arial" panose="020B0604020202020204" pitchFamily="34" charset="0"/>
                        <a:buChar char="•"/>
                      </a:pPr>
                      <a:r>
                        <a:rPr lang="en-US" sz="1800" b="0" i="0" u="none" strike="noStrike" kern="1200" baseline="0">
                          <a:solidFill>
                            <a:schemeClr val="dk1"/>
                          </a:solidFill>
                          <a:latin typeface="+mn-lt"/>
                          <a:ea typeface="+mn-ea"/>
                          <a:cs typeface="+mn-cs"/>
                        </a:rPr>
                        <a:t>Deflator of imports</a:t>
                      </a:r>
                      <a:endParaRPr lang="en-PL" sz="1200"/>
                    </a:p>
                  </a:txBody>
                  <a:tcPr/>
                </a:tc>
                <a:extLst>
                  <a:ext uri="{0D108BD9-81ED-4DB2-BD59-A6C34878D82A}">
                    <a16:rowId xmlns:a16="http://schemas.microsoft.com/office/drawing/2014/main" val="2755696176"/>
                  </a:ext>
                </a:extLst>
              </a:tr>
            </a:tbl>
          </a:graphicData>
        </a:graphic>
      </p:graphicFrame>
      <p:pic>
        <p:nvPicPr>
          <p:cNvPr id="4" name="Picture 3"/>
          <p:cNvPicPr>
            <a:picLocks noChangeAspect="1"/>
          </p:cNvPicPr>
          <p:nvPr/>
        </p:nvPicPr>
        <p:blipFill>
          <a:blip r:embed="rId2"/>
          <a:stretch>
            <a:fillRect/>
          </a:stretch>
        </p:blipFill>
        <p:spPr>
          <a:xfrm>
            <a:off x="1176154" y="1695490"/>
            <a:ext cx="4401164" cy="1276528"/>
          </a:xfrm>
          <a:prstGeom prst="rect">
            <a:avLst/>
          </a:prstGeom>
        </p:spPr>
      </p:pic>
      <p:pic>
        <p:nvPicPr>
          <p:cNvPr id="6" name="Picture 5"/>
          <p:cNvPicPr>
            <a:picLocks noChangeAspect="1"/>
          </p:cNvPicPr>
          <p:nvPr/>
        </p:nvPicPr>
        <p:blipFill>
          <a:blip r:embed="rId3"/>
          <a:stretch>
            <a:fillRect/>
          </a:stretch>
        </p:blipFill>
        <p:spPr>
          <a:xfrm>
            <a:off x="1176154" y="3452223"/>
            <a:ext cx="5649113" cy="990738"/>
          </a:xfrm>
          <a:prstGeom prst="rect">
            <a:avLst/>
          </a:prstGeom>
        </p:spPr>
      </p:pic>
      <p:pic>
        <p:nvPicPr>
          <p:cNvPr id="9" name="Picture 8"/>
          <p:cNvPicPr>
            <a:picLocks noChangeAspect="1"/>
          </p:cNvPicPr>
          <p:nvPr/>
        </p:nvPicPr>
        <p:blipFill>
          <a:blip r:embed="rId4"/>
          <a:stretch>
            <a:fillRect/>
          </a:stretch>
        </p:blipFill>
        <p:spPr>
          <a:xfrm>
            <a:off x="6615908" y="1749840"/>
            <a:ext cx="5677692" cy="924054"/>
          </a:xfrm>
          <a:prstGeom prst="rect">
            <a:avLst/>
          </a:prstGeom>
        </p:spPr>
      </p:pic>
      <p:pic>
        <p:nvPicPr>
          <p:cNvPr id="10" name="Picture 9"/>
          <p:cNvPicPr>
            <a:picLocks noChangeAspect="1"/>
          </p:cNvPicPr>
          <p:nvPr/>
        </p:nvPicPr>
        <p:blipFill>
          <a:blip r:embed="rId5"/>
          <a:stretch>
            <a:fillRect/>
          </a:stretch>
        </p:blipFill>
        <p:spPr>
          <a:xfrm>
            <a:off x="7106514" y="3414117"/>
            <a:ext cx="4696480" cy="1066949"/>
          </a:xfrm>
          <a:prstGeom prst="rect">
            <a:avLst/>
          </a:prstGeom>
        </p:spPr>
      </p:pic>
    </p:spTree>
    <p:extLst>
      <p:ext uri="{BB962C8B-B14F-4D97-AF65-F5344CB8AC3E}">
        <p14:creationId xmlns:p14="http://schemas.microsoft.com/office/powerpoint/2010/main" val="3943833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0A19D21-4584-AB4C-A35B-DE364711504F}"/>
              </a:ext>
            </a:extLst>
          </p:cNvPr>
          <p:cNvGraphicFramePr>
            <a:graphicFrameLocks noGrp="1"/>
          </p:cNvGraphicFramePr>
          <p:nvPr>
            <p:extLst>
              <p:ext uri="{D42A27DB-BD31-4B8C-83A1-F6EECF244321}">
                <p14:modId xmlns:p14="http://schemas.microsoft.com/office/powerpoint/2010/main" val="3421816531"/>
              </p:ext>
            </p:extLst>
          </p:nvPr>
        </p:nvGraphicFramePr>
        <p:xfrm>
          <a:off x="0" y="161372"/>
          <a:ext cx="12192000" cy="4944028"/>
        </p:xfrm>
        <a:graphic>
          <a:graphicData uri="http://schemas.openxmlformats.org/drawingml/2006/table">
            <a:tbl>
              <a:tblPr firstRow="1" bandRow="1">
                <a:tableStyleId>{21E4AEA4-8DFA-4A89-87EB-49C32662AFE0}</a:tableStyleId>
              </a:tblPr>
              <a:tblGrid>
                <a:gridCol w="2260600">
                  <a:extLst>
                    <a:ext uri="{9D8B030D-6E8A-4147-A177-3AD203B41FA5}">
                      <a16:colId xmlns:a16="http://schemas.microsoft.com/office/drawing/2014/main" val="3023030291"/>
                    </a:ext>
                  </a:extLst>
                </a:gridCol>
                <a:gridCol w="6146800">
                  <a:extLst>
                    <a:ext uri="{9D8B030D-6E8A-4147-A177-3AD203B41FA5}">
                      <a16:colId xmlns:a16="http://schemas.microsoft.com/office/drawing/2014/main" val="1640427132"/>
                    </a:ext>
                  </a:extLst>
                </a:gridCol>
                <a:gridCol w="3784600">
                  <a:extLst>
                    <a:ext uri="{9D8B030D-6E8A-4147-A177-3AD203B41FA5}">
                      <a16:colId xmlns:a16="http://schemas.microsoft.com/office/drawing/2014/main" val="692314077"/>
                    </a:ext>
                  </a:extLst>
                </a:gridCol>
              </a:tblGrid>
              <a:tr h="498284">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092522922"/>
                  </a:ext>
                </a:extLst>
              </a:tr>
              <a:tr h="4445744">
                <a:tc>
                  <a:txBody>
                    <a:bodyPr/>
                    <a:lstStyle/>
                    <a:p>
                      <a:r>
                        <a:rPr lang="vi-VN" b="1"/>
                        <a:t>III. Foreign trade </a:t>
                      </a:r>
                      <a:endParaRPr lang="en-PL"/>
                    </a:p>
                  </a:txBody>
                  <a:tcPr/>
                </a:tc>
                <a:tc>
                  <a:txBody>
                    <a:bodyPr/>
                    <a:lstStyle/>
                    <a:p>
                      <a:r>
                        <a:rPr lang="en-US"/>
                        <a:t>Real effective exchange rate</a:t>
                      </a:r>
                      <a:endParaRPr lang="en-PL"/>
                    </a:p>
                  </a:txBody>
                  <a:tcPr/>
                </a:tc>
                <a:tc>
                  <a:txBody>
                    <a:bodyPr/>
                    <a:lstStyle/>
                    <a:p>
                      <a:pPr marL="285750" indent="-285750">
                        <a:buFont typeface="Arial" panose="020B0604020202020204" pitchFamily="34" charset="0"/>
                        <a:buChar char="•"/>
                      </a:pPr>
                      <a:r>
                        <a:rPr lang="en-US" sz="1600"/>
                        <a:t>TCAB (EN) – the equilibrium current account to GDP ratio</a:t>
                      </a:r>
                      <a:endParaRPr lang="vi-VN" sz="1600"/>
                    </a:p>
                    <a:p>
                      <a:pPr marL="285750" indent="-285750">
                        <a:buFont typeface="Arial" panose="020B0604020202020204" pitchFamily="34" charset="0"/>
                        <a:buChar char="•"/>
                      </a:pPr>
                      <a:r>
                        <a:rPr lang="en-US" sz="1600"/>
                        <a:t>CAB TRANS INC GDP (EN) –</a:t>
                      </a:r>
                      <a:r>
                        <a:rPr lang="vi-VN" sz="1600" baseline="0"/>
                        <a:t> </a:t>
                      </a:r>
                      <a:r>
                        <a:rPr lang="en-US" sz="1600"/>
                        <a:t>ratio of current account income and transfer balances</a:t>
                      </a:r>
                      <a:r>
                        <a:rPr lang="vi-VN" sz="1600"/>
                        <a:t> </a:t>
                      </a:r>
                      <a:r>
                        <a:rPr lang="en-US" sz="1600"/>
                        <a:t>to GDP</a:t>
                      </a:r>
                      <a:endParaRPr lang="vi-VN" sz="1600"/>
                    </a:p>
                    <a:p>
                      <a:pPr marL="285750" indent="-285750">
                        <a:buFont typeface="Arial" panose="020B0604020202020204" pitchFamily="34" charset="0"/>
                        <a:buChar char="•"/>
                      </a:pPr>
                      <a:r>
                        <a:rPr lang="en-US" sz="1600" b="0" i="0" u="none" strike="noStrike" kern="1200" baseline="0">
                          <a:solidFill>
                            <a:schemeClr val="dk1"/>
                          </a:solidFill>
                          <a:latin typeface="+mn-lt"/>
                          <a:ea typeface="+mn-ea"/>
                          <a:cs typeface="+mn-cs"/>
                        </a:rPr>
                        <a:t>CONP (EN) – individual</a:t>
                      </a:r>
                      <a:r>
                        <a:rPr lang="vi-VN" sz="1600" b="0" i="0" u="none" strike="noStrike" kern="1200" baseline="0">
                          <a:solidFill>
                            <a:schemeClr val="dk1"/>
                          </a:solidFill>
                          <a:latin typeface="+mn-lt"/>
                          <a:ea typeface="+mn-ea"/>
                          <a:cs typeface="+mn-cs"/>
                        </a:rPr>
                        <a:t> </a:t>
                      </a:r>
                      <a:r>
                        <a:rPr lang="en-US" sz="1600" b="0" i="0" u="none" strike="noStrike" kern="1200" baseline="0">
                          <a:solidFill>
                            <a:schemeClr val="dk1"/>
                          </a:solidFill>
                          <a:latin typeface="+mn-lt"/>
                          <a:ea typeface="+mn-ea"/>
                          <a:cs typeface="+mn-cs"/>
                        </a:rPr>
                        <a:t>consumption</a:t>
                      </a:r>
                      <a:endParaRPr lang="vi-VN" sz="1600" b="0" i="0" u="none" strike="noStrike" kern="1200" baseline="0">
                        <a:solidFill>
                          <a:schemeClr val="dk1"/>
                        </a:solidFill>
                        <a:latin typeface="+mn-lt"/>
                        <a:ea typeface="+mn-ea"/>
                        <a:cs typeface="+mn-cs"/>
                      </a:endParaRPr>
                    </a:p>
                    <a:p>
                      <a:pPr marL="285750" indent="-285750">
                        <a:buFont typeface="Arial" panose="020B0604020202020204" pitchFamily="34" charset="0"/>
                        <a:buChar char="•"/>
                      </a:pPr>
                      <a:r>
                        <a:rPr lang="en-US" sz="1600"/>
                        <a:t>GFCF P (EN) – gross fixed corporate capital formation</a:t>
                      </a:r>
                      <a:endParaRPr lang="vi-VN" sz="1600"/>
                    </a:p>
                    <a:p>
                      <a:pPr marL="285750" indent="-285750">
                        <a:buFont typeface="Arial" panose="020B0604020202020204" pitchFamily="34" charset="0"/>
                        <a:buChar char="•"/>
                      </a:pPr>
                      <a:r>
                        <a:rPr lang="en-US" sz="1600" b="0" i="0" u="none" strike="noStrike" kern="1200" baseline="0">
                          <a:solidFill>
                            <a:schemeClr val="dk1"/>
                          </a:solidFill>
                          <a:latin typeface="+mn-lt"/>
                          <a:ea typeface="+mn-ea"/>
                          <a:cs typeface="+mn-cs"/>
                        </a:rPr>
                        <a:t>DD (EN) – domestic demand</a:t>
                      </a:r>
                      <a:endParaRPr lang="vi-VN" sz="1600" b="0" i="0" u="none" strike="noStrike" kern="1200" baseline="0">
                        <a:solidFill>
                          <a:schemeClr val="dk1"/>
                        </a:solidFill>
                        <a:latin typeface="+mn-lt"/>
                        <a:ea typeface="+mn-ea"/>
                        <a:cs typeface="+mn-cs"/>
                      </a:endParaRPr>
                    </a:p>
                    <a:p>
                      <a:pPr marL="285750" indent="-285750">
                        <a:buFont typeface="Arial" panose="020B0604020202020204" pitchFamily="34" charset="0"/>
                        <a:buChar char="•"/>
                      </a:pPr>
                      <a:r>
                        <a:rPr lang="en-US" sz="1600"/>
                        <a:t>INV (EN) – change in inventories</a:t>
                      </a:r>
                      <a:endParaRPr lang="en-PL" sz="1600"/>
                    </a:p>
                  </a:txBody>
                  <a:tcPr/>
                </a:tc>
                <a:extLst>
                  <a:ext uri="{0D108BD9-81ED-4DB2-BD59-A6C34878D82A}">
                    <a16:rowId xmlns:a16="http://schemas.microsoft.com/office/drawing/2014/main" val="42415525"/>
                  </a:ext>
                </a:extLst>
              </a:tr>
            </a:tbl>
          </a:graphicData>
        </a:graphic>
      </p:graphicFrame>
      <p:pic>
        <p:nvPicPr>
          <p:cNvPr id="6" name="Picture 5"/>
          <p:cNvPicPr>
            <a:picLocks noChangeAspect="1"/>
          </p:cNvPicPr>
          <p:nvPr/>
        </p:nvPicPr>
        <p:blipFill>
          <a:blip r:embed="rId2"/>
          <a:stretch>
            <a:fillRect/>
          </a:stretch>
        </p:blipFill>
        <p:spPr>
          <a:xfrm>
            <a:off x="2422117" y="1033186"/>
            <a:ext cx="5849166" cy="3953427"/>
          </a:xfrm>
          <a:prstGeom prst="rect">
            <a:avLst/>
          </a:prstGeom>
        </p:spPr>
      </p:pic>
    </p:spTree>
    <p:extLst>
      <p:ext uri="{BB962C8B-B14F-4D97-AF65-F5344CB8AC3E}">
        <p14:creationId xmlns:p14="http://schemas.microsoft.com/office/powerpoint/2010/main" val="38044574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E329F3-021B-1C4A-A4BE-56674F284FFC}"/>
              </a:ext>
            </a:extLst>
          </p:cNvPr>
          <p:cNvGraphicFramePr>
            <a:graphicFrameLocks noGrp="1"/>
          </p:cNvGraphicFramePr>
          <p:nvPr>
            <p:extLst>
              <p:ext uri="{D42A27DB-BD31-4B8C-83A1-F6EECF244321}">
                <p14:modId xmlns:p14="http://schemas.microsoft.com/office/powerpoint/2010/main" val="112845891"/>
              </p:ext>
            </p:extLst>
          </p:nvPr>
        </p:nvGraphicFramePr>
        <p:xfrm>
          <a:off x="0" y="114300"/>
          <a:ext cx="12192000" cy="6543040"/>
        </p:xfrm>
        <a:graphic>
          <a:graphicData uri="http://schemas.openxmlformats.org/drawingml/2006/table">
            <a:tbl>
              <a:tblPr firstRow="1" bandRow="1">
                <a:tableStyleId>{21E4AEA4-8DFA-4A89-87EB-49C32662AFE0}</a:tableStyleId>
              </a:tblPr>
              <a:tblGrid>
                <a:gridCol w="1387366">
                  <a:extLst>
                    <a:ext uri="{9D8B030D-6E8A-4147-A177-3AD203B41FA5}">
                      <a16:colId xmlns:a16="http://schemas.microsoft.com/office/drawing/2014/main" val="4154732132"/>
                    </a:ext>
                  </a:extLst>
                </a:gridCol>
                <a:gridCol w="5610334">
                  <a:extLst>
                    <a:ext uri="{9D8B030D-6E8A-4147-A177-3AD203B41FA5}">
                      <a16:colId xmlns:a16="http://schemas.microsoft.com/office/drawing/2014/main" val="84128989"/>
                    </a:ext>
                  </a:extLst>
                </a:gridCol>
                <a:gridCol w="5194300">
                  <a:extLst>
                    <a:ext uri="{9D8B030D-6E8A-4147-A177-3AD203B41FA5}">
                      <a16:colId xmlns:a16="http://schemas.microsoft.com/office/drawing/2014/main" val="1501276666"/>
                    </a:ext>
                  </a:extLst>
                </a:gridCol>
              </a:tblGrid>
              <a:tr h="458612">
                <a:tc>
                  <a:txBody>
                    <a:bodyPr/>
                    <a:lstStyle/>
                    <a:p>
                      <a:r>
                        <a:rPr lang="en-PL"/>
                        <a:t>Sector</a:t>
                      </a:r>
                    </a:p>
                  </a:txBody>
                  <a:tcPr/>
                </a:tc>
                <a:tc>
                  <a:txBody>
                    <a:bodyPr/>
                    <a:lstStyle/>
                    <a:p>
                      <a:r>
                        <a:rPr lang="en-PL"/>
                        <a:t>Equations</a:t>
                      </a:r>
                    </a:p>
                  </a:txBody>
                  <a:tcPr/>
                </a:tc>
                <a:tc>
                  <a:txBody>
                    <a:bodyPr/>
                    <a:lstStyle/>
                    <a:p>
                      <a:endParaRPr lang="en-PL"/>
                    </a:p>
                  </a:txBody>
                  <a:tcPr/>
                </a:tc>
                <a:extLst>
                  <a:ext uri="{0D108BD9-81ED-4DB2-BD59-A6C34878D82A}">
                    <a16:rowId xmlns:a16="http://schemas.microsoft.com/office/drawing/2014/main" val="3626328867"/>
                  </a:ext>
                </a:extLst>
              </a:tr>
              <a:tr h="1975801">
                <a:tc rowSpan="3">
                  <a:txBody>
                    <a:bodyPr/>
                    <a:lstStyle/>
                    <a:p>
                      <a:r>
                        <a:rPr lang="vi-VN" b="1"/>
                        <a:t>I</a:t>
                      </a:r>
                      <a:r>
                        <a:rPr lang="en-PL" b="1"/>
                        <a:t>V. </a:t>
                      </a:r>
                      <a:r>
                        <a:rPr lang="en-US" sz="1800" b="1" i="0" u="none" strike="noStrike" kern="1200" baseline="0">
                          <a:solidFill>
                            <a:schemeClr val="dk1"/>
                          </a:solidFill>
                          <a:latin typeface="+mn-lt"/>
                          <a:ea typeface="+mn-ea"/>
                          <a:cs typeface="+mn-cs"/>
                        </a:rPr>
                        <a:t>Households’ sector</a:t>
                      </a:r>
                      <a:endParaRPr lang="en-PL" b="0"/>
                    </a:p>
                  </a:txBody>
                  <a:tcPr/>
                </a:tc>
                <a:tc>
                  <a:txBody>
                    <a:bodyPr/>
                    <a:lstStyle/>
                    <a:p>
                      <a:r>
                        <a:rPr lang="en-US"/>
                        <a:t>Individual consumption of durable goods</a:t>
                      </a:r>
                      <a:endParaRPr lang="en-PL"/>
                    </a:p>
                  </a:txBody>
                  <a:tcPr/>
                </a:tc>
                <a:tc>
                  <a:txBody>
                    <a:bodyPr/>
                    <a:lstStyle/>
                    <a:p>
                      <a:pPr marL="285750" indent="-285750">
                        <a:buFont typeface="Arial" panose="020B0604020202020204" pitchFamily="34" charset="0"/>
                        <a:buChar char="•"/>
                      </a:pPr>
                      <a:r>
                        <a:rPr lang="en-US" sz="1800" kern="1200">
                          <a:solidFill>
                            <a:schemeClr val="dk1"/>
                          </a:solidFill>
                          <a:latin typeface="+mn-lt"/>
                          <a:ea typeface="+mn-ea"/>
                          <a:cs typeface="+mn-cs"/>
                        </a:rPr>
                        <a:t>Individual consumption of non-durable goods and services</a:t>
                      </a:r>
                      <a:endParaRPr lang="en-PL" sz="1800" kern="1200">
                        <a:solidFill>
                          <a:schemeClr val="dk1"/>
                        </a:solidFill>
                        <a:latin typeface="+mn-lt"/>
                        <a:ea typeface="+mn-ea"/>
                        <a:cs typeface="+mn-cs"/>
                      </a:endParaRPr>
                    </a:p>
                  </a:txBody>
                  <a:tcPr/>
                </a:tc>
                <a:extLst>
                  <a:ext uri="{0D108BD9-81ED-4DB2-BD59-A6C34878D82A}">
                    <a16:rowId xmlns:a16="http://schemas.microsoft.com/office/drawing/2014/main" val="1586677423"/>
                  </a:ext>
                </a:extLst>
              </a:tr>
              <a:tr h="1273987">
                <a:tc vMerge="1">
                  <a:txBody>
                    <a:bodyPr/>
                    <a:lstStyle/>
                    <a:p>
                      <a:endParaRPr lang="en-PL"/>
                    </a:p>
                  </a:txBody>
                  <a:tcPr/>
                </a:tc>
                <a:tc>
                  <a:txBody>
                    <a:bodyPr/>
                    <a:lstStyle/>
                    <a:p>
                      <a:r>
                        <a:rPr lang="en-US"/>
                        <a:t>Gross fixed residential capital formation</a:t>
                      </a:r>
                      <a:endParaRPr lang="en-PL"/>
                    </a:p>
                  </a:txBody>
                  <a:tcPr/>
                </a:tc>
                <a:tc>
                  <a:txBody>
                    <a:bodyPr/>
                    <a:lstStyle/>
                    <a:p>
                      <a:pPr marL="285750" indent="-285750">
                        <a:buFont typeface="Arial" panose="020B0604020202020204" pitchFamily="34" charset="0"/>
                        <a:buChar char="•"/>
                      </a:pPr>
                      <a:r>
                        <a:rPr lang="en-US" sz="1200" b="0"/>
                        <a:t>M3 (EN) – money supply, M3 monetary aggregate</a:t>
                      </a:r>
                      <a:endParaRPr lang="vi-VN" sz="1200" b="0"/>
                    </a:p>
                    <a:p>
                      <a:pPr marL="285750" indent="-285750">
                        <a:buFont typeface="Arial" panose="020B0604020202020204" pitchFamily="34" charset="0"/>
                        <a:buChar char="•"/>
                      </a:pPr>
                      <a:r>
                        <a:rPr lang="en-US" sz="1200" b="0"/>
                        <a:t>HH NET WEALTH RATIO (EN) – variable reflecting changes in households’ assets</a:t>
                      </a:r>
                      <a:r>
                        <a:rPr lang="vi-VN" sz="1200" b="0"/>
                        <a:t> </a:t>
                      </a:r>
                      <a:r>
                        <a:rPr lang="en-US" sz="1200" b="0"/>
                        <a:t>and liabilities as compared to their wealth</a:t>
                      </a:r>
                      <a:endParaRPr lang="vi-VN" sz="1200" b="0"/>
                    </a:p>
                    <a:p>
                      <a:pPr marL="285750" indent="-285750">
                        <a:buFont typeface="Arial" panose="020B0604020202020204" pitchFamily="34" charset="0"/>
                        <a:buChar char="•"/>
                      </a:pPr>
                      <a:r>
                        <a:rPr lang="en-US" sz="1200" b="0"/>
                        <a:t>I 3MR CPI (EN) – real 3-month interest rate (deflated with CPI)</a:t>
                      </a:r>
                      <a:endParaRPr lang="vi-VN" sz="1200" b="0"/>
                    </a:p>
                    <a:p>
                      <a:pPr marL="285750" indent="-285750">
                        <a:buFont typeface="Arial" panose="020B0604020202020204" pitchFamily="34" charset="0"/>
                        <a:buChar char="•"/>
                      </a:pPr>
                      <a:r>
                        <a:rPr lang="en-US" sz="1200" b="0"/>
                        <a:t>GR VAT TR (EN) – effective rate of VAT</a:t>
                      </a:r>
                      <a:endParaRPr lang="vi-VN" sz="1200" b="0"/>
                    </a:p>
                    <a:p>
                      <a:pPr marL="285750" indent="-285750">
                        <a:buFont typeface="Arial" panose="020B0604020202020204" pitchFamily="34" charset="0"/>
                        <a:buChar char="•"/>
                      </a:pPr>
                      <a:r>
                        <a:rPr lang="en-US" sz="1200" b="0"/>
                        <a:t>INF TARGET (EX) – inflation target</a:t>
                      </a:r>
                      <a:endParaRPr lang="en-PL" sz="1200" b="0"/>
                    </a:p>
                  </a:txBody>
                  <a:tcPr/>
                </a:tc>
                <a:extLst>
                  <a:ext uri="{0D108BD9-81ED-4DB2-BD59-A6C34878D82A}">
                    <a16:rowId xmlns:a16="http://schemas.microsoft.com/office/drawing/2014/main" val="3183275720"/>
                  </a:ext>
                </a:extLst>
              </a:tr>
              <a:tr h="2170662">
                <a:tc vMerge="1">
                  <a:txBody>
                    <a:bodyPr/>
                    <a:lstStyle/>
                    <a:p>
                      <a:endParaRPr lang="en-PL"/>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dk1"/>
                          </a:solidFill>
                          <a:latin typeface="+mn-lt"/>
                          <a:ea typeface="+mn-ea"/>
                          <a:cs typeface="+mn-cs"/>
                        </a:rPr>
                        <a:t>Deflator of gross fixed residential capital formation</a:t>
                      </a:r>
                      <a:endParaRPr lang="en-PL" sz="1200" b="0"/>
                    </a:p>
                    <a:p>
                      <a:endParaRPr lang="en-PL"/>
                    </a:p>
                  </a:txBody>
                  <a:tcPr/>
                </a:tc>
                <a:tc>
                  <a:txBody>
                    <a:bodyPr/>
                    <a:lstStyle/>
                    <a:p>
                      <a:pPr marL="285750" indent="-285750">
                        <a:buFont typeface="Arial" panose="020B0604020202020204" pitchFamily="34" charset="0"/>
                        <a:buChar char="•"/>
                      </a:pPr>
                      <a:endParaRPr lang="vi-VN" sz="1200"/>
                    </a:p>
                    <a:p>
                      <a:pPr marL="285750" indent="-285750">
                        <a:buFont typeface="Arial" panose="020B0604020202020204" pitchFamily="34" charset="0"/>
                        <a:buChar char="•"/>
                      </a:pPr>
                      <a:r>
                        <a:rPr lang="en-US" sz="1200"/>
                        <a:t>RUCC H (EN) – real user cost of residential capital</a:t>
                      </a:r>
                      <a:endParaRPr lang="vi-VN" sz="1200"/>
                    </a:p>
                    <a:p>
                      <a:pPr marL="285750" indent="-285750">
                        <a:buFont typeface="Arial" panose="020B0604020202020204" pitchFamily="34" charset="0"/>
                        <a:buChar char="•"/>
                      </a:pPr>
                      <a:r>
                        <a:rPr lang="vi-VN" sz="1200"/>
                        <a:t>UNRATE (EN) – unemployment rate</a:t>
                      </a:r>
                    </a:p>
                    <a:p>
                      <a:pPr marL="285750" indent="-285750">
                        <a:buFont typeface="Arial" panose="020B0604020202020204" pitchFamily="34" charset="0"/>
                        <a:buChar char="•"/>
                      </a:pPr>
                      <a:r>
                        <a:rPr lang="en-US" sz="1200"/>
                        <a:t>INF TARGET (EX) – inflation target</a:t>
                      </a: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vi-VN" sz="1200"/>
                    </a:p>
                    <a:p>
                      <a:pPr marL="285750" indent="-285750">
                        <a:buFont typeface="Arial" panose="020B0604020202020204" pitchFamily="34" charset="0"/>
                        <a:buChar char="•"/>
                      </a:pPr>
                      <a:endParaRPr lang="en-PL" sz="1200"/>
                    </a:p>
                  </a:txBody>
                  <a:tcPr/>
                </a:tc>
                <a:extLst>
                  <a:ext uri="{0D108BD9-81ED-4DB2-BD59-A6C34878D82A}">
                    <a16:rowId xmlns:a16="http://schemas.microsoft.com/office/drawing/2014/main" val="2008335404"/>
                  </a:ext>
                </a:extLst>
              </a:tr>
            </a:tbl>
          </a:graphicData>
        </a:graphic>
      </p:graphicFrame>
      <p:pic>
        <p:nvPicPr>
          <p:cNvPr id="4" name="Picture 3"/>
          <p:cNvPicPr>
            <a:picLocks noChangeAspect="1"/>
          </p:cNvPicPr>
          <p:nvPr/>
        </p:nvPicPr>
        <p:blipFill>
          <a:blip r:embed="rId2"/>
          <a:stretch>
            <a:fillRect/>
          </a:stretch>
        </p:blipFill>
        <p:spPr>
          <a:xfrm>
            <a:off x="1455348" y="929016"/>
            <a:ext cx="5430008" cy="933580"/>
          </a:xfrm>
          <a:prstGeom prst="rect">
            <a:avLst/>
          </a:prstGeom>
        </p:spPr>
      </p:pic>
      <p:pic>
        <p:nvPicPr>
          <p:cNvPr id="6" name="Picture 5"/>
          <p:cNvPicPr>
            <a:picLocks noChangeAspect="1"/>
          </p:cNvPicPr>
          <p:nvPr/>
        </p:nvPicPr>
        <p:blipFill>
          <a:blip r:embed="rId3"/>
          <a:stretch>
            <a:fillRect/>
          </a:stretch>
        </p:blipFill>
        <p:spPr>
          <a:xfrm>
            <a:off x="7040398" y="1300358"/>
            <a:ext cx="5068007" cy="962159"/>
          </a:xfrm>
          <a:prstGeom prst="rect">
            <a:avLst/>
          </a:prstGeom>
        </p:spPr>
      </p:pic>
      <p:pic>
        <p:nvPicPr>
          <p:cNvPr id="8" name="Picture 7"/>
          <p:cNvPicPr>
            <a:picLocks noChangeAspect="1"/>
          </p:cNvPicPr>
          <p:nvPr/>
        </p:nvPicPr>
        <p:blipFill>
          <a:blip r:embed="rId4"/>
          <a:stretch>
            <a:fillRect/>
          </a:stretch>
        </p:blipFill>
        <p:spPr>
          <a:xfrm>
            <a:off x="1455348" y="2889787"/>
            <a:ext cx="5572903" cy="685896"/>
          </a:xfrm>
          <a:prstGeom prst="rect">
            <a:avLst/>
          </a:prstGeom>
        </p:spPr>
      </p:pic>
      <p:pic>
        <p:nvPicPr>
          <p:cNvPr id="9" name="Picture 8"/>
          <p:cNvPicPr>
            <a:picLocks noChangeAspect="1"/>
          </p:cNvPicPr>
          <p:nvPr/>
        </p:nvPicPr>
        <p:blipFill>
          <a:blip r:embed="rId5"/>
          <a:stretch>
            <a:fillRect/>
          </a:stretch>
        </p:blipFill>
        <p:spPr>
          <a:xfrm>
            <a:off x="1526796" y="4182134"/>
            <a:ext cx="5048955" cy="2257740"/>
          </a:xfrm>
          <a:prstGeom prst="rect">
            <a:avLst/>
          </a:prstGeom>
        </p:spPr>
      </p:pic>
    </p:spTree>
    <p:extLst>
      <p:ext uri="{BB962C8B-B14F-4D97-AF65-F5344CB8AC3E}">
        <p14:creationId xmlns:p14="http://schemas.microsoft.com/office/powerpoint/2010/main" val="11247683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9A6112A-3258-3F45-88C4-43150CEF7024}"/>
              </a:ext>
            </a:extLst>
          </p:cNvPr>
          <p:cNvGraphicFramePr>
            <a:graphicFrameLocks noGrp="1"/>
          </p:cNvGraphicFramePr>
          <p:nvPr>
            <p:extLst>
              <p:ext uri="{D42A27DB-BD31-4B8C-83A1-F6EECF244321}">
                <p14:modId xmlns:p14="http://schemas.microsoft.com/office/powerpoint/2010/main" val="4028228131"/>
              </p:ext>
            </p:extLst>
          </p:nvPr>
        </p:nvGraphicFramePr>
        <p:xfrm>
          <a:off x="0" y="0"/>
          <a:ext cx="12192000" cy="4119880"/>
        </p:xfrm>
        <a:graphic>
          <a:graphicData uri="http://schemas.openxmlformats.org/drawingml/2006/table">
            <a:tbl>
              <a:tblPr firstRow="1" bandRow="1">
                <a:tableStyleId>{21E4AEA4-8DFA-4A89-87EB-49C32662AFE0}</a:tableStyleId>
              </a:tblPr>
              <a:tblGrid>
                <a:gridCol w="1681843">
                  <a:extLst>
                    <a:ext uri="{9D8B030D-6E8A-4147-A177-3AD203B41FA5}">
                      <a16:colId xmlns:a16="http://schemas.microsoft.com/office/drawing/2014/main" val="2595204258"/>
                    </a:ext>
                  </a:extLst>
                </a:gridCol>
                <a:gridCol w="6446157">
                  <a:extLst>
                    <a:ext uri="{9D8B030D-6E8A-4147-A177-3AD203B41FA5}">
                      <a16:colId xmlns:a16="http://schemas.microsoft.com/office/drawing/2014/main" val="229951383"/>
                    </a:ext>
                  </a:extLst>
                </a:gridCol>
                <a:gridCol w="4064000">
                  <a:extLst>
                    <a:ext uri="{9D8B030D-6E8A-4147-A177-3AD203B41FA5}">
                      <a16:colId xmlns:a16="http://schemas.microsoft.com/office/drawing/2014/main" val="509928359"/>
                    </a:ext>
                  </a:extLst>
                </a:gridCol>
              </a:tblGrid>
              <a:tr h="370840">
                <a:tc>
                  <a:txBody>
                    <a:bodyPr/>
                    <a:lstStyle/>
                    <a:p>
                      <a:r>
                        <a:rPr lang="en-PL"/>
                        <a:t>Sector</a:t>
                      </a:r>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2839481446"/>
                  </a:ext>
                </a:extLst>
              </a:tr>
              <a:tr h="1258263">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b="1"/>
                        <a:t>V. </a:t>
                      </a:r>
                      <a:r>
                        <a:rPr lang="en-US" sz="1800" b="1" i="0" u="none" strike="noStrike" kern="1200" baseline="0">
                          <a:solidFill>
                            <a:schemeClr val="dk1"/>
                          </a:solidFill>
                          <a:latin typeface="+mn-lt"/>
                          <a:ea typeface="+mn-ea"/>
                          <a:cs typeface="+mn-cs"/>
                        </a:rPr>
                        <a:t>Interest rates</a:t>
                      </a:r>
                      <a:endParaRPr lang="en-PL" b="0"/>
                    </a:p>
                  </a:txBody>
                  <a:tcPr/>
                </a:tc>
                <a:tc>
                  <a:txBody>
                    <a:bodyPr/>
                    <a:lstStyle/>
                    <a:p>
                      <a:r>
                        <a:rPr lang="en-US" sz="1800" b="0" i="0" u="none" strike="noStrike" kern="1200" baseline="0">
                          <a:solidFill>
                            <a:schemeClr val="dk1"/>
                          </a:solidFill>
                          <a:latin typeface="+mn-lt"/>
                          <a:ea typeface="+mn-ea"/>
                          <a:cs typeface="+mn-cs"/>
                        </a:rPr>
                        <a:t>WIBOR 3M quarterly average</a:t>
                      </a:r>
                      <a:endParaRPr lang="en-PL"/>
                    </a:p>
                  </a:txBody>
                  <a:tcPr/>
                </a:tc>
                <a:tc>
                  <a:txBody>
                    <a:bodyPr/>
                    <a:lstStyle/>
                    <a:p>
                      <a:pPr marL="285750" indent="-285750">
                        <a:buFont typeface="Arial" panose="020B0604020202020204" pitchFamily="34" charset="0"/>
                        <a:buChar char="•"/>
                      </a:pPr>
                      <a:r>
                        <a:rPr lang="vi-VN" sz="1300"/>
                        <a:t>I 3M (EN) – WIBOR 3M quarterly average</a:t>
                      </a:r>
                    </a:p>
                    <a:p>
                      <a:pPr marL="285750" indent="-285750">
                        <a:buFont typeface="Arial" panose="020B0604020202020204" pitchFamily="34" charset="0"/>
                        <a:buChar char="•"/>
                      </a:pPr>
                      <a:r>
                        <a:rPr lang="en-US" sz="1300"/>
                        <a:t>I 3MR EQ (EX) – equilibrium real interest rate</a:t>
                      </a:r>
                      <a:endParaRPr lang="vi-VN" sz="1300"/>
                    </a:p>
                    <a:p>
                      <a:pPr marL="285750" indent="-285750">
                        <a:buFont typeface="Arial" panose="020B0604020202020204" pitchFamily="34" charset="0"/>
                        <a:buChar char="•"/>
                      </a:pPr>
                      <a:r>
                        <a:rPr lang="en-US" sz="1300"/>
                        <a:t>INF TARGET (EX) – smoothed inflation target (four-quarter moving average)</a:t>
                      </a:r>
                      <a:endParaRPr lang="vi-VN" sz="1300"/>
                    </a:p>
                    <a:p>
                      <a:pPr marL="285750" indent="-285750">
                        <a:buFont typeface="Arial" panose="020B0604020202020204" pitchFamily="34" charset="0"/>
                        <a:buChar char="•"/>
                      </a:pPr>
                      <a:endParaRPr lang="vi-VN" sz="1300"/>
                    </a:p>
                    <a:p>
                      <a:pPr marL="285750" indent="-285750">
                        <a:buFont typeface="Arial" panose="020B0604020202020204" pitchFamily="34" charset="0"/>
                        <a:buChar char="•"/>
                      </a:pPr>
                      <a:endParaRPr lang="vi-VN" sz="1300"/>
                    </a:p>
                    <a:p>
                      <a:pPr marL="285750" indent="-285750">
                        <a:buFont typeface="Arial" panose="020B0604020202020204" pitchFamily="34" charset="0"/>
                        <a:buChar char="•"/>
                      </a:pPr>
                      <a:endParaRPr lang="vi-VN" sz="1300"/>
                    </a:p>
                    <a:p>
                      <a:pPr marL="285750" indent="-285750">
                        <a:buFont typeface="Arial" panose="020B0604020202020204" pitchFamily="34" charset="0"/>
                        <a:buChar char="•"/>
                      </a:pPr>
                      <a:endParaRPr lang="vi-VN" sz="1300"/>
                    </a:p>
                    <a:p>
                      <a:pPr marL="285750" indent="-285750">
                        <a:buFont typeface="Arial" panose="020B0604020202020204" pitchFamily="34" charset="0"/>
                        <a:buChar char="•"/>
                      </a:pPr>
                      <a:endParaRPr lang="vi-VN" sz="1300"/>
                    </a:p>
                    <a:p>
                      <a:pPr marL="285750" indent="-285750">
                        <a:buFont typeface="Arial" panose="020B0604020202020204" pitchFamily="34" charset="0"/>
                        <a:buChar char="•"/>
                      </a:pPr>
                      <a:endParaRPr lang="en-PL" sz="1300"/>
                    </a:p>
                  </a:txBody>
                  <a:tcPr/>
                </a:tc>
                <a:extLst>
                  <a:ext uri="{0D108BD9-81ED-4DB2-BD59-A6C34878D82A}">
                    <a16:rowId xmlns:a16="http://schemas.microsoft.com/office/drawing/2014/main" val="2978382082"/>
                  </a:ext>
                </a:extLst>
              </a:tr>
              <a:tr h="1408387">
                <a:tc vMerge="1">
                  <a:txBody>
                    <a:bodyPr/>
                    <a:lstStyle/>
                    <a:p>
                      <a:endParaRPr lang="en-PL"/>
                    </a:p>
                  </a:txBody>
                  <a:tcPr/>
                </a:tc>
                <a:tc>
                  <a:txBody>
                    <a:bodyPr/>
                    <a:lstStyle/>
                    <a:p>
                      <a:r>
                        <a:rPr lang="en-US" sz="1800" b="0" i="0" u="none" strike="noStrike" kern="1200" baseline="0">
                          <a:solidFill>
                            <a:schemeClr val="dk1"/>
                          </a:solidFill>
                          <a:latin typeface="+mn-lt"/>
                          <a:ea typeface="+mn-ea"/>
                          <a:cs typeface="+mn-cs"/>
                        </a:rPr>
                        <a:t>Yield on 5-year government bonds</a:t>
                      </a:r>
                      <a:endParaRPr lang="en-PL"/>
                    </a:p>
                  </a:txBody>
                  <a:tcPr/>
                </a:tc>
                <a:tc>
                  <a:txBody>
                    <a:bodyPr/>
                    <a:lstStyle/>
                    <a:p>
                      <a:pPr marL="285750" indent="-285750">
                        <a:buFont typeface="Arial" panose="020B0604020202020204" pitchFamily="34" charset="0"/>
                        <a:buChar char="•"/>
                      </a:pPr>
                      <a:r>
                        <a:rPr lang="vi-VN" sz="1300"/>
                        <a:t>I_</a:t>
                      </a:r>
                      <a:r>
                        <a:rPr lang="en-US" sz="1300"/>
                        <a:t>5Y (EN) – yield on 5-year government bonds</a:t>
                      </a:r>
                      <a:endParaRPr lang="vi-VN" sz="1300"/>
                    </a:p>
                    <a:p>
                      <a:pPr marL="285750" indent="-285750">
                        <a:buFont typeface="Arial" panose="020B0604020202020204" pitchFamily="34" charset="0"/>
                        <a:buChar char="•"/>
                      </a:pPr>
                      <a:r>
                        <a:rPr lang="en-US" sz="1300"/>
                        <a:t>G BALANCE GDP (EN) – General Government balance to GDP ratio</a:t>
                      </a:r>
                      <a:endParaRPr lang="vi-VN" sz="1300"/>
                    </a:p>
                    <a:p>
                      <a:endParaRPr lang="vi-VN" sz="1300"/>
                    </a:p>
                    <a:p>
                      <a:endParaRPr lang="vi-VN" sz="1300"/>
                    </a:p>
                    <a:p>
                      <a:endParaRPr lang="vi-VN" sz="1300"/>
                    </a:p>
                    <a:p>
                      <a:endParaRPr lang="vi-VN" sz="1300"/>
                    </a:p>
                    <a:p>
                      <a:endParaRPr lang="en-PL" sz="1300"/>
                    </a:p>
                  </a:txBody>
                  <a:tcPr/>
                </a:tc>
                <a:extLst>
                  <a:ext uri="{0D108BD9-81ED-4DB2-BD59-A6C34878D82A}">
                    <a16:rowId xmlns:a16="http://schemas.microsoft.com/office/drawing/2014/main" val="1255696020"/>
                  </a:ext>
                </a:extLst>
              </a:tr>
            </a:tbl>
          </a:graphicData>
        </a:graphic>
      </p:graphicFrame>
      <p:pic>
        <p:nvPicPr>
          <p:cNvPr id="4" name="Picture 3"/>
          <p:cNvPicPr>
            <a:picLocks noChangeAspect="1"/>
          </p:cNvPicPr>
          <p:nvPr/>
        </p:nvPicPr>
        <p:blipFill>
          <a:blip r:embed="rId2"/>
          <a:stretch>
            <a:fillRect/>
          </a:stretch>
        </p:blipFill>
        <p:spPr>
          <a:xfrm>
            <a:off x="1904601" y="839725"/>
            <a:ext cx="5715798" cy="885949"/>
          </a:xfrm>
          <a:prstGeom prst="rect">
            <a:avLst/>
          </a:prstGeom>
        </p:spPr>
      </p:pic>
      <p:pic>
        <p:nvPicPr>
          <p:cNvPr id="8" name="Picture 7"/>
          <p:cNvPicPr>
            <a:picLocks noChangeAspect="1"/>
          </p:cNvPicPr>
          <p:nvPr/>
        </p:nvPicPr>
        <p:blipFill>
          <a:blip r:embed="rId3"/>
          <a:stretch>
            <a:fillRect/>
          </a:stretch>
        </p:blipFill>
        <p:spPr>
          <a:xfrm>
            <a:off x="1904601" y="2781299"/>
            <a:ext cx="5277587" cy="1009791"/>
          </a:xfrm>
          <a:prstGeom prst="rect">
            <a:avLst/>
          </a:prstGeom>
        </p:spPr>
      </p:pic>
    </p:spTree>
    <p:extLst>
      <p:ext uri="{BB962C8B-B14F-4D97-AF65-F5344CB8AC3E}">
        <p14:creationId xmlns:p14="http://schemas.microsoft.com/office/powerpoint/2010/main" val="12902856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4EF005D-247B-DB4F-B934-6E0B1239F0C1}"/>
              </a:ext>
            </a:extLst>
          </p:cNvPr>
          <p:cNvGraphicFramePr>
            <a:graphicFrameLocks noGrp="1"/>
          </p:cNvGraphicFramePr>
          <p:nvPr>
            <p:extLst>
              <p:ext uri="{D42A27DB-BD31-4B8C-83A1-F6EECF244321}">
                <p14:modId xmlns:p14="http://schemas.microsoft.com/office/powerpoint/2010/main" val="1991088701"/>
              </p:ext>
            </p:extLst>
          </p:nvPr>
        </p:nvGraphicFramePr>
        <p:xfrm>
          <a:off x="0" y="0"/>
          <a:ext cx="12192000" cy="4682359"/>
        </p:xfrm>
        <a:graphic>
          <a:graphicData uri="http://schemas.openxmlformats.org/drawingml/2006/table">
            <a:tbl>
              <a:tblPr firstRow="1" bandRow="1">
                <a:tableStyleId>{21E4AEA4-8DFA-4A89-87EB-49C32662AFE0}</a:tableStyleId>
              </a:tblPr>
              <a:tblGrid>
                <a:gridCol w="1828800">
                  <a:extLst>
                    <a:ext uri="{9D8B030D-6E8A-4147-A177-3AD203B41FA5}">
                      <a16:colId xmlns:a16="http://schemas.microsoft.com/office/drawing/2014/main" val="2697888815"/>
                    </a:ext>
                  </a:extLst>
                </a:gridCol>
                <a:gridCol w="6299200">
                  <a:extLst>
                    <a:ext uri="{9D8B030D-6E8A-4147-A177-3AD203B41FA5}">
                      <a16:colId xmlns:a16="http://schemas.microsoft.com/office/drawing/2014/main" val="243792208"/>
                    </a:ext>
                  </a:extLst>
                </a:gridCol>
                <a:gridCol w="4064000">
                  <a:extLst>
                    <a:ext uri="{9D8B030D-6E8A-4147-A177-3AD203B41FA5}">
                      <a16:colId xmlns:a16="http://schemas.microsoft.com/office/drawing/2014/main" val="1727508178"/>
                    </a:ext>
                  </a:extLst>
                </a:gridCol>
              </a:tblGrid>
              <a:tr h="370840">
                <a:tc>
                  <a:txBody>
                    <a:bodyPr/>
                    <a:lstStyle/>
                    <a:p>
                      <a:endParaRPr lang="en-PL"/>
                    </a:p>
                  </a:txBody>
                  <a:tcPr/>
                </a:tc>
                <a:tc>
                  <a:txBody>
                    <a:bodyPr/>
                    <a:lstStyle/>
                    <a:p>
                      <a:r>
                        <a:rPr lang="en-PL"/>
                        <a:t>Equations</a:t>
                      </a:r>
                    </a:p>
                  </a:txBody>
                  <a:tcPr/>
                </a:tc>
                <a:tc>
                  <a:txBody>
                    <a:bodyPr/>
                    <a:lstStyle/>
                    <a:p>
                      <a:r>
                        <a:rPr lang="en-PL"/>
                        <a:t>Variables</a:t>
                      </a:r>
                    </a:p>
                  </a:txBody>
                  <a:tcPr/>
                </a:tc>
                <a:extLst>
                  <a:ext uri="{0D108BD9-81ED-4DB2-BD59-A6C34878D82A}">
                    <a16:rowId xmlns:a16="http://schemas.microsoft.com/office/drawing/2014/main" val="3004431264"/>
                  </a:ext>
                </a:extLst>
              </a:tr>
              <a:tr h="1111119">
                <a:tc rowSpan="2">
                  <a:txBody>
                    <a:bodyPr/>
                    <a:lstStyle/>
                    <a:p>
                      <a:r>
                        <a:rPr lang="en-PL" b="1"/>
                        <a:t>VI. </a:t>
                      </a:r>
                      <a:r>
                        <a:rPr lang="vi-VN" b="1"/>
                        <a:t>Accumulation</a:t>
                      </a:r>
                      <a:endParaRPr lang="en-PL" b="0"/>
                    </a:p>
                  </a:txBody>
                  <a:tcPr/>
                </a:tc>
                <a:tc>
                  <a:txBody>
                    <a:bodyPr/>
                    <a:lstStyle/>
                    <a:p>
                      <a:r>
                        <a:rPr lang="en-US" sz="1800" b="0" i="0" u="none" strike="noStrike" kern="1200" baseline="0">
                          <a:solidFill>
                            <a:schemeClr val="dk1"/>
                          </a:solidFill>
                          <a:latin typeface="+mn-lt"/>
                          <a:ea typeface="+mn-ea"/>
                          <a:cs typeface="+mn-cs"/>
                        </a:rPr>
                        <a:t>Gross fixed corporate capital formation</a:t>
                      </a:r>
                      <a:endParaRPr lang="vi-VN" sz="1800" b="0" i="0" u="none" strike="noStrike" kern="1200" baseline="0">
                        <a:solidFill>
                          <a:schemeClr val="dk1"/>
                        </a:solidFill>
                        <a:latin typeface="+mn-lt"/>
                        <a:ea typeface="+mn-ea"/>
                        <a:cs typeface="+mn-cs"/>
                      </a:endParaRPr>
                    </a:p>
                    <a:p>
                      <a:endParaRPr lang="en-PL"/>
                    </a:p>
                  </a:txBody>
                  <a:tcPr/>
                </a:tc>
                <a:tc>
                  <a:txBody>
                    <a:bodyPr/>
                    <a:lstStyle/>
                    <a:p>
                      <a:pPr marL="285750" indent="-285750">
                        <a:buFont typeface="Arial" panose="020B0604020202020204" pitchFamily="34" charset="0"/>
                        <a:buChar char="•"/>
                      </a:pPr>
                      <a:r>
                        <a:rPr lang="en-US" sz="1200"/>
                        <a:t>MPC (EN) - marginal product of corporate capital</a:t>
                      </a:r>
                      <a:r>
                        <a:rPr lang="vi-VN" sz="1200" baseline="0"/>
                        <a:t> </a:t>
                      </a:r>
                      <a:r>
                        <a:rPr lang="en-US" sz="1200"/>
                        <a:t>29</a:t>
                      </a:r>
                    </a:p>
                    <a:p>
                      <a:pPr marL="285750" indent="-285750">
                        <a:buFont typeface="Arial" panose="020B0604020202020204" pitchFamily="34" charset="0"/>
                        <a:buChar char="•"/>
                      </a:pPr>
                      <a:r>
                        <a:rPr lang="en-US" sz="1200"/>
                        <a:t>MPL (EN) - marginal product of </a:t>
                      </a:r>
                      <a:r>
                        <a:rPr lang="en-US" sz="1200" err="1"/>
                        <a:t>labour</a:t>
                      </a:r>
                      <a:r>
                        <a:rPr lang="en-US" sz="1200"/>
                        <a:t> after adjusting for current GDP</a:t>
                      </a:r>
                      <a:endParaRPr lang="vi-VN" sz="1200"/>
                    </a:p>
                    <a:p>
                      <a:pPr marL="285750" indent="-285750">
                        <a:buFont typeface="Arial" panose="020B0604020202020204" pitchFamily="34" charset="0"/>
                        <a:buChar char="•"/>
                      </a:pPr>
                      <a:r>
                        <a:rPr lang="en-US" sz="1200"/>
                        <a:t>RUCC (EN) – real user cost of capital</a:t>
                      </a:r>
                      <a:endParaRPr lang="vi-VN" sz="1200"/>
                    </a:p>
                    <a:p>
                      <a:pPr marL="285750" indent="-285750">
                        <a:buFont typeface="Arial" panose="020B0604020202020204" pitchFamily="34" charset="0"/>
                        <a:buChar char="•"/>
                      </a:pPr>
                      <a:r>
                        <a:rPr lang="en-US" sz="1200" b="0"/>
                        <a:t>RUCL (EN) - real cost of </a:t>
                      </a:r>
                      <a:r>
                        <a:rPr lang="en-US" sz="1200" b="0" err="1"/>
                        <a:t>labour</a:t>
                      </a:r>
                      <a:endParaRPr lang="en-PL" sz="1200" b="0"/>
                    </a:p>
                  </a:txBody>
                  <a:tcPr/>
                </a:tc>
                <a:extLst>
                  <a:ext uri="{0D108BD9-81ED-4DB2-BD59-A6C34878D82A}">
                    <a16:rowId xmlns:a16="http://schemas.microsoft.com/office/drawing/2014/main" val="4052888399"/>
                  </a:ext>
                </a:extLst>
              </a:tr>
              <a:tr h="1173130">
                <a:tc vMerge="1">
                  <a:txBody>
                    <a:bodyPr/>
                    <a:lstStyle/>
                    <a:p>
                      <a:endParaRPr lang="en-PL"/>
                    </a:p>
                  </a:txBody>
                  <a:tcPr/>
                </a:tc>
                <a:tc>
                  <a:txBody>
                    <a:bodyPr/>
                    <a:lstStyle/>
                    <a:p>
                      <a:endParaRPr lang="vi-VN"/>
                    </a:p>
                    <a:p>
                      <a:endParaRPr lang="vi-VN"/>
                    </a:p>
                    <a:p>
                      <a:endParaRPr lang="vi-VN"/>
                    </a:p>
                    <a:p>
                      <a:endParaRPr lang="vi-VN"/>
                    </a:p>
                    <a:p>
                      <a:endParaRPr lang="vi-VN"/>
                    </a:p>
                    <a:p>
                      <a:endParaRPr lang="vi-VN"/>
                    </a:p>
                    <a:p>
                      <a:endParaRPr lang="vi-VN"/>
                    </a:p>
                    <a:p>
                      <a:endParaRPr lang="vi-VN"/>
                    </a:p>
                    <a:p>
                      <a:endParaRPr lang="vi-VN"/>
                    </a:p>
                    <a:p>
                      <a:endParaRPr lang="en-PL"/>
                    </a:p>
                  </a:txBody>
                  <a:tcPr/>
                </a:tc>
                <a:tc>
                  <a:txBody>
                    <a:bodyPr/>
                    <a:lstStyle/>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endParaRPr lang="en-PL" sz="1200"/>
                    </a:p>
                  </a:txBody>
                  <a:tcPr/>
                </a:tc>
                <a:extLst>
                  <a:ext uri="{0D108BD9-81ED-4DB2-BD59-A6C34878D82A}">
                    <a16:rowId xmlns:a16="http://schemas.microsoft.com/office/drawing/2014/main" val="2653349165"/>
                  </a:ext>
                </a:extLst>
              </a:tr>
            </a:tbl>
          </a:graphicData>
        </a:graphic>
      </p:graphicFrame>
      <p:pic>
        <p:nvPicPr>
          <p:cNvPr id="9" name="Picture 8"/>
          <p:cNvPicPr>
            <a:picLocks noChangeAspect="1"/>
          </p:cNvPicPr>
          <p:nvPr/>
        </p:nvPicPr>
        <p:blipFill>
          <a:blip r:embed="rId2"/>
          <a:stretch>
            <a:fillRect/>
          </a:stretch>
        </p:blipFill>
        <p:spPr>
          <a:xfrm>
            <a:off x="2179349" y="785768"/>
            <a:ext cx="4124901" cy="638264"/>
          </a:xfrm>
          <a:prstGeom prst="rect">
            <a:avLst/>
          </a:prstGeom>
        </p:spPr>
      </p:pic>
      <p:pic>
        <p:nvPicPr>
          <p:cNvPr id="10" name="Picture 9"/>
          <p:cNvPicPr>
            <a:picLocks noChangeAspect="1"/>
          </p:cNvPicPr>
          <p:nvPr/>
        </p:nvPicPr>
        <p:blipFill>
          <a:blip r:embed="rId3"/>
          <a:stretch>
            <a:fillRect/>
          </a:stretch>
        </p:blipFill>
        <p:spPr>
          <a:xfrm>
            <a:off x="1904531" y="1631892"/>
            <a:ext cx="7685805" cy="2838508"/>
          </a:xfrm>
          <a:prstGeom prst="rect">
            <a:avLst/>
          </a:prstGeom>
        </p:spPr>
      </p:pic>
    </p:spTree>
    <p:extLst>
      <p:ext uri="{BB962C8B-B14F-4D97-AF65-F5344CB8AC3E}">
        <p14:creationId xmlns:p14="http://schemas.microsoft.com/office/powerpoint/2010/main" val="4216306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93ACB2-95A2-BE41-A2FF-D59FB7A273B0}"/>
              </a:ext>
            </a:extLst>
          </p:cNvPr>
          <p:cNvSpPr/>
          <p:nvPr/>
        </p:nvSpPr>
        <p:spPr>
          <a:xfrm>
            <a:off x="3653022" y="2463575"/>
            <a:ext cx="4885953" cy="1523494"/>
          </a:xfrm>
          <a:prstGeom prst="rect">
            <a:avLst/>
          </a:prstGeom>
        </p:spPr>
        <p:txBody>
          <a:bodyPr wrap="none">
            <a:spAutoFit/>
          </a:bodyPr>
          <a:lstStyle/>
          <a:p>
            <a:pPr>
              <a:lnSpc>
                <a:spcPct val="150000"/>
              </a:lnSpc>
            </a:pPr>
            <a:r>
              <a:rPr lang="en-PL" sz="2200"/>
              <a:t>4.1.4. Model’s impulse response functions</a:t>
            </a:r>
          </a:p>
          <a:p>
            <a:pPr marL="342900" indent="-342900">
              <a:lnSpc>
                <a:spcPct val="150000"/>
              </a:lnSpc>
              <a:buAutoNum type="arabicParenBoth"/>
            </a:pPr>
            <a:r>
              <a:rPr lang="en-PL" sz="2000"/>
              <a:t>Monetary i</a:t>
            </a:r>
            <a:r>
              <a:rPr lang="en-US" sz="2000"/>
              <a:t>m</a:t>
            </a:r>
            <a:r>
              <a:rPr lang="en-PL" sz="2000"/>
              <a:t>pulse</a:t>
            </a:r>
          </a:p>
          <a:p>
            <a:pPr marL="342900" indent="-342900">
              <a:lnSpc>
                <a:spcPct val="150000"/>
              </a:lnSpc>
              <a:buAutoNum type="arabicParenBoth"/>
            </a:pPr>
            <a:r>
              <a:rPr lang="en-PL" sz="2000"/>
              <a:t>Exchange rate impulse</a:t>
            </a:r>
          </a:p>
        </p:txBody>
      </p:sp>
      <p:sp>
        <p:nvSpPr>
          <p:cNvPr id="3" name="Rectangle 2">
            <a:extLst>
              <a:ext uri="{FF2B5EF4-FFF2-40B4-BE49-F238E27FC236}">
                <a16:creationId xmlns:a16="http://schemas.microsoft.com/office/drawing/2014/main" id="{F7296B53-5527-B845-90E1-EBF49F0AD70B}"/>
              </a:ext>
            </a:extLst>
          </p:cNvPr>
          <p:cNvSpPr/>
          <p:nvPr/>
        </p:nvSpPr>
        <p:spPr>
          <a:xfrm>
            <a:off x="3653022" y="1468086"/>
            <a:ext cx="3489417" cy="369332"/>
          </a:xfrm>
          <a:prstGeom prst="rect">
            <a:avLst/>
          </a:prstGeom>
        </p:spPr>
        <p:txBody>
          <a:bodyPr wrap="none">
            <a:spAutoFit/>
          </a:bodyPr>
          <a:lstStyle/>
          <a:p>
            <a:r>
              <a:rPr lang="en-PL" b="1"/>
              <a:t>4.1. NECMOD MODEL _ </a:t>
            </a:r>
            <a:r>
              <a:rPr lang="vi-VN" b="1"/>
              <a:t>2012</a:t>
            </a:r>
            <a:endParaRPr lang="en-PL" b="1"/>
          </a:p>
        </p:txBody>
      </p:sp>
    </p:spTree>
    <p:extLst>
      <p:ext uri="{BB962C8B-B14F-4D97-AF65-F5344CB8AC3E}">
        <p14:creationId xmlns:p14="http://schemas.microsoft.com/office/powerpoint/2010/main" val="34010536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AEAAA-9D8F-7F44-B4FB-C3BAFDDE7DCD}"/>
              </a:ext>
            </a:extLst>
          </p:cNvPr>
          <p:cNvSpPr/>
          <p:nvPr/>
        </p:nvSpPr>
        <p:spPr>
          <a:xfrm>
            <a:off x="305235" y="1350129"/>
            <a:ext cx="5435165" cy="3831818"/>
          </a:xfrm>
          <a:prstGeom prst="rect">
            <a:avLst/>
          </a:prstGeom>
        </p:spPr>
        <p:txBody>
          <a:bodyPr wrap="square">
            <a:spAutoFit/>
          </a:bodyPr>
          <a:lstStyle/>
          <a:p>
            <a:pPr>
              <a:lnSpc>
                <a:spcPct val="150000"/>
              </a:lnSpc>
            </a:pPr>
            <a:r>
              <a:rPr lang="en-PL"/>
              <a:t>4.1.4. Model’s impulse response functions</a:t>
            </a:r>
          </a:p>
          <a:p>
            <a:pPr marL="342900" indent="-342900">
              <a:lnSpc>
                <a:spcPct val="150000"/>
              </a:lnSpc>
              <a:buAutoNum type="arabicParenBoth"/>
            </a:pPr>
            <a:r>
              <a:rPr lang="en-PL" sz="1600"/>
              <a:t>Monetary i</a:t>
            </a:r>
            <a:r>
              <a:rPr lang="en-US" sz="1600"/>
              <a:t>m</a:t>
            </a:r>
            <a:r>
              <a:rPr lang="en-PL" sz="1600"/>
              <a:t>pulse</a:t>
            </a:r>
          </a:p>
          <a:p>
            <a:pPr marL="285750" indent="-285750" algn="just">
              <a:lnSpc>
                <a:spcPct val="150000"/>
              </a:lnSpc>
              <a:buFontTx/>
              <a:buChar char="-"/>
            </a:pPr>
            <a:r>
              <a:rPr lang="en-US" sz="1600"/>
              <a:t>increase in the short-term interest rates</a:t>
            </a:r>
            <a:endParaRPr lang="vi-VN" sz="1600"/>
          </a:p>
          <a:p>
            <a:pPr marL="285750" indent="-285750" algn="just">
              <a:lnSpc>
                <a:spcPct val="150000"/>
              </a:lnSpc>
              <a:buFontTx/>
              <a:buChar char="-"/>
            </a:pPr>
            <a:r>
              <a:rPr lang="en-US" sz="1600"/>
              <a:t>increase in costs of raising capital</a:t>
            </a:r>
            <a:endParaRPr lang="vi-VN" sz="1600"/>
          </a:p>
          <a:p>
            <a:pPr marL="285750" indent="-285750" algn="just">
              <a:lnSpc>
                <a:spcPct val="150000"/>
              </a:lnSpc>
              <a:buFontTx/>
              <a:buChar char="-"/>
            </a:pPr>
            <a:r>
              <a:rPr lang="en-US" sz="1600"/>
              <a:t>reduces both</a:t>
            </a:r>
            <a:r>
              <a:rPr lang="vi-VN" sz="1600"/>
              <a:t> </a:t>
            </a:r>
            <a:r>
              <a:rPr lang="en-US" sz="1600"/>
              <a:t>corporate and household investment</a:t>
            </a:r>
            <a:endParaRPr lang="vi-VN" sz="1600"/>
          </a:p>
          <a:p>
            <a:pPr marL="285750" indent="-285750" algn="just">
              <a:lnSpc>
                <a:spcPct val="150000"/>
              </a:lnSpc>
              <a:buFontTx/>
              <a:buChar char="-"/>
            </a:pPr>
            <a:r>
              <a:rPr lang="en-US" sz="1600"/>
              <a:t>a drop in housing </a:t>
            </a:r>
            <a:r>
              <a:rPr lang="vi-VN" sz="1600"/>
              <a:t>prices, </a:t>
            </a:r>
            <a:r>
              <a:rPr lang="en-US" sz="1600"/>
              <a:t>the decline in household assets reducing consumer demand</a:t>
            </a:r>
            <a:endParaRPr lang="vi-VN" sz="1600"/>
          </a:p>
          <a:p>
            <a:pPr marL="285750" indent="-285750" algn="just">
              <a:lnSpc>
                <a:spcPct val="150000"/>
              </a:lnSpc>
              <a:buFontTx/>
              <a:buChar char="-"/>
            </a:pPr>
            <a:r>
              <a:rPr lang="en-US" sz="1600"/>
              <a:t>GDP growth falls by about 0.53 percentage points</a:t>
            </a:r>
            <a:endParaRPr lang="vi-VN" sz="1600"/>
          </a:p>
          <a:p>
            <a:pPr marL="285750" indent="-285750" algn="just">
              <a:lnSpc>
                <a:spcPct val="150000"/>
              </a:lnSpc>
              <a:buFontTx/>
              <a:buChar char="-"/>
            </a:pPr>
            <a:r>
              <a:rPr lang="en-US" sz="1600"/>
              <a:t>Consequently, CPI inflation falls by about 0.41 percentage points 4</a:t>
            </a:r>
            <a:r>
              <a:rPr lang="vi-VN" sz="1600"/>
              <a:t> </a:t>
            </a:r>
            <a:r>
              <a:rPr lang="en-US" sz="1600"/>
              <a:t>quarters after the increase in interest rate.</a:t>
            </a:r>
            <a:endParaRPr lang="en-PL" sz="1600"/>
          </a:p>
        </p:txBody>
      </p:sp>
      <p:sp>
        <p:nvSpPr>
          <p:cNvPr id="3" name="Rectangle 2">
            <a:extLst>
              <a:ext uri="{FF2B5EF4-FFF2-40B4-BE49-F238E27FC236}">
                <a16:creationId xmlns:a16="http://schemas.microsoft.com/office/drawing/2014/main" id="{EB421F59-0EF7-D441-9024-A84FC660CBF7}"/>
              </a:ext>
            </a:extLst>
          </p:cNvPr>
          <p:cNvSpPr/>
          <p:nvPr/>
        </p:nvSpPr>
        <p:spPr>
          <a:xfrm>
            <a:off x="230872" y="606486"/>
            <a:ext cx="3489417" cy="369332"/>
          </a:xfrm>
          <a:prstGeom prst="rect">
            <a:avLst/>
          </a:prstGeom>
        </p:spPr>
        <p:txBody>
          <a:bodyPr wrap="none">
            <a:spAutoFit/>
          </a:bodyPr>
          <a:lstStyle/>
          <a:p>
            <a:r>
              <a:rPr lang="en-PL" b="1"/>
              <a:t>4.1. NECMOD MODEL _ </a:t>
            </a:r>
            <a:r>
              <a:rPr lang="vi-VN" b="1"/>
              <a:t>2012</a:t>
            </a:r>
            <a:endParaRPr lang="en-PL" b="1"/>
          </a:p>
        </p:txBody>
      </p:sp>
      <p:pic>
        <p:nvPicPr>
          <p:cNvPr id="19" name="Picture 18"/>
          <p:cNvPicPr>
            <a:picLocks noChangeAspect="1"/>
          </p:cNvPicPr>
          <p:nvPr/>
        </p:nvPicPr>
        <p:blipFill>
          <a:blip r:embed="rId2"/>
          <a:stretch>
            <a:fillRect/>
          </a:stretch>
        </p:blipFill>
        <p:spPr>
          <a:xfrm>
            <a:off x="6057900" y="0"/>
            <a:ext cx="5778500" cy="6887766"/>
          </a:xfrm>
          <a:prstGeom prst="rect">
            <a:avLst/>
          </a:prstGeom>
        </p:spPr>
      </p:pic>
    </p:spTree>
    <p:extLst>
      <p:ext uri="{BB962C8B-B14F-4D97-AF65-F5344CB8AC3E}">
        <p14:creationId xmlns:p14="http://schemas.microsoft.com/office/powerpoint/2010/main" val="1167269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B5CE4-14B2-9042-AB43-147D0CA8E6F3}"/>
              </a:ext>
            </a:extLst>
          </p:cNvPr>
          <p:cNvSpPr/>
          <p:nvPr/>
        </p:nvSpPr>
        <p:spPr>
          <a:xfrm>
            <a:off x="3373821" y="995120"/>
            <a:ext cx="4666662" cy="477054"/>
          </a:xfrm>
          <a:prstGeom prst="rect">
            <a:avLst/>
          </a:prstGeom>
        </p:spPr>
        <p:txBody>
          <a:bodyPr wrap="none">
            <a:spAutoFit/>
          </a:bodyPr>
          <a:lstStyle/>
          <a:p>
            <a:r>
              <a:rPr lang="en-PL" sz="2500" b="1"/>
              <a:t>4.1. NECMOD MODEL _ 2008</a:t>
            </a:r>
          </a:p>
        </p:txBody>
      </p:sp>
      <p:sp>
        <p:nvSpPr>
          <p:cNvPr id="3" name="TextBox 2">
            <a:extLst>
              <a:ext uri="{FF2B5EF4-FFF2-40B4-BE49-F238E27FC236}">
                <a16:creationId xmlns:a16="http://schemas.microsoft.com/office/drawing/2014/main" id="{26DA7A0E-F62F-C54F-915F-CAA9D49CF21B}"/>
              </a:ext>
            </a:extLst>
          </p:cNvPr>
          <p:cNvSpPr txBox="1"/>
          <p:nvPr/>
        </p:nvSpPr>
        <p:spPr>
          <a:xfrm>
            <a:off x="3373821" y="1849821"/>
            <a:ext cx="5282023" cy="3578159"/>
          </a:xfrm>
          <a:prstGeom prst="rect">
            <a:avLst/>
          </a:prstGeom>
          <a:noFill/>
        </p:spPr>
        <p:txBody>
          <a:bodyPr wrap="none" rtlCol="0">
            <a:spAutoFit/>
          </a:bodyPr>
          <a:lstStyle/>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4.1.1 Overview</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4.1.2. Characteristics of NECMOD model</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4.1.3 Main blocks of NECMOD model</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4.1.4. Equations</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4.1.5 Model’s impulse response functions</a:t>
            </a:r>
          </a:p>
          <a:p>
            <a:pPr>
              <a:lnSpc>
                <a:spcPct val="150000"/>
              </a:lnSpc>
            </a:pPr>
            <a:r>
              <a:rPr lang="en-PL" sz="2200">
                <a:latin typeface="Tahoma" panose="020B0604030504040204" pitchFamily="34" charset="0"/>
                <a:ea typeface="Tahoma" panose="020B0604030504040204" pitchFamily="34" charset="0"/>
                <a:cs typeface="Tahoma" panose="020B0604030504040204" pitchFamily="34" charset="0"/>
              </a:rPr>
              <a:t>4.1.6 </a:t>
            </a:r>
            <a:r>
              <a:rPr lang="vi-VN" sz="2200">
                <a:latin typeface="Tahoma" panose="020B0604030504040204" pitchFamily="34" charset="0"/>
                <a:ea typeface="Tahoma" panose="020B0604030504040204" pitchFamily="34" charset="0"/>
                <a:cs typeface="Tahoma" panose="020B0604030504040204" pitchFamily="34" charset="0"/>
              </a:rPr>
              <a:t>Summ</a:t>
            </a:r>
            <a:r>
              <a:rPr lang="en-PL" sz="2200">
                <a:latin typeface="Tahoma" panose="020B0604030504040204" pitchFamily="34" charset="0"/>
                <a:ea typeface="Tahoma" panose="020B0604030504040204" pitchFamily="34" charset="0"/>
                <a:cs typeface="Tahoma" panose="020B0604030504040204" pitchFamily="34" charset="0"/>
              </a:rPr>
              <a:t>ary</a:t>
            </a:r>
          </a:p>
          <a:p>
            <a:pPr>
              <a:lnSpc>
                <a:spcPct val="150000"/>
              </a:lnSpc>
            </a:pPr>
            <a:endParaRPr lang="en-PL" sz="2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602434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3E8CE-2126-6E43-974D-F83359E477DE}"/>
              </a:ext>
            </a:extLst>
          </p:cNvPr>
          <p:cNvSpPr/>
          <p:nvPr/>
        </p:nvSpPr>
        <p:spPr>
          <a:xfrm>
            <a:off x="200354" y="196334"/>
            <a:ext cx="3489417" cy="369332"/>
          </a:xfrm>
          <a:prstGeom prst="rect">
            <a:avLst/>
          </a:prstGeom>
        </p:spPr>
        <p:txBody>
          <a:bodyPr wrap="none">
            <a:spAutoFit/>
          </a:bodyPr>
          <a:lstStyle/>
          <a:p>
            <a:r>
              <a:rPr lang="en-PL" b="1"/>
              <a:t>4.1. NECMOD MODEL _ </a:t>
            </a:r>
            <a:r>
              <a:rPr lang="vi-VN" b="1"/>
              <a:t>2012</a:t>
            </a:r>
            <a:endParaRPr lang="en-PL" b="1"/>
          </a:p>
        </p:txBody>
      </p:sp>
      <p:sp>
        <p:nvSpPr>
          <p:cNvPr id="5" name="Rectangle 4">
            <a:extLst>
              <a:ext uri="{FF2B5EF4-FFF2-40B4-BE49-F238E27FC236}">
                <a16:creationId xmlns:a16="http://schemas.microsoft.com/office/drawing/2014/main" id="{3F1F8529-7754-D44E-8010-F9DE432E44B4}"/>
              </a:ext>
            </a:extLst>
          </p:cNvPr>
          <p:cNvSpPr/>
          <p:nvPr/>
        </p:nvSpPr>
        <p:spPr>
          <a:xfrm>
            <a:off x="367862" y="770315"/>
            <a:ext cx="4724838" cy="5309146"/>
          </a:xfrm>
          <a:prstGeom prst="rect">
            <a:avLst/>
          </a:prstGeom>
        </p:spPr>
        <p:txBody>
          <a:bodyPr wrap="square">
            <a:spAutoFit/>
          </a:bodyPr>
          <a:lstStyle/>
          <a:p>
            <a:pPr>
              <a:lnSpc>
                <a:spcPct val="150000"/>
              </a:lnSpc>
            </a:pPr>
            <a:r>
              <a:rPr lang="en-PL"/>
              <a:t>4.1.4. Model’s impulse response functions</a:t>
            </a:r>
            <a:endParaRPr lang="en-PL" sz="1600"/>
          </a:p>
          <a:p>
            <a:pPr algn="just">
              <a:lnSpc>
                <a:spcPct val="150000"/>
              </a:lnSpc>
            </a:pPr>
            <a:r>
              <a:rPr lang="en-PL" sz="1600"/>
              <a:t>(2) Exchange rate impulse</a:t>
            </a:r>
          </a:p>
          <a:p>
            <a:pPr marL="285750" indent="-285750" algn="just">
              <a:lnSpc>
                <a:spcPct val="150000"/>
              </a:lnSpc>
              <a:buFontTx/>
              <a:buChar char="-"/>
            </a:pPr>
            <a:r>
              <a:rPr lang="en-US" sz="1600"/>
              <a:t>decline in import prices</a:t>
            </a:r>
            <a:r>
              <a:rPr lang="vi-VN" sz="1600"/>
              <a:t> and </a:t>
            </a:r>
            <a:r>
              <a:rPr lang="en-US" sz="1600"/>
              <a:t>in all the</a:t>
            </a:r>
            <a:r>
              <a:rPr lang="vi-VN" sz="1600"/>
              <a:t> </a:t>
            </a:r>
            <a:r>
              <a:rPr lang="en-US" sz="1600"/>
              <a:t>components of CPI inflation</a:t>
            </a:r>
            <a:endParaRPr lang="vi-VN" sz="1600"/>
          </a:p>
          <a:p>
            <a:pPr marL="285750" indent="-285750" algn="just">
              <a:lnSpc>
                <a:spcPct val="150000"/>
              </a:lnSpc>
              <a:buFontTx/>
              <a:buChar char="-"/>
            </a:pPr>
            <a:r>
              <a:rPr lang="en-US" sz="1600"/>
              <a:t>Domestic</a:t>
            </a:r>
            <a:r>
              <a:rPr lang="vi-VN" sz="1600"/>
              <a:t> </a:t>
            </a:r>
            <a:r>
              <a:rPr lang="en-US" sz="1600"/>
              <a:t>products become less competitive abroad</a:t>
            </a:r>
            <a:endParaRPr lang="vi-VN" sz="1600"/>
          </a:p>
          <a:p>
            <a:pPr marL="285750" indent="-285750" algn="just">
              <a:lnSpc>
                <a:spcPct val="150000"/>
              </a:lnSpc>
              <a:buFontTx/>
              <a:buChar char="-"/>
            </a:pPr>
            <a:r>
              <a:rPr lang="en-US" sz="1600"/>
              <a:t>In total, interest rate fluctuations lead to</a:t>
            </a:r>
            <a:r>
              <a:rPr lang="vi-VN" sz="1600"/>
              <a:t> </a:t>
            </a:r>
            <a:r>
              <a:rPr lang="en-US" sz="1600"/>
              <a:t>deterioration in net exports’ contribution to GDP</a:t>
            </a:r>
            <a:endParaRPr lang="vi-VN" sz="1600"/>
          </a:p>
          <a:p>
            <a:pPr marL="285750" indent="-285750" algn="just">
              <a:lnSpc>
                <a:spcPct val="150000"/>
              </a:lnSpc>
              <a:buFontTx/>
              <a:buChar char="-"/>
            </a:pPr>
            <a:r>
              <a:rPr lang="en-US" sz="1600"/>
              <a:t>a deterioration in the </a:t>
            </a:r>
            <a:r>
              <a:rPr lang="en-US" sz="1600" err="1"/>
              <a:t>labour</a:t>
            </a:r>
            <a:r>
              <a:rPr lang="en-US" sz="1600"/>
              <a:t> market situation</a:t>
            </a:r>
            <a:endParaRPr lang="vi-VN" sz="1600"/>
          </a:p>
          <a:p>
            <a:pPr marL="285750" indent="-285750" algn="just">
              <a:lnSpc>
                <a:spcPct val="150000"/>
              </a:lnSpc>
              <a:buFontTx/>
              <a:buChar char="-"/>
            </a:pPr>
            <a:r>
              <a:rPr lang="en-US" sz="1600"/>
              <a:t>a reduction of disposable income of households and a consumption decline</a:t>
            </a:r>
            <a:endParaRPr lang="vi-VN" sz="1600"/>
          </a:p>
          <a:p>
            <a:pPr algn="just">
              <a:lnSpc>
                <a:spcPct val="150000"/>
              </a:lnSpc>
            </a:pPr>
            <a:r>
              <a:rPr lang="en-US" sz="1600"/>
              <a:t>In response to falling prices and lower economic growth, monetary policy is being</a:t>
            </a:r>
            <a:r>
              <a:rPr lang="vi-VN" sz="1600"/>
              <a:t> </a:t>
            </a:r>
            <a:r>
              <a:rPr lang="en-US" sz="1600"/>
              <a:t>relaxed, supporting the economy in its return to the equilibrium state.</a:t>
            </a:r>
            <a:endParaRPr lang="vi-VN" sz="1600"/>
          </a:p>
        </p:txBody>
      </p:sp>
      <p:pic>
        <p:nvPicPr>
          <p:cNvPr id="3" name="Picture 2"/>
          <p:cNvPicPr>
            <a:picLocks noChangeAspect="1"/>
          </p:cNvPicPr>
          <p:nvPr/>
        </p:nvPicPr>
        <p:blipFill>
          <a:blip r:embed="rId2"/>
          <a:stretch>
            <a:fillRect/>
          </a:stretch>
        </p:blipFill>
        <p:spPr>
          <a:xfrm>
            <a:off x="5905499" y="-9260"/>
            <a:ext cx="5799589" cy="6867260"/>
          </a:xfrm>
          <a:prstGeom prst="rect">
            <a:avLst/>
          </a:prstGeom>
        </p:spPr>
      </p:pic>
    </p:spTree>
    <p:extLst>
      <p:ext uri="{BB962C8B-B14F-4D97-AF65-F5344CB8AC3E}">
        <p14:creationId xmlns:p14="http://schemas.microsoft.com/office/powerpoint/2010/main" val="37250423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13FFD0-0029-E340-97CD-BD2BC1E56BC0}"/>
              </a:ext>
            </a:extLst>
          </p:cNvPr>
          <p:cNvSpPr/>
          <p:nvPr/>
        </p:nvSpPr>
        <p:spPr>
          <a:xfrm>
            <a:off x="1004186" y="413293"/>
            <a:ext cx="4705391" cy="492443"/>
          </a:xfrm>
          <a:prstGeom prst="rect">
            <a:avLst/>
          </a:prstGeom>
        </p:spPr>
        <p:txBody>
          <a:bodyPr wrap="none">
            <a:spAutoFit/>
          </a:bodyPr>
          <a:lstStyle/>
          <a:p>
            <a:r>
              <a:rPr lang="en-PL" sz="2600" b="1"/>
              <a:t>4.1. NECMOD MODEL</a:t>
            </a:r>
            <a:r>
              <a:rPr lang="vi-VN" sz="2600" b="1"/>
              <a:t> 2012</a:t>
            </a:r>
            <a:endParaRPr lang="en-PL" sz="2600" b="1"/>
          </a:p>
        </p:txBody>
      </p:sp>
      <p:sp>
        <p:nvSpPr>
          <p:cNvPr id="3" name="TextBox 2">
            <a:extLst>
              <a:ext uri="{FF2B5EF4-FFF2-40B4-BE49-F238E27FC236}">
                <a16:creationId xmlns:a16="http://schemas.microsoft.com/office/drawing/2014/main" id="{8358C291-0C71-EE40-BB33-276BF2706018}"/>
              </a:ext>
            </a:extLst>
          </p:cNvPr>
          <p:cNvSpPr txBox="1"/>
          <p:nvPr/>
        </p:nvSpPr>
        <p:spPr>
          <a:xfrm>
            <a:off x="1004186" y="1040524"/>
            <a:ext cx="2369110" cy="830997"/>
          </a:xfrm>
          <a:prstGeom prst="rect">
            <a:avLst/>
          </a:prstGeom>
          <a:noFill/>
        </p:spPr>
        <p:txBody>
          <a:bodyPr wrap="none" rtlCol="0">
            <a:spAutoFit/>
          </a:bodyPr>
          <a:lstStyle/>
          <a:p>
            <a:r>
              <a:rPr lang="en-PL" sz="2400" b="1"/>
              <a:t>4.1.6 Sum</a:t>
            </a:r>
            <a:r>
              <a:rPr lang="en-US" sz="2400" b="1"/>
              <a:t>m</a:t>
            </a:r>
            <a:r>
              <a:rPr lang="en-PL" sz="2400" b="1"/>
              <a:t>ary</a:t>
            </a:r>
          </a:p>
          <a:p>
            <a:endParaRPr lang="en-PL" sz="2400" b="1"/>
          </a:p>
        </p:txBody>
      </p:sp>
      <p:sp>
        <p:nvSpPr>
          <p:cNvPr id="4" name="Rectangle 3">
            <a:extLst>
              <a:ext uri="{FF2B5EF4-FFF2-40B4-BE49-F238E27FC236}">
                <a16:creationId xmlns:a16="http://schemas.microsoft.com/office/drawing/2014/main" id="{525BCEF4-3C09-9C4C-A29C-3EBEDFF450F7}"/>
              </a:ext>
            </a:extLst>
          </p:cNvPr>
          <p:cNvSpPr/>
          <p:nvPr/>
        </p:nvSpPr>
        <p:spPr>
          <a:xfrm>
            <a:off x="1147589" y="1701194"/>
            <a:ext cx="9415721" cy="3323987"/>
          </a:xfrm>
          <a:prstGeom prst="rect">
            <a:avLst/>
          </a:prstGeom>
        </p:spPr>
        <p:txBody>
          <a:bodyPr wrap="square">
            <a:spAutoFit/>
          </a:bodyPr>
          <a:lstStyle/>
          <a:p>
            <a:pPr marL="342900" indent="-342900">
              <a:lnSpc>
                <a:spcPct val="150000"/>
              </a:lnSpc>
              <a:buFontTx/>
              <a:buChar char="-"/>
            </a:pPr>
            <a:r>
              <a:rPr lang="en-US" sz="2000"/>
              <a:t>As compared to the previous</a:t>
            </a:r>
            <a:r>
              <a:rPr lang="vi-VN" sz="2000"/>
              <a:t> </a:t>
            </a:r>
            <a:r>
              <a:rPr lang="en-US" sz="2000"/>
              <a:t>re-estimation rounds, the extent of modifications introduced to the model was minor – in</a:t>
            </a:r>
            <a:r>
              <a:rPr lang="vi-VN" sz="2000"/>
              <a:t> </a:t>
            </a:r>
            <a:r>
              <a:rPr lang="en-US" sz="2000"/>
              <a:t>fact, it was limited to two modifications.</a:t>
            </a:r>
            <a:endParaRPr lang="vi-VN" sz="2000"/>
          </a:p>
          <a:p>
            <a:pPr marL="342900" indent="-342900">
              <a:lnSpc>
                <a:spcPct val="150000"/>
              </a:lnSpc>
              <a:buFontTx/>
              <a:buChar char="-"/>
            </a:pPr>
            <a:r>
              <a:rPr lang="en-US" sz="2000"/>
              <a:t>During re-estimation rounds in 2010 and 2011 changes focused</a:t>
            </a:r>
            <a:r>
              <a:rPr lang="vi-VN" sz="2000"/>
              <a:t> </a:t>
            </a:r>
            <a:r>
              <a:rPr lang="en-US" sz="2000"/>
              <a:t>on modifications in price equations</a:t>
            </a:r>
            <a:endParaRPr lang="vi-VN" sz="2000"/>
          </a:p>
          <a:p>
            <a:pPr marL="342900" indent="-342900">
              <a:lnSpc>
                <a:spcPct val="150000"/>
              </a:lnSpc>
              <a:buFontTx/>
              <a:buChar char="-"/>
            </a:pPr>
            <a:r>
              <a:rPr lang="en-US" sz="2000"/>
              <a:t>In 2012, the economic activity block was re-specified</a:t>
            </a:r>
            <a:r>
              <a:rPr lang="vi-VN" sz="2000"/>
              <a:t> </a:t>
            </a:r>
            <a:r>
              <a:rPr lang="en-US" sz="2000"/>
              <a:t>to ensure stronger impact of legal changes limiting the number of persons eligible for</a:t>
            </a:r>
            <a:r>
              <a:rPr lang="vi-VN" sz="2000"/>
              <a:t> </a:t>
            </a:r>
            <a:r>
              <a:rPr lang="en-US" sz="2000"/>
              <a:t>retirement pay on the number of economically active persons.</a:t>
            </a:r>
            <a:endParaRPr lang="en-PL" sz="2000"/>
          </a:p>
        </p:txBody>
      </p:sp>
    </p:spTree>
    <p:extLst>
      <p:ext uri="{BB962C8B-B14F-4D97-AF65-F5344CB8AC3E}">
        <p14:creationId xmlns:p14="http://schemas.microsoft.com/office/powerpoint/2010/main" val="158693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205637"/>
            <a:ext cx="10896600" cy="3831818"/>
          </a:xfrm>
          <a:prstGeom prst="rect">
            <a:avLst/>
          </a:prstGeom>
        </p:spPr>
        <p:txBody>
          <a:bodyPr wrap="square">
            <a:spAutoFit/>
          </a:bodyPr>
          <a:lstStyle/>
          <a:p>
            <a:pPr marL="342900" indent="-342900" algn="just">
              <a:lnSpc>
                <a:spcPct val="150000"/>
              </a:lnSpc>
              <a:buFontTx/>
              <a:buChar char="-"/>
            </a:pPr>
            <a:r>
              <a:rPr lang="en-US"/>
              <a:t>NECMOD, which was developed foremost to facilitate implementation of the monetary policy in Poland through a regular delivery of inflation and GDP projections.</a:t>
            </a:r>
            <a:endParaRPr lang="vi-VN"/>
          </a:p>
          <a:p>
            <a:pPr marL="342900" indent="-342900" algn="just">
              <a:lnSpc>
                <a:spcPct val="150000"/>
              </a:lnSpc>
              <a:buFontTx/>
              <a:buChar char="-"/>
            </a:pPr>
            <a:r>
              <a:rPr lang="en-US"/>
              <a:t>The model encompasses all major channels of the monetary policy transmission mechanism and is able to deliver a comprehensive account of factors underlying the main economic developments</a:t>
            </a:r>
            <a:endParaRPr lang="vi-VN"/>
          </a:p>
          <a:p>
            <a:pPr marL="342900" indent="-342900" algn="just">
              <a:lnSpc>
                <a:spcPct val="150000"/>
              </a:lnSpc>
              <a:buFontTx/>
              <a:buChar char="-"/>
            </a:pPr>
            <a:r>
              <a:rPr lang="en-US"/>
              <a:t>NECMOD is able to describe propagation of a range of macroeconomic shocks</a:t>
            </a:r>
            <a:endParaRPr lang="vi-VN"/>
          </a:p>
          <a:p>
            <a:pPr marL="342900" indent="-342900" algn="just">
              <a:lnSpc>
                <a:spcPct val="150000"/>
              </a:lnSpc>
              <a:buFontTx/>
              <a:buChar char="-"/>
            </a:pPr>
            <a:r>
              <a:rPr lang="en-US"/>
              <a:t>reflect the dynamic nature of a converging economy</a:t>
            </a:r>
            <a:endParaRPr lang="vi-VN"/>
          </a:p>
          <a:p>
            <a:pPr marL="342900" indent="-342900" algn="just">
              <a:lnSpc>
                <a:spcPct val="150000"/>
              </a:lnSpc>
              <a:buFontTx/>
              <a:buChar char="-"/>
            </a:pPr>
            <a:r>
              <a:rPr lang="en-US"/>
              <a:t>The </a:t>
            </a:r>
            <a:r>
              <a:rPr lang="vi-VN"/>
              <a:t>re-</a:t>
            </a:r>
            <a:r>
              <a:rPr lang="en-US"/>
              <a:t>estimation of the NECMOD model is carried out once a year, before the July projection round – the last one took place in May 2019.</a:t>
            </a:r>
            <a:endParaRPr lang="vi-VN"/>
          </a:p>
          <a:p>
            <a:pPr marL="342900" indent="-342900" algn="just">
              <a:lnSpc>
                <a:spcPct val="150000"/>
              </a:lnSpc>
              <a:buFontTx/>
              <a:buChar char="-"/>
            </a:pPr>
            <a:r>
              <a:rPr lang="vi-VN"/>
              <a:t>Last update in 2012</a:t>
            </a:r>
            <a:endParaRPr lang="en-PL"/>
          </a:p>
        </p:txBody>
      </p:sp>
      <p:sp>
        <p:nvSpPr>
          <p:cNvPr id="3" name="Rectangle 2">
            <a:extLst>
              <a:ext uri="{FF2B5EF4-FFF2-40B4-BE49-F238E27FC236}">
                <a16:creationId xmlns:a16="http://schemas.microsoft.com/office/drawing/2014/main" id="{B513FFD0-0029-E340-97CD-BD2BC1E56BC0}"/>
              </a:ext>
            </a:extLst>
          </p:cNvPr>
          <p:cNvSpPr/>
          <p:nvPr/>
        </p:nvSpPr>
        <p:spPr>
          <a:xfrm>
            <a:off x="1004186" y="413293"/>
            <a:ext cx="2433680" cy="492443"/>
          </a:xfrm>
          <a:prstGeom prst="rect">
            <a:avLst/>
          </a:prstGeom>
        </p:spPr>
        <p:txBody>
          <a:bodyPr wrap="none">
            <a:spAutoFit/>
          </a:bodyPr>
          <a:lstStyle/>
          <a:p>
            <a:r>
              <a:rPr lang="vi-VN" sz="2600" b="1"/>
              <a:t>V. Conclusion</a:t>
            </a:r>
            <a:endParaRPr lang="en-PL" sz="2600" b="1"/>
          </a:p>
        </p:txBody>
      </p:sp>
    </p:spTree>
    <p:extLst>
      <p:ext uri="{BB962C8B-B14F-4D97-AF65-F5344CB8AC3E}">
        <p14:creationId xmlns:p14="http://schemas.microsoft.com/office/powerpoint/2010/main" val="4225453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88;p46"/>
          <p:cNvSpPr txBox="1">
            <a:spLocks/>
          </p:cNvSpPr>
          <p:nvPr/>
        </p:nvSpPr>
        <p:spPr>
          <a:xfrm>
            <a:off x="1731471" y="494460"/>
            <a:ext cx="8449619" cy="76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spcBef>
                <a:spcPts val="0"/>
              </a:spcBef>
            </a:pPr>
            <a:r>
              <a:rPr lang="en-US" sz="3200">
                <a:solidFill>
                  <a:schemeClr val="tx1"/>
                </a:solidFill>
              </a:rPr>
              <a:t>Thank</a:t>
            </a:r>
            <a:r>
              <a:rPr lang="vi-VN" sz="3200">
                <a:solidFill>
                  <a:schemeClr val="tx1"/>
                </a:solidFill>
              </a:rPr>
              <a:t> YOU FOR YOUR ATTENTION !!!</a:t>
            </a:r>
            <a:endParaRPr lang="en-US" sz="3200">
              <a:solidFill>
                <a:schemeClr val="tx1"/>
              </a:solidFill>
            </a:endParaRPr>
          </a:p>
        </p:txBody>
      </p:sp>
      <p:sp>
        <p:nvSpPr>
          <p:cNvPr id="4" name="Google Shape;790;p46"/>
          <p:cNvSpPr txBox="1">
            <a:spLocks/>
          </p:cNvSpPr>
          <p:nvPr/>
        </p:nvSpPr>
        <p:spPr>
          <a:xfrm>
            <a:off x="2439470" y="1781281"/>
            <a:ext cx="7434780" cy="707919"/>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0"/>
              </a:spcBef>
              <a:buNone/>
            </a:pPr>
            <a:r>
              <a:rPr lang="en-PL" sz="3200"/>
              <a:t>DSGE MODEL for </a:t>
            </a:r>
            <a:r>
              <a:rPr lang="en-US" sz="3200"/>
              <a:t>N</a:t>
            </a:r>
            <a:r>
              <a:rPr lang="en-PL" sz="3200"/>
              <a:t>ational </a:t>
            </a:r>
            <a:r>
              <a:rPr lang="en-US" sz="3200"/>
              <a:t>B</a:t>
            </a:r>
            <a:r>
              <a:rPr lang="en-PL" sz="3200"/>
              <a:t>ank of </a:t>
            </a:r>
            <a:r>
              <a:rPr lang="en-US" sz="3200"/>
              <a:t>P</a:t>
            </a:r>
            <a:r>
              <a:rPr lang="en-PL" sz="3200"/>
              <a:t>oland</a:t>
            </a:r>
            <a:endParaRPr lang="en-US" sz="3200">
              <a:solidFill>
                <a:schemeClr val="tx1"/>
              </a:solidFill>
            </a:endParaRPr>
          </a:p>
        </p:txBody>
      </p:sp>
      <p:sp>
        <p:nvSpPr>
          <p:cNvPr id="5" name="Google Shape;790;p46"/>
          <p:cNvSpPr txBox="1">
            <a:spLocks/>
          </p:cNvSpPr>
          <p:nvPr/>
        </p:nvSpPr>
        <p:spPr>
          <a:xfrm>
            <a:off x="1804317" y="6043255"/>
            <a:ext cx="8303928" cy="770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400"/>
              <a:buFont typeface="Montserrat"/>
              <a:buNone/>
              <a:defRPr sz="1400" b="0" i="0" u="none" strike="noStrike" cap="none">
                <a:solidFill>
                  <a:srgbClr val="FFFFFF"/>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rgbClr val="FFFFFF"/>
              </a:buClr>
              <a:buSzPts val="1400"/>
              <a:buFont typeface="Montserrat"/>
              <a:buNone/>
              <a:defRPr sz="1400" b="0" i="0" u="none" strike="noStrike" cap="none">
                <a:solidFill>
                  <a:srgbClr val="FFFFFF"/>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rgbClr val="FFFFFF"/>
              </a:buClr>
              <a:buSzPts val="1400"/>
              <a:buFont typeface="Montserrat"/>
              <a:buNone/>
              <a:defRPr sz="1400" b="0" i="0" u="none" strike="noStrike" cap="none">
                <a:solidFill>
                  <a:srgbClr val="FFFFFF"/>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rgbClr val="FFFFFF"/>
              </a:buClr>
              <a:buSzPts val="1400"/>
              <a:buFont typeface="Montserrat"/>
              <a:buNone/>
              <a:defRPr sz="1400" b="0" i="0" u="none" strike="noStrike" cap="none">
                <a:solidFill>
                  <a:srgbClr val="FFFFFF"/>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rgbClr val="FFFFFF"/>
              </a:buClr>
              <a:buSzPts val="1400"/>
              <a:buFont typeface="Montserrat"/>
              <a:buNone/>
              <a:defRPr sz="1400" b="0" i="0" u="none" strike="noStrike" cap="none">
                <a:solidFill>
                  <a:srgbClr val="FFFFFF"/>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rgbClr val="FFFFFF"/>
              </a:buClr>
              <a:buSzPts val="1400"/>
              <a:buFont typeface="Montserrat"/>
              <a:buNone/>
              <a:defRPr sz="1400" b="0" i="0" u="none" strike="noStrike" cap="none">
                <a:solidFill>
                  <a:srgbClr val="FFFFFF"/>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rgbClr val="FFFFFF"/>
              </a:buClr>
              <a:buSzPts val="1400"/>
              <a:buFont typeface="Montserrat"/>
              <a:buNone/>
              <a:defRPr sz="1400" b="0" i="0" u="none" strike="noStrike" cap="none">
                <a:solidFill>
                  <a:srgbClr val="FFFFFF"/>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rgbClr val="FFFFFF"/>
              </a:buClr>
              <a:buSzPts val="1400"/>
              <a:buFont typeface="Montserrat"/>
              <a:buNone/>
              <a:defRPr sz="1400" b="0" i="0" u="none" strike="noStrike" cap="none">
                <a:solidFill>
                  <a:srgbClr val="FFFFFF"/>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rgbClr val="FFFFFF"/>
              </a:buClr>
              <a:buSzPts val="1400"/>
              <a:buFont typeface="Montserrat"/>
              <a:buNone/>
              <a:defRPr sz="1400" b="0" i="0" u="none" strike="noStrike" cap="none">
                <a:solidFill>
                  <a:srgbClr val="FFFFFF"/>
                </a:solidFill>
                <a:latin typeface="Montserrat"/>
                <a:ea typeface="Montserrat"/>
                <a:cs typeface="Montserrat"/>
                <a:sym typeface="Montserrat"/>
              </a:defRPr>
            </a:lvl9pPr>
          </a:lstStyle>
          <a:p>
            <a:pPr marL="0" indent="0"/>
            <a:r>
              <a:rPr lang="en-US" sz="1200">
                <a:solidFill>
                  <a:schemeClr val="tx1"/>
                </a:solidFill>
              </a:rPr>
              <a:t>REFERENCE: </a:t>
            </a:r>
          </a:p>
          <a:p>
            <a:pPr marL="0" indent="0"/>
            <a:r>
              <a:rPr lang="en-US" sz="1200">
                <a:solidFill>
                  <a:schemeClr val="tx1"/>
                </a:solidFill>
              </a:rPr>
              <a:t>https://www.nbp.pl/homen.aspx?f=/en/publikacje/raport_inflacja/necmod.html</a:t>
            </a:r>
          </a:p>
        </p:txBody>
      </p:sp>
      <p:sp>
        <p:nvSpPr>
          <p:cNvPr id="6" name="Subtitle 2">
            <a:extLst>
              <a:ext uri="{FF2B5EF4-FFF2-40B4-BE49-F238E27FC236}">
                <a16:creationId xmlns:a16="http://schemas.microsoft.com/office/drawing/2014/main" id="{C76533D0-F70D-0F47-9186-4E138666611E}"/>
              </a:ext>
            </a:extLst>
          </p:cNvPr>
          <p:cNvSpPr txBox="1">
            <a:spLocks/>
          </p:cNvSpPr>
          <p:nvPr/>
        </p:nvSpPr>
        <p:spPr>
          <a:xfrm>
            <a:off x="3131620" y="3013626"/>
            <a:ext cx="6050480" cy="2659952"/>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ctr"/>
            <a:r>
              <a:rPr lang="vi-VN" sz="2400"/>
              <a:t>Content by</a:t>
            </a:r>
            <a:r>
              <a:rPr lang="en-PL" sz="2400"/>
              <a:t>:</a:t>
            </a:r>
            <a:endParaRPr lang="vi-VN" sz="2400"/>
          </a:p>
          <a:p>
            <a:pPr marL="0" indent="0">
              <a:buNone/>
            </a:pPr>
            <a:r>
              <a:rPr lang="en-PL" sz="2000"/>
              <a:t> </a:t>
            </a:r>
            <a:r>
              <a:rPr lang="vi-VN" sz="2000"/>
              <a:t>		</a:t>
            </a:r>
            <a:r>
              <a:rPr lang="en-PL" sz="2000"/>
              <a:t>1. Le Thi Ngoc</a:t>
            </a:r>
            <a:endParaRPr lang="vi-VN" sz="2000"/>
          </a:p>
          <a:p>
            <a:pPr marL="914400" lvl="4" indent="0">
              <a:buNone/>
            </a:pPr>
            <a:r>
              <a:rPr lang="vi-VN" sz="2000"/>
              <a:t>	</a:t>
            </a:r>
            <a:r>
              <a:rPr lang="en-PL" sz="2000"/>
              <a:t>2. Nguyen Thi Kim Phuong</a:t>
            </a:r>
          </a:p>
          <a:p>
            <a:pPr marL="0" indent="0">
              <a:buNone/>
            </a:pPr>
            <a:r>
              <a:rPr lang="en-PL" sz="2000"/>
              <a:t>              </a:t>
            </a:r>
            <a:r>
              <a:rPr lang="vi-VN" sz="2000"/>
              <a:t>	</a:t>
            </a:r>
            <a:r>
              <a:rPr lang="en-PL" sz="2000"/>
              <a:t>3. Trinh Ngo MinhTruong</a:t>
            </a:r>
          </a:p>
          <a:p>
            <a:pPr marL="0" indent="0">
              <a:buNone/>
            </a:pPr>
            <a:r>
              <a:rPr lang="en-PL" sz="2000"/>
              <a:t>              </a:t>
            </a:r>
            <a:r>
              <a:rPr lang="vi-VN" sz="2000"/>
              <a:t>	</a:t>
            </a:r>
            <a:r>
              <a:rPr lang="en-PL" sz="2000"/>
              <a:t>4. Nguyen Tu Anh</a:t>
            </a:r>
          </a:p>
        </p:txBody>
      </p:sp>
      <p:pic>
        <p:nvPicPr>
          <p:cNvPr id="7" name="Picture 6">
            <a:extLst>
              <a:ext uri="{FF2B5EF4-FFF2-40B4-BE49-F238E27FC236}">
                <a16:creationId xmlns:a16="http://schemas.microsoft.com/office/drawing/2014/main" id="{D00353EE-B132-8241-890E-8B410756D93F}"/>
              </a:ext>
            </a:extLst>
          </p:cNvPr>
          <p:cNvPicPr>
            <a:picLocks noChangeAspect="1"/>
          </p:cNvPicPr>
          <p:nvPr/>
        </p:nvPicPr>
        <p:blipFill>
          <a:blip r:embed="rId2"/>
          <a:stretch>
            <a:fillRect/>
          </a:stretch>
        </p:blipFill>
        <p:spPr>
          <a:xfrm>
            <a:off x="0" y="5998464"/>
            <a:ext cx="2074559" cy="859536"/>
          </a:xfrm>
          <a:prstGeom prst="rect">
            <a:avLst/>
          </a:prstGeom>
        </p:spPr>
      </p:pic>
      <p:pic>
        <p:nvPicPr>
          <p:cNvPr id="8" name="Picture 7">
            <a:extLst>
              <a:ext uri="{FF2B5EF4-FFF2-40B4-BE49-F238E27FC236}">
                <a16:creationId xmlns:a16="http://schemas.microsoft.com/office/drawing/2014/main" id="{781D86BF-7DE4-3744-8705-8F2441148901}"/>
              </a:ext>
            </a:extLst>
          </p:cNvPr>
          <p:cNvPicPr>
            <a:picLocks noChangeAspect="1"/>
          </p:cNvPicPr>
          <p:nvPr/>
        </p:nvPicPr>
        <p:blipFill>
          <a:blip r:embed="rId3"/>
          <a:stretch>
            <a:fillRect/>
          </a:stretch>
        </p:blipFill>
        <p:spPr>
          <a:xfrm>
            <a:off x="10364030" y="6335723"/>
            <a:ext cx="1827970" cy="522277"/>
          </a:xfrm>
          <a:prstGeom prst="rect">
            <a:avLst/>
          </a:prstGeom>
        </p:spPr>
      </p:pic>
    </p:spTree>
    <p:extLst>
      <p:ext uri="{BB962C8B-B14F-4D97-AF65-F5344CB8AC3E}">
        <p14:creationId xmlns:p14="http://schemas.microsoft.com/office/powerpoint/2010/main" val="7505082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C95D0-834C-3744-8A4D-0B0A06D2F1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77904426"/>
      </p:ext>
    </p:extLst>
  </p:cSld>
  <p:clrMapOvr>
    <a:masterClrMapping/>
  </p:clrMapOvr>
</p:sld>
</file>

<file path=ppt/theme/theme1.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{CECA72E9-2A25-8843-884E-2096787FE741}tf10001120</Template>
  <Application>Microsoft Office PowerPoint</Application>
  <PresentationFormat>Widescreen</PresentationFormat>
  <Slides>94</Slides>
  <Notes>25</Notes>
  <HiddenSlides>0</HiddenSlide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Parcel</vt:lpstr>
      <vt:lpstr> DSGE MODEL for national bank of poland</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DSGE MODEL for national bank of poland</dc:title>
  <dc:creator>Microsoft Office User</dc:creator>
  <cp:revision>1</cp:revision>
  <dcterms:created xsi:type="dcterms:W3CDTF">2022-01-18T14:13:11Z</dcterms:created>
  <dcterms:modified xsi:type="dcterms:W3CDTF">2022-01-23T23:09:13Z</dcterms:modified>
</cp:coreProperties>
</file>